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1272C4B-382C-403D-B428-BAC19CAC0FF4}"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1272C4B-382C-403D-B428-BAC19CAC0FF4}"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1272C4B-382C-403D-B428-BAC19CAC0FF4}"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1272C4B-382C-403D-B428-BAC19CAC0FF4}"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272C4B-382C-403D-B428-BAC19CAC0FF4}"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272C4B-382C-403D-B428-BAC19CAC0FF4}"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F1422ED-9DDF-47C6-B581-BE791301C8B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1272C4B-382C-403D-B428-BAC19CAC0FF4}"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F1422ED-9DDF-47C6-B581-BE791301C8B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الكتابة والتدوين في العصر الجاهلي</a:t>
            </a:r>
            <a:endParaRPr lang="ar-IQ" dirty="0"/>
          </a:p>
        </p:txBody>
      </p:sp>
      <p:sp>
        <p:nvSpPr>
          <p:cNvPr id="3" name="عنوان فرعي 2"/>
          <p:cNvSpPr>
            <a:spLocks noGrp="1"/>
          </p:cNvSpPr>
          <p:nvPr>
            <p:ph type="subTitle" idx="1"/>
          </p:nvPr>
        </p:nvSpPr>
        <p:spPr>
          <a:xfrm>
            <a:off x="1371600" y="3212976"/>
            <a:ext cx="7088832" cy="3384376"/>
          </a:xfrm>
        </p:spPr>
        <p:txBody>
          <a:bodyPr>
            <a:normAutofit fontScale="70000" lnSpcReduction="20000"/>
          </a:bodyPr>
          <a:lstStyle/>
          <a:p>
            <a:r>
              <a:rPr lang="ar-IQ" b="1" dirty="0" smtClean="0">
                <a:solidFill>
                  <a:srgbClr val="C00000"/>
                </a:solidFill>
              </a:rPr>
              <a:t>ذكرت بعض </a:t>
            </a:r>
            <a:r>
              <a:rPr lang="ar-IQ" b="1" dirty="0" err="1" smtClean="0">
                <a:solidFill>
                  <a:srgbClr val="C00000"/>
                </a:solidFill>
              </a:rPr>
              <a:t>المصادرالتاريخية</a:t>
            </a:r>
            <a:r>
              <a:rPr lang="ar-IQ" b="1" dirty="0" smtClean="0">
                <a:solidFill>
                  <a:srgbClr val="C00000"/>
                </a:solidFill>
              </a:rPr>
              <a:t> </a:t>
            </a:r>
            <a:r>
              <a:rPr lang="ar-IQ" b="1" dirty="0" err="1" smtClean="0">
                <a:solidFill>
                  <a:srgbClr val="C00000"/>
                </a:solidFill>
              </a:rPr>
              <a:t>والادبية</a:t>
            </a:r>
            <a:r>
              <a:rPr lang="ar-IQ" b="1" dirty="0" smtClean="0">
                <a:solidFill>
                  <a:srgbClr val="C00000"/>
                </a:solidFill>
              </a:rPr>
              <a:t> </a:t>
            </a:r>
            <a:r>
              <a:rPr lang="ar-IQ" b="1" dirty="0" err="1" smtClean="0">
                <a:solidFill>
                  <a:srgbClr val="C00000"/>
                </a:solidFill>
              </a:rPr>
              <a:t>ان</a:t>
            </a:r>
            <a:r>
              <a:rPr lang="ar-IQ" b="1" dirty="0" smtClean="0">
                <a:solidFill>
                  <a:srgbClr val="C00000"/>
                </a:solidFill>
              </a:rPr>
              <a:t> العرب كانت امة </a:t>
            </a:r>
            <a:r>
              <a:rPr lang="ar-IQ" b="1" dirty="0" err="1" smtClean="0">
                <a:solidFill>
                  <a:srgbClr val="C00000"/>
                </a:solidFill>
              </a:rPr>
              <a:t>امية</a:t>
            </a:r>
            <a:r>
              <a:rPr lang="ar-IQ" b="1" dirty="0" smtClean="0">
                <a:solidFill>
                  <a:srgbClr val="C00000"/>
                </a:solidFill>
              </a:rPr>
              <a:t> جاهلة لاحظ لها من علم </a:t>
            </a:r>
            <a:r>
              <a:rPr lang="ar-IQ" b="1" dirty="0" err="1" smtClean="0">
                <a:solidFill>
                  <a:srgbClr val="C00000"/>
                </a:solidFill>
              </a:rPr>
              <a:t>او</a:t>
            </a:r>
            <a:r>
              <a:rPr lang="ar-IQ" b="1" dirty="0" smtClean="0">
                <a:solidFill>
                  <a:srgbClr val="C00000"/>
                </a:solidFill>
              </a:rPr>
              <a:t> معرفة </a:t>
            </a:r>
            <a:r>
              <a:rPr lang="ar-IQ" b="1" dirty="0" err="1" smtClean="0">
                <a:solidFill>
                  <a:srgbClr val="C00000"/>
                </a:solidFill>
              </a:rPr>
              <a:t>او</a:t>
            </a:r>
            <a:r>
              <a:rPr lang="ar-IQ" b="1" dirty="0" smtClean="0">
                <a:solidFill>
                  <a:srgbClr val="C00000"/>
                </a:solidFill>
              </a:rPr>
              <a:t> كتابة:</a:t>
            </a:r>
            <a:r>
              <a:rPr lang="ar-IQ" b="1" dirty="0">
                <a:solidFill>
                  <a:srgbClr val="C00000"/>
                </a:solidFill>
              </a:rPr>
              <a:t>ولتجهيل الجاهلية في الكتب العربية أمثلة عديدة أكثر من أن تُستقصى، وحسبنا منها بعضها الذي يشير إلى أميتهم وجهلهم بالكتابة:</a:t>
            </a:r>
            <a:r>
              <a:rPr lang="ar-IQ" b="1" dirty="0" smtClean="0">
                <a:solidFill>
                  <a:srgbClr val="C00000"/>
                </a:solidFill>
              </a:rPr>
              <a:t/>
            </a:r>
            <a:br>
              <a:rPr lang="ar-IQ" b="1" dirty="0" smtClean="0">
                <a:solidFill>
                  <a:srgbClr val="C00000"/>
                </a:solidFill>
              </a:rPr>
            </a:br>
            <a:r>
              <a:rPr lang="ar-IQ" b="1" dirty="0">
                <a:solidFill>
                  <a:srgbClr val="C00000"/>
                </a:solidFill>
              </a:rPr>
              <a:t>قال الجاحظ1: "وكل شيء للعرب فإنما هو بديهة وارتجال.. ثم لا يقيده "العربي" على نفسه ولا يدرسه أحدًا من ولده. وكانوا أميين لا يكتبون".</a:t>
            </a:r>
            <a:r>
              <a:rPr lang="ar-IQ" b="1" dirty="0" smtClean="0">
                <a:solidFill>
                  <a:srgbClr val="C00000"/>
                </a:solidFill>
              </a:rPr>
              <a:t/>
            </a:r>
            <a:br>
              <a:rPr lang="ar-IQ" b="1" dirty="0" smtClean="0">
                <a:solidFill>
                  <a:srgbClr val="C00000"/>
                </a:solidFill>
              </a:rPr>
            </a:br>
            <a:r>
              <a:rPr lang="ar-IQ" b="1" dirty="0">
                <a:solidFill>
                  <a:srgbClr val="C00000"/>
                </a:solidFill>
              </a:rPr>
              <a:t>مع أن الجاحظ نفسه، الذي ينكر على العرب معرفتهم بالكتابة، ويعمهم بوصف الأمية، لا ينكر على أي جنس من الأجناس وأمة من الأمم ذلك، فيقول2: "وليس في الأرض أمة </a:t>
            </a:r>
            <a:r>
              <a:rPr lang="ar-IQ" b="1" dirty="0" err="1">
                <a:solidFill>
                  <a:srgbClr val="C00000"/>
                </a:solidFill>
              </a:rPr>
              <a:t>بها</a:t>
            </a:r>
            <a:r>
              <a:rPr lang="ar-IQ" b="1" dirty="0">
                <a:solidFill>
                  <a:srgbClr val="C00000"/>
                </a:solidFill>
              </a:rPr>
              <a:t> طرق أو لها </a:t>
            </a:r>
            <a:r>
              <a:rPr lang="ar-IQ" b="1" dirty="0" err="1">
                <a:solidFill>
                  <a:srgbClr val="C00000"/>
                </a:solidFill>
              </a:rPr>
              <a:t>مسكة</a:t>
            </a:r>
            <a:r>
              <a:rPr lang="ar-IQ" b="1" dirty="0">
                <a:solidFill>
                  <a:srgbClr val="C00000"/>
                </a:solidFill>
              </a:rPr>
              <a:t>، ولا جيل لهم قبض وبسط، إلا ولهم خط ... ".</a:t>
            </a:r>
            <a:r>
              <a:rPr lang="ar-IQ" b="1" dirty="0" smtClean="0">
                <a:solidFill>
                  <a:srgbClr val="C00000"/>
                </a:solidFill>
              </a:rPr>
              <a:t/>
            </a:r>
            <a:br>
              <a:rPr lang="ar-IQ" b="1" dirty="0" smtClean="0">
                <a:solidFill>
                  <a:srgbClr val="C00000"/>
                </a:solidFill>
              </a:rPr>
            </a:br>
            <a:r>
              <a:rPr lang="ar-IQ" b="1" dirty="0">
                <a:solidFill>
                  <a:srgbClr val="C00000"/>
                </a:solidFill>
              </a:rPr>
              <a:t>وابن سعد في طبقاته يسمِّي عددًا كبيرًا من الرجال كانوا يكتبون في الجاهلية</a:t>
            </a:r>
            <a:r>
              <a:rPr lang="ar-IQ"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الموضوع الثاني الذي كانوا يكتبونه، حريصين على كتابته ما وسعهم الحرص، هو هذه </a:t>
            </a:r>
            <a:r>
              <a:rPr lang="ar-IQ" dirty="0">
                <a:solidFill>
                  <a:srgbClr val="FF0000"/>
                </a:solidFill>
              </a:rPr>
              <a:t>العهود والمواثيق والأحلاف </a:t>
            </a:r>
            <a:r>
              <a:rPr lang="ar-IQ" dirty="0"/>
              <a:t>التي يرتبطون </a:t>
            </a:r>
            <a:r>
              <a:rPr lang="ar-IQ" dirty="0" err="1"/>
              <a:t>بها</a:t>
            </a:r>
            <a:r>
              <a:rPr lang="ar-IQ" dirty="0"/>
              <a:t> فيما بينهم أفرادًا وجماعات. قال </a:t>
            </a:r>
            <a:r>
              <a:rPr lang="ar-IQ" dirty="0" smtClean="0"/>
              <a:t>الجاحظ: </a:t>
            </a:r>
            <a:r>
              <a:rPr lang="ar-IQ" dirty="0"/>
              <a:t>"كانوا يدعون في الجاهلية من يكتب لهم ذكر الحلف والهدنة تعظيمًا للأمر، </a:t>
            </a:r>
            <a:r>
              <a:rPr lang="ar-IQ" dirty="0" err="1"/>
              <a:t>وتبعيدًا</a:t>
            </a:r>
            <a:r>
              <a:rPr lang="ar-IQ" dirty="0"/>
              <a:t> من النسيان". وقد ورد ذكر هذه العهود المكتوبة في الشعر الجاهلي، قال الحارث بن حلزة </a:t>
            </a:r>
            <a:r>
              <a:rPr lang="ar-IQ" dirty="0" err="1"/>
              <a:t>اليشكري</a:t>
            </a:r>
            <a:r>
              <a:rPr lang="ar-IQ" dirty="0"/>
              <a:t> في شأن بكر </a:t>
            </a:r>
            <a:r>
              <a:rPr lang="ar-IQ" dirty="0" smtClean="0"/>
              <a:t>وتغلب:</a:t>
            </a:r>
            <a:br>
              <a:rPr lang="ar-IQ" dirty="0" smtClean="0"/>
            </a:br>
            <a:r>
              <a:rPr lang="ar-IQ" dirty="0"/>
              <a:t>واذكروا حلف ذي المجاز وما ... قدم فيه، العهود </a:t>
            </a:r>
            <a:r>
              <a:rPr lang="ar-IQ" dirty="0" err="1" smtClean="0"/>
              <a:t>والكفلاء</a:t>
            </a:r>
            <a:r>
              <a:rPr lang="ar-IQ" dirty="0" smtClean="0"/>
              <a:t/>
            </a:r>
            <a:br>
              <a:rPr lang="ar-IQ" dirty="0" smtClean="0"/>
            </a:br>
            <a:r>
              <a:rPr lang="ar-IQ" dirty="0"/>
              <a:t>حذر الجور والتعدي، وهل ينـ ... ـقض ما في </a:t>
            </a:r>
            <a:r>
              <a:rPr lang="ar-IQ" dirty="0" err="1"/>
              <a:t>المهارق</a:t>
            </a:r>
            <a:r>
              <a:rPr lang="ar-IQ" dirty="0"/>
              <a:t> الأهواء؟</a:t>
            </a:r>
            <a:r>
              <a:rPr lang="ar-IQ" dirty="0" smtClean="0"/>
              <a:t/>
            </a:r>
            <a:br>
              <a:rPr lang="ar-IQ" dirty="0" smtClean="0"/>
            </a:br>
            <a:r>
              <a:rPr lang="ar-IQ" dirty="0"/>
              <a:t>وذكر الجاحظ أنه "لا يقال للكتب:</a:t>
            </a:r>
            <a:r>
              <a:rPr lang="ar-IQ" dirty="0" smtClean="0"/>
              <a:t/>
            </a:r>
            <a:br>
              <a:rPr lang="ar-IQ" dirty="0" smtClean="0"/>
            </a:br>
            <a:r>
              <a:rPr lang="ar-IQ" dirty="0" err="1"/>
              <a:t>مهارق</a:t>
            </a:r>
            <a:r>
              <a:rPr lang="ar-IQ" dirty="0"/>
              <a:t>، حتى تكون كتب دين أو كتب عهود وميثاق وأمان".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smtClean="0">
                <a:solidFill>
                  <a:srgbClr val="FF0000"/>
                </a:solidFill>
              </a:rPr>
              <a:t>كتابة الصكوك التجارية والحسابات </a:t>
            </a:r>
            <a:r>
              <a:rPr lang="ar-IQ" dirty="0" smtClean="0"/>
              <a:t>:</a:t>
            </a:r>
            <a:r>
              <a:rPr lang="ar-IQ" dirty="0"/>
              <a:t>وقد كان كثير من القوم آنذاك تجارًا، فكان من الطبيعي أن يكثر عندهم هذا الضرب من الكتابة يحفظون </a:t>
            </a:r>
            <a:r>
              <a:rPr lang="ar-IQ" dirty="0" err="1"/>
              <a:t>به</a:t>
            </a:r>
            <a:r>
              <a:rPr lang="ar-IQ" dirty="0"/>
              <a:t> حقوقهم أن تضيع، حتى لقد كانت النساء التاجرات يلجأن إلى هذه الوسيلة، شأنهن في ذلك شأن الرجال. فقد رُوي أن عبد الله بن أبي ربيعة كان يبعث بعطر من اليمن إلى أمه أسماء بنت مخربة، وهي أم أبي جهل، فكانت تبيعه إلى الأعطية، فذهبت إليها الربيع بنت معوذ في نسوة من الأنصار </a:t>
            </a:r>
            <a:r>
              <a:rPr lang="ar-IQ" dirty="0" err="1"/>
              <a:t>ليشترين</a:t>
            </a:r>
            <a:r>
              <a:rPr lang="ar-IQ" dirty="0"/>
              <a:t> منها العطر؛ قالت الربيع: فلما جعلت لي في قواريري، ووزنت لي كما وزنت لصواحبي، قالت: اكتبن لي عليكن حقي. فقلت: نعم، اكتب لها على الربيع بنت معوذ ... </a:t>
            </a:r>
            <a:r>
              <a:rPr lang="ar-IQ" dirty="0" smtClean="0"/>
              <a:t/>
            </a:r>
            <a:br>
              <a:rPr lang="ar-IQ" dirty="0" smtClean="0"/>
            </a:br>
            <a:r>
              <a:rPr lang="ar-IQ" dirty="0"/>
              <a:t>وقد حفظ لنا الشعر الجاهلي ذكر هذا الضرب من الصحف التي يسجل فيها الدين، قال </a:t>
            </a:r>
            <a:r>
              <a:rPr lang="ar-IQ" dirty="0" err="1"/>
              <a:t>علباء</a:t>
            </a:r>
            <a:r>
              <a:rPr lang="ar-IQ" dirty="0"/>
              <a:t> بن أرقم بن عوف من بني بكر بن </a:t>
            </a:r>
            <a:r>
              <a:rPr lang="ar-IQ" dirty="0" smtClean="0"/>
              <a:t>وائل:</a:t>
            </a:r>
            <a:br>
              <a:rPr lang="ar-IQ" dirty="0" smtClean="0"/>
            </a:br>
            <a:r>
              <a:rPr lang="ar-IQ" dirty="0"/>
              <a:t>أخذت لدين مطمئن صحيفة ... وخالفت فيها كل من جار أو ظلم</a:t>
            </a:r>
            <a:r>
              <a:rPr lang="ar-IQ" dirty="0" smtClean="0"/>
              <a:t/>
            </a:r>
            <a:br>
              <a:rPr lang="ar-IQ" dirty="0" smtClean="0"/>
            </a:br>
            <a:r>
              <a:rPr lang="ar-IQ" dirty="0"/>
              <a:t>وقال أبو </a:t>
            </a:r>
            <a:r>
              <a:rPr lang="ar-IQ" dirty="0" err="1"/>
              <a:t>ذؤيب</a:t>
            </a:r>
            <a:r>
              <a:rPr lang="ar-IQ" dirty="0"/>
              <a:t> الهذلي يصف كاتبًا من اليمن يكتب دينه على رجل آخر يُثني عليه الناس </a:t>
            </a:r>
            <a:r>
              <a:rPr lang="ar-IQ" dirty="0" smtClean="0"/>
              <a:t>بالوفاء:</a:t>
            </a:r>
            <a:br>
              <a:rPr lang="ar-IQ" dirty="0" smtClean="0"/>
            </a:br>
            <a:r>
              <a:rPr lang="ar-IQ" dirty="0"/>
              <a:t>عرفت الديار كرقم </a:t>
            </a:r>
            <a:r>
              <a:rPr lang="ar-IQ" dirty="0" err="1"/>
              <a:t>الدوا</a:t>
            </a:r>
            <a:r>
              <a:rPr lang="ar-IQ" dirty="0"/>
              <a:t> ... ة </a:t>
            </a:r>
            <a:r>
              <a:rPr lang="ar-IQ" dirty="0" err="1"/>
              <a:t>يزبره</a:t>
            </a:r>
            <a:r>
              <a:rPr lang="ar-IQ" dirty="0"/>
              <a:t> الكاتب الحميري</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وضرب رابع أحسبه لا يقصر عن الضروب السابقة كثرة واتساعًا وخطرًا، وهو </a:t>
            </a:r>
            <a:r>
              <a:rPr lang="ar-IQ" dirty="0">
                <a:solidFill>
                  <a:srgbClr val="FF0000"/>
                </a:solidFill>
              </a:rPr>
              <a:t>كتابة الرسائل بين الأفراد</a:t>
            </a:r>
            <a:r>
              <a:rPr lang="ar-IQ" dirty="0"/>
              <a:t>، يحملونها أخبارهم، </a:t>
            </a:r>
            <a:r>
              <a:rPr lang="ar-IQ" dirty="0" err="1"/>
              <a:t>ويضمنونها</a:t>
            </a:r>
            <a:r>
              <a:rPr lang="ar-IQ" dirty="0"/>
              <a:t> ما تتطلبه شئون حياتهم. ومن يقرأ أخبار الجاهلية في كتب الأدب أو كتب التاريخ يعجب لكثرة رسائلهم آنذاك، ويكد يلمس أن كتابة الرسائل في الجاهلية أمر مألوف ميسور شائع في شتى الشئون. وسنكتفي -توخيًا للإيجاز- بذكر أمثلة قليلة، ثم لا نثبت نصوصها بل نشير إشارة مقتضية إلى موضوعها.</a:t>
            </a:r>
            <a:r>
              <a:rPr lang="ar-IQ" dirty="0" smtClean="0"/>
              <a:t/>
            </a:r>
            <a:br>
              <a:rPr lang="ar-IQ" dirty="0" smtClean="0"/>
            </a:br>
            <a:r>
              <a:rPr lang="ar-IQ" dirty="0"/>
              <a:t>فمن رسائلهم التي كانوا يحملونها أخبارهم ما كتبه </a:t>
            </a:r>
            <a:r>
              <a:rPr lang="ar-IQ" dirty="0" err="1"/>
              <a:t>حنظلة</a:t>
            </a:r>
            <a:r>
              <a:rPr lang="ar-IQ" dirty="0"/>
              <a:t> بن أبي سفيان إلى أبيه -وكان أبو سفيان مع العباس بن عبد المطلب بنجران في اليمن- فكتب </a:t>
            </a:r>
            <a:r>
              <a:rPr lang="ar-IQ" dirty="0" err="1"/>
              <a:t>حنظلة</a:t>
            </a:r>
            <a:r>
              <a:rPr lang="ar-IQ" dirty="0"/>
              <a:t> إليه يخبره بقيام محمد بن عبد الله يدعو إلى </a:t>
            </a:r>
            <a:r>
              <a:rPr lang="ar-IQ" dirty="0" smtClean="0"/>
              <a:t>الله.</a:t>
            </a: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أدوات الكتابة في </a:t>
            </a:r>
            <a:r>
              <a:rPr lang="ar-IQ" dirty="0" smtClean="0"/>
              <a:t>الجاهلية </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a:t>سيتناول حديثنا عن أدوات الكتابة ثلاث نقط؛ الأولى: المواد التي كانوا يكتبون عليها، والثانية: المواد التي كانوا يكتبون </a:t>
            </a:r>
            <a:r>
              <a:rPr lang="ar-IQ" dirty="0" err="1"/>
              <a:t>بها</a:t>
            </a:r>
            <a:r>
              <a:rPr lang="ar-IQ" dirty="0"/>
              <a:t>، والثالثة. أنواع كتابتهم.</a:t>
            </a:r>
            <a:r>
              <a:rPr lang="ar-IQ" dirty="0" smtClean="0"/>
              <a:t/>
            </a:r>
            <a:br>
              <a:rPr lang="ar-IQ" dirty="0" smtClean="0"/>
            </a:br>
            <a:r>
              <a:rPr lang="ar-IQ" dirty="0"/>
              <a:t>أما المواد التي كانوا يكتبون عليها فضروب شتى؛ منها:</a:t>
            </a:r>
            <a:r>
              <a:rPr lang="ar-IQ" dirty="0" smtClean="0"/>
              <a:t/>
            </a:r>
            <a:br>
              <a:rPr lang="ar-IQ" dirty="0" smtClean="0"/>
            </a:br>
            <a:r>
              <a:rPr lang="ar-IQ" dirty="0">
                <a:solidFill>
                  <a:srgbClr val="FF0000"/>
                </a:solidFill>
              </a:rPr>
              <a:t>الجلد</a:t>
            </a:r>
            <a:r>
              <a:rPr lang="ar-IQ" dirty="0"/>
              <a:t>: وكانوا يسمونه: "الرق" </a:t>
            </a:r>
            <a:r>
              <a:rPr lang="ar-IQ" dirty="0" err="1"/>
              <a:t>و</a:t>
            </a:r>
            <a:r>
              <a:rPr lang="ar-IQ" dirty="0"/>
              <a:t>"الأديم" </a:t>
            </a:r>
            <a:r>
              <a:rPr lang="ar-IQ" dirty="0" err="1"/>
              <a:t>و</a:t>
            </a:r>
            <a:r>
              <a:rPr lang="ar-IQ" dirty="0"/>
              <a:t>"</a:t>
            </a:r>
            <a:r>
              <a:rPr lang="ar-IQ" dirty="0" err="1"/>
              <a:t>القضيم</a:t>
            </a:r>
            <a:r>
              <a:rPr lang="ar-IQ" dirty="0"/>
              <a:t>". والفرق بينها غير واضح من النصوص والروايات نفسها، ولكن المعاجم تجعل "الرق": الجلد الرقيق الذي يسوَّى ويرقق ويكتب عليه؛ وتجعل "الأديم": الجلد الأحمر أو المدبوغ؛ وتجعل </a:t>
            </a:r>
            <a:r>
              <a:rPr lang="ar-IQ" dirty="0" err="1"/>
              <a:t>القضيم</a:t>
            </a:r>
            <a:r>
              <a:rPr lang="ar-IQ" dirty="0"/>
              <a:t>: الجلد الأبيض يكتب فيه. وقد ورد ذكرها كلها في الشعر الجاهلي.</a:t>
            </a:r>
            <a:r>
              <a:rPr lang="ar-IQ" dirty="0" smtClean="0"/>
              <a:t/>
            </a:r>
            <a:br>
              <a:rPr lang="ar-IQ" dirty="0" smtClean="0"/>
            </a:br>
            <a:r>
              <a:rPr lang="ar-IQ" dirty="0"/>
              <a:t>ففي الرق: قول طرفة1:</a:t>
            </a:r>
            <a:r>
              <a:rPr lang="ar-IQ" dirty="0" smtClean="0"/>
              <a:t/>
            </a:r>
            <a:br>
              <a:rPr lang="ar-IQ" dirty="0" smtClean="0"/>
            </a:br>
            <a:r>
              <a:rPr lang="ar-IQ" dirty="0"/>
              <a:t>كسطور الرق رقشه ... بالضحى مرقش يشمه</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r>
              <a:rPr lang="ar-IQ" dirty="0"/>
              <a:t>وقد جاء ذكر "الرق" في القرآن الكريم، قال </a:t>
            </a:r>
            <a:r>
              <a:rPr lang="ar-IQ" dirty="0" smtClean="0"/>
              <a:t>تعالى:</a:t>
            </a:r>
            <a:br>
              <a:rPr lang="ar-IQ" dirty="0" smtClean="0"/>
            </a:br>
            <a:r>
              <a:rPr lang="ar-IQ" dirty="0"/>
              <a:t>{وَالطُّورِ، وَكِتَابٍ </a:t>
            </a:r>
            <a:r>
              <a:rPr lang="ar-IQ" dirty="0" err="1"/>
              <a:t>مَسْطُورٍ</a:t>
            </a:r>
            <a:r>
              <a:rPr lang="ar-IQ" dirty="0"/>
              <a:t>، فِي رَقٍّ مَنْشُورٍ} .</a:t>
            </a:r>
            <a:r>
              <a:rPr lang="ar-IQ" dirty="0" smtClean="0"/>
              <a:t/>
            </a:r>
            <a:br>
              <a:rPr lang="ar-IQ" dirty="0" smtClean="0"/>
            </a:br>
            <a:r>
              <a:rPr lang="ar-IQ" dirty="0"/>
              <a:t>وفي "الأديم": يقول المرقش </a:t>
            </a:r>
            <a:r>
              <a:rPr lang="ar-IQ" dirty="0" smtClean="0"/>
              <a:t>الأكبر:</a:t>
            </a:r>
            <a:br>
              <a:rPr lang="ar-IQ" dirty="0" smtClean="0"/>
            </a:br>
            <a:r>
              <a:rPr lang="ar-IQ" dirty="0"/>
              <a:t>الدار وحش والرسوم كما ... رقش في ظهر الأديم </a:t>
            </a:r>
            <a:r>
              <a:rPr lang="ar-IQ" dirty="0" smtClean="0"/>
              <a:t>قلم </a:t>
            </a:r>
            <a:r>
              <a:rPr lang="ar-IQ" dirty="0" err="1" smtClean="0">
                <a:solidFill>
                  <a:srgbClr val="FF0000"/>
                </a:solidFill>
              </a:rPr>
              <a:t>والقضيم</a:t>
            </a:r>
            <a:r>
              <a:rPr lang="ar-IQ" dirty="0">
                <a:solidFill>
                  <a:srgbClr val="FF0000"/>
                </a:solidFill>
              </a:rPr>
              <a:t>: </a:t>
            </a:r>
            <a:r>
              <a:rPr lang="ar-IQ" dirty="0"/>
              <a:t>الجلد الأبيض، فلعله شبه طرائق الدم بنحرها بطرائق جلد أبيض مكتوب عليه أو منقوش عليه باللون الأحمر.</a:t>
            </a:r>
            <a:r>
              <a:rPr lang="ar-IQ" dirty="0" smtClean="0"/>
              <a:t/>
            </a:r>
            <a:br>
              <a:rPr lang="ar-IQ" dirty="0" smtClean="0"/>
            </a:br>
            <a:r>
              <a:rPr lang="ar-IQ" dirty="0"/>
              <a:t>وقد ورد أن الوحي كان يكتب لعهد رسول الله صلى الله عليه وسلم </a:t>
            </a:r>
            <a:r>
              <a:rPr lang="ar-IQ" dirty="0" smtClean="0"/>
              <a:t>على القضم</a:t>
            </a:r>
            <a:r>
              <a:rPr lang="ar-IQ" dirty="0"/>
              <a:t>، قال الزهري: قبض رسول الله صلى الله عليه وآله وسلم والقرآن في </a:t>
            </a:r>
            <a:r>
              <a:rPr lang="ar-IQ" dirty="0" err="1"/>
              <a:t>العسب</a:t>
            </a:r>
            <a:r>
              <a:rPr lang="ar-IQ" dirty="0"/>
              <a:t> والقضم </a:t>
            </a:r>
            <a:r>
              <a:rPr lang="ar-IQ" dirty="0" err="1"/>
              <a:t>والكرانيف</a:t>
            </a:r>
            <a:r>
              <a:rPr lang="ar-IQ" dirty="0" smtClean="0"/>
              <a:t/>
            </a:r>
            <a:br>
              <a:rPr lang="ar-IQ" dirty="0" smtClean="0"/>
            </a:br>
            <a:endParaRPr lang="ar-IQ" dirty="0" smtClean="0"/>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lnSpcReduction="10000"/>
          </a:bodyPr>
          <a:lstStyle/>
          <a:p>
            <a:r>
              <a:rPr lang="ar-IQ" dirty="0">
                <a:solidFill>
                  <a:srgbClr val="FF0000"/>
                </a:solidFill>
              </a:rPr>
              <a:t>القماش</a:t>
            </a:r>
            <a:r>
              <a:rPr lang="ar-IQ" dirty="0"/>
              <a:t>: وهو إما حرير وإما قطن، ويطلقون على الصحف إذا كانت من القماش: </a:t>
            </a:r>
            <a:r>
              <a:rPr lang="ar-IQ" dirty="0" err="1"/>
              <a:t>المهارق</a:t>
            </a:r>
            <a:r>
              <a:rPr lang="ar-IQ" dirty="0"/>
              <a:t>، مفردها: </a:t>
            </a:r>
            <a:r>
              <a:rPr lang="ar-IQ" dirty="0" err="1"/>
              <a:t>المهرق</a:t>
            </a:r>
            <a:r>
              <a:rPr lang="ar-IQ" dirty="0"/>
              <a:t>. قال </a:t>
            </a:r>
            <a:r>
              <a:rPr lang="ar-IQ" dirty="0" smtClean="0"/>
              <a:t>الأصمعي </a:t>
            </a:r>
            <a:r>
              <a:rPr lang="ar-IQ" dirty="0"/>
              <a:t>"هو فارسي معرب، وكان أصله خرق حرير </a:t>
            </a:r>
            <a:r>
              <a:rPr lang="ar-IQ" dirty="0" err="1"/>
              <a:t>تصفل</a:t>
            </a:r>
            <a:r>
              <a:rPr lang="ar-IQ" dirty="0"/>
              <a:t> وتكتب فيها الأعاجم، تسمى: </a:t>
            </a:r>
            <a:r>
              <a:rPr lang="ar-IQ" dirty="0" err="1"/>
              <a:t>مهركرد</a:t>
            </a:r>
            <a:r>
              <a:rPr lang="ar-IQ" dirty="0"/>
              <a:t>، فأعربته العرب وجعلته اسمًا واحدًا فقالوا: </a:t>
            </a:r>
            <a:r>
              <a:rPr lang="ar-IQ" dirty="0" err="1"/>
              <a:t>مهرق</a:t>
            </a:r>
            <a:r>
              <a:rPr lang="ar-IQ" dirty="0"/>
              <a:t> ... وقال الأصمعي أيضًا </a:t>
            </a:r>
            <a:r>
              <a:rPr lang="ar-IQ" dirty="0" err="1"/>
              <a:t>المهارق</a:t>
            </a:r>
            <a:r>
              <a:rPr lang="ar-IQ" dirty="0"/>
              <a:t>: </a:t>
            </a:r>
            <a:r>
              <a:rPr lang="ar-IQ" dirty="0" err="1"/>
              <a:t>كرابيس</a:t>
            </a:r>
            <a:r>
              <a:rPr lang="ar-IQ" dirty="0"/>
              <a:t> كانت تصقل بالخرز ويكتب فيها، فأراد: </a:t>
            </a:r>
            <a:r>
              <a:rPr lang="ar-IQ" dirty="0" err="1"/>
              <a:t>مهركرد</a:t>
            </a:r>
            <a:r>
              <a:rPr lang="ar-IQ" dirty="0"/>
              <a:t>، أي: صقل </a:t>
            </a:r>
            <a:r>
              <a:rPr lang="ar-IQ" dirty="0" err="1"/>
              <a:t>به</a:t>
            </a:r>
            <a:r>
              <a:rPr lang="ar-IQ" dirty="0"/>
              <a:t>". </a:t>
            </a:r>
            <a:r>
              <a:rPr lang="ar-IQ" dirty="0" err="1"/>
              <a:t>والكرابيس</a:t>
            </a:r>
            <a:r>
              <a:rPr lang="ar-IQ" dirty="0"/>
              <a:t> جمع </a:t>
            </a:r>
            <a:r>
              <a:rPr lang="ar-IQ" dirty="0" err="1"/>
              <a:t>كرباس</a:t>
            </a:r>
            <a:r>
              <a:rPr lang="ar-IQ" dirty="0"/>
              <a:t> -بالكسر-: ثوب من القطن الأبيض، معرب، </a:t>
            </a:r>
            <a:r>
              <a:rPr lang="ar-IQ" dirty="0" err="1"/>
              <a:t>فارسيته</a:t>
            </a:r>
            <a:r>
              <a:rPr lang="ar-IQ" dirty="0"/>
              <a:t> </a:t>
            </a:r>
            <a:r>
              <a:rPr lang="ar-IQ" dirty="0" smtClean="0"/>
              <a:t>بالفتح.</a:t>
            </a:r>
            <a:br>
              <a:rPr lang="ar-IQ" dirty="0" smtClean="0"/>
            </a:br>
            <a:r>
              <a:rPr lang="ar-IQ" dirty="0"/>
              <a:t>وقال </a:t>
            </a:r>
            <a:r>
              <a:rPr lang="ar-IQ" dirty="0" err="1" smtClean="0"/>
              <a:t>التبريزي</a:t>
            </a:r>
            <a:r>
              <a:rPr lang="ar-IQ" dirty="0" smtClean="0"/>
              <a:t>: </a:t>
            </a:r>
            <a:r>
              <a:rPr lang="ar-IQ" dirty="0"/>
              <a:t>"</a:t>
            </a:r>
            <a:r>
              <a:rPr lang="ar-IQ" dirty="0" err="1"/>
              <a:t>المهارق</a:t>
            </a:r>
            <a:r>
              <a:rPr lang="ar-IQ" dirty="0"/>
              <a:t>: الصحف، واحدها: </a:t>
            </a:r>
            <a:r>
              <a:rPr lang="ar-IQ" dirty="0" err="1"/>
              <a:t>مهرق</a:t>
            </a:r>
            <a:r>
              <a:rPr lang="ar-IQ" dirty="0"/>
              <a:t>، فارسي معرب، خرزة يصقلون ثيابًا كان الناس يكتبون فيها</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r>
              <a:rPr lang="ar-IQ" dirty="0">
                <a:solidFill>
                  <a:srgbClr val="FF0000"/>
                </a:solidFill>
              </a:rPr>
              <a:t>النبات، وأشهر أنواعه: </a:t>
            </a:r>
            <a:r>
              <a:rPr lang="ar-IQ" dirty="0" err="1">
                <a:solidFill>
                  <a:srgbClr val="FF0000"/>
                </a:solidFill>
              </a:rPr>
              <a:t>العسيب</a:t>
            </a:r>
            <a:r>
              <a:rPr lang="ar-IQ" dirty="0"/>
              <a:t>، وجمعه: </a:t>
            </a:r>
            <a:r>
              <a:rPr lang="ar-IQ" dirty="0" err="1"/>
              <a:t>عُسُب</a:t>
            </a:r>
            <a:r>
              <a:rPr lang="ar-IQ" dirty="0"/>
              <a:t> -</a:t>
            </a:r>
            <a:r>
              <a:rPr lang="ar-IQ" dirty="0" err="1"/>
              <a:t>بضمتين</a:t>
            </a:r>
            <a:r>
              <a:rPr lang="ar-IQ" dirty="0"/>
              <a:t>- وهو السعفة أو جريدة النخل إذا يبست وكشط </a:t>
            </a:r>
            <a:r>
              <a:rPr lang="ar-IQ" dirty="0" err="1"/>
              <a:t>خوصها</a:t>
            </a:r>
            <a:r>
              <a:rPr lang="ar-IQ" dirty="0"/>
              <a:t>، فمن الشعر الجاهلي الذي ورد فيه ذكر </a:t>
            </a:r>
            <a:r>
              <a:rPr lang="ar-IQ" dirty="0" err="1"/>
              <a:t>العسيب</a:t>
            </a:r>
            <a:r>
              <a:rPr lang="ar-IQ" dirty="0"/>
              <a:t> قول لبيد يصف </a:t>
            </a:r>
            <a:r>
              <a:rPr lang="ar-IQ" dirty="0" smtClean="0"/>
              <a:t>كاتبًا: </a:t>
            </a:r>
            <a:r>
              <a:rPr lang="ar-IQ" dirty="0"/>
              <a:t>متعود لحن يعيد بكفه ... قلما على </a:t>
            </a:r>
            <a:r>
              <a:rPr lang="ar-IQ" dirty="0" err="1"/>
              <a:t>عسب</a:t>
            </a:r>
            <a:r>
              <a:rPr lang="ar-IQ" dirty="0"/>
              <a:t> ذبلن وبان</a:t>
            </a:r>
            <a:r>
              <a:rPr lang="ar-IQ" dirty="0" smtClean="0"/>
              <a:t/>
            </a:r>
            <a:br>
              <a:rPr lang="ar-IQ" dirty="0" smtClean="0"/>
            </a:br>
            <a:r>
              <a:rPr lang="ar-IQ" dirty="0"/>
              <a:t>وقول امرئ </a:t>
            </a:r>
            <a:r>
              <a:rPr lang="ar-IQ" dirty="0" err="1" smtClean="0"/>
              <a:t>القيس</a:t>
            </a:r>
            <a:r>
              <a:rPr lang="ar-IQ" dirty="0" smtClean="0"/>
              <a:t>:</a:t>
            </a:r>
            <a:br>
              <a:rPr lang="ar-IQ" dirty="0" smtClean="0"/>
            </a:br>
            <a:r>
              <a:rPr lang="ar-IQ" dirty="0"/>
              <a:t>لمن طلل أبصرته فشجاني ... كخط </a:t>
            </a:r>
            <a:r>
              <a:rPr lang="ar-IQ" dirty="0" err="1"/>
              <a:t>الزبور</a:t>
            </a:r>
            <a:r>
              <a:rPr lang="ar-IQ" dirty="0"/>
              <a:t> في </a:t>
            </a:r>
            <a:r>
              <a:rPr lang="ar-IQ" dirty="0" err="1"/>
              <a:t>العسيب</a:t>
            </a:r>
            <a:r>
              <a:rPr lang="ar-IQ" dirty="0"/>
              <a:t> اليماني</a:t>
            </a:r>
            <a:r>
              <a:rPr lang="ar-IQ" dirty="0" smtClean="0"/>
              <a:t/>
            </a:r>
            <a:br>
              <a:rPr lang="ar-IQ" dirty="0" smtClean="0"/>
            </a:br>
            <a:r>
              <a:rPr lang="ar-IQ" dirty="0"/>
              <a:t>وقريب من </a:t>
            </a:r>
            <a:r>
              <a:rPr lang="ar-IQ" dirty="0" err="1"/>
              <a:t>العسيب</a:t>
            </a:r>
            <a:r>
              <a:rPr lang="ar-IQ" dirty="0"/>
              <a:t>: </a:t>
            </a:r>
            <a:r>
              <a:rPr lang="ar-IQ" dirty="0" err="1"/>
              <a:t>الكرنافة</a:t>
            </a:r>
            <a:r>
              <a:rPr lang="ar-IQ" dirty="0"/>
              <a:t>، وجمعها: </a:t>
            </a:r>
            <a:r>
              <a:rPr lang="ar-IQ" dirty="0" err="1"/>
              <a:t>كرانيف</a:t>
            </a:r>
            <a:r>
              <a:rPr lang="ar-IQ" dirty="0"/>
              <a:t>، وهي أصول السعف الغلاظ </a:t>
            </a:r>
            <a:r>
              <a:rPr lang="ar-IQ" dirty="0" err="1"/>
              <a:t>العراض</a:t>
            </a:r>
            <a:r>
              <a:rPr lang="ar-IQ" dirty="0"/>
              <a:t> اللاصقة </a:t>
            </a:r>
            <a:r>
              <a:rPr lang="ar-IQ" dirty="0" smtClean="0"/>
              <a:t>بالجذع. </a:t>
            </a:r>
            <a:r>
              <a:rPr lang="ar-IQ" dirty="0"/>
              <a:t>وقد ورد أن الوحي كان يكتب على عهد رسول الله صلى الله عليه وسلم على </a:t>
            </a:r>
            <a:r>
              <a:rPr lang="ar-IQ" dirty="0" err="1"/>
              <a:t>العسب</a:t>
            </a:r>
            <a:r>
              <a:rPr lang="ar-IQ" dirty="0"/>
              <a:t> </a:t>
            </a:r>
            <a:r>
              <a:rPr lang="ar-IQ" dirty="0" err="1" smtClean="0"/>
              <a:t>والكرانيف</a:t>
            </a:r>
            <a:r>
              <a:rPr lang="ar-IQ" dirty="0" smtClean="0"/>
              <a:t>. </a:t>
            </a:r>
            <a:r>
              <a:rPr lang="ar-IQ" dirty="0"/>
              <a:t>ومما يتصل بهذا الكتابة على الخشب، والخشب على أنواع أيضًا، منه: </a:t>
            </a:r>
            <a:r>
              <a:rPr lang="ar-IQ" dirty="0">
                <a:solidFill>
                  <a:srgbClr val="FFC000"/>
                </a:solidFill>
              </a:rPr>
              <a:t>الرحل</a:t>
            </a:r>
            <a:r>
              <a:rPr lang="ar-IQ" dirty="0"/>
              <a:t>: قال زيد بن ثابت: فاتبعت أجمع القرآن من الرقاع والأكتاف </a:t>
            </a:r>
            <a:r>
              <a:rPr lang="ar-IQ" dirty="0" err="1"/>
              <a:t>والأقتاب</a:t>
            </a:r>
            <a:r>
              <a:rPr lang="ar-IQ" dirty="0"/>
              <a:t> </a:t>
            </a:r>
            <a:r>
              <a:rPr lang="ar-IQ" dirty="0" smtClean="0"/>
              <a:t>.. </a:t>
            </a:r>
            <a:r>
              <a:rPr lang="ar-IQ" dirty="0" err="1">
                <a:solidFill>
                  <a:srgbClr val="92D050"/>
                </a:solidFill>
              </a:rPr>
              <a:t>فالأقتاب</a:t>
            </a:r>
            <a:r>
              <a:rPr lang="ar-IQ" dirty="0"/>
              <a:t>: جمع </a:t>
            </a:r>
            <a:r>
              <a:rPr lang="ar-IQ" dirty="0" err="1"/>
              <a:t>قتب</a:t>
            </a:r>
            <a:r>
              <a:rPr lang="ar-IQ" dirty="0"/>
              <a:t> -بفتحتين أو بكسر فسكون- وهو </a:t>
            </a:r>
            <a:r>
              <a:rPr lang="ar-IQ" dirty="0" err="1"/>
              <a:t>الإكاف</a:t>
            </a:r>
            <a:r>
              <a:rPr lang="ar-IQ" dirty="0"/>
              <a:t> الصغير على قدر سنام البعير.</a:t>
            </a:r>
            <a:endParaRPr lang="ar-IQ" dirty="0" smtClean="0"/>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ولكنه لا يكاد يذكر ذلك حتى يعقب عليه بقوله: "وكانت الكتابة في العرب قليلة". وهو يقول ذلك في كل مرة يذكر فيها كاتبًا في الجاهلية، لا يكاد يُخِل بذلك مرة واحدة، ذلك مع أننا جمعنا من كتابه وحده عددًا وافرًا من الأخبار عن الكتابة في الجاهلية وأسماء الذين كانوا </a:t>
            </a:r>
            <a:r>
              <a:rPr lang="ar-IQ" dirty="0" smtClean="0"/>
              <a:t>يكتبون.وقد وصف القران الكريم العرب </a:t>
            </a:r>
            <a:r>
              <a:rPr lang="ar-IQ" dirty="0" err="1" smtClean="0"/>
              <a:t>بالامية</a:t>
            </a:r>
            <a:r>
              <a:rPr lang="ar-IQ" dirty="0" smtClean="0"/>
              <a:t> فماذا يعني ذلك؟ ننبه </a:t>
            </a:r>
            <a:r>
              <a:rPr lang="ar-IQ" dirty="0"/>
              <a:t>على أن القرآن الكريم قد وصف العرب في جاهليتهم بأنهم أميون، وورد ذلك في ثلاث آيات. قال تعالى: {وَقُلْ لِلَّذِينَ أُوتُوا الْكِتَابَ وَالأُمِّيِّينَ أَأَسْلَمْتُمْ} [آل عمران: 20] ، وقال تعالى: {ذَلِكَ بِأَنَّهُمْ قَالُوا لَيْسَ عَلَيْنَا فِي الأُمِّيِّينَ سَبِيلٌ} [آل عمران: 75] ؛ وقال تعالى: {هُوَ الَّذِي بَعَثَ فِي الأُمِّيِّينَ رَسُولًا مِنْهُم} [الجمعة: 2] .</a:t>
            </a:r>
            <a:r>
              <a:rPr lang="ar-IQ" dirty="0" err="1" smtClean="0"/>
              <a:t>اذا</a:t>
            </a:r>
            <a:r>
              <a:rPr lang="ar-IQ" dirty="0" smtClean="0"/>
              <a:t> يعني ذلك:</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nSpc>
                <a:spcPct val="170000"/>
              </a:lnSpc>
            </a:pPr>
            <a:r>
              <a:rPr lang="ar-IQ" b="1" dirty="0">
                <a:solidFill>
                  <a:schemeClr val="tx1">
                    <a:lumMod val="95000"/>
                    <a:lumOff val="5000"/>
                  </a:schemeClr>
                </a:solidFill>
              </a:rPr>
              <a:t>غير أن هذا الوصف بالأمية لا يعني -في رأينا- الأمية الكتابية ولا العلمية، وإنما يعني الأمية الدينية، أي أنهم لم يكن لهم قبل القرآن الكريم كتاب ديني، ومن هنا كانوا أميين دينيًّا، ولم يكونوا مثل "أهل الكتاب" من اليهود والنصارى، الذين كان لهم التوراة والإنجيل.</a:t>
            </a:r>
            <a:r>
              <a:rPr lang="ar-IQ" b="1" dirty="0" smtClean="0">
                <a:solidFill>
                  <a:schemeClr val="tx1">
                    <a:lumMod val="95000"/>
                    <a:lumOff val="5000"/>
                  </a:schemeClr>
                </a:solidFill>
              </a:rPr>
              <a:t/>
            </a:r>
            <a:br>
              <a:rPr lang="ar-IQ" b="1" dirty="0" smtClean="0">
                <a:solidFill>
                  <a:schemeClr val="tx1">
                    <a:lumMod val="95000"/>
                    <a:lumOff val="5000"/>
                  </a:schemeClr>
                </a:solidFill>
              </a:rPr>
            </a:br>
            <a:r>
              <a:rPr lang="ar-IQ" b="1" dirty="0">
                <a:solidFill>
                  <a:schemeClr val="tx1">
                    <a:lumMod val="95000"/>
                    <a:lumOff val="5000"/>
                  </a:schemeClr>
                </a:solidFill>
              </a:rPr>
              <a:t>ومن الأدلة التي نسوقها للاحتجاج لهذا الرأي أن القرآن الكريم قد وصف فريقًا من أهل الكتاب بالأميين، وذلك في قوله تعالى:</a:t>
            </a:r>
            <a:r>
              <a:rPr lang="ar-IQ" b="1" dirty="0" smtClean="0">
                <a:solidFill>
                  <a:schemeClr val="tx1">
                    <a:lumMod val="95000"/>
                    <a:lumOff val="5000"/>
                  </a:schemeClr>
                </a:solidFill>
              </a:rPr>
              <a:t/>
            </a:r>
            <a:br>
              <a:rPr lang="ar-IQ" b="1" dirty="0" smtClean="0">
                <a:solidFill>
                  <a:schemeClr val="tx1">
                    <a:lumMod val="95000"/>
                    <a:lumOff val="5000"/>
                  </a:schemeClr>
                </a:solidFill>
              </a:rPr>
            </a:br>
            <a:r>
              <a:rPr lang="ar-IQ" b="1" dirty="0">
                <a:solidFill>
                  <a:schemeClr val="tx1">
                    <a:lumMod val="95000"/>
                    <a:lumOff val="5000"/>
                  </a:schemeClr>
                </a:solidFill>
              </a:rPr>
              <a:t>{وَمِنْهُمْ أُمِّيُّونَ لا يَعْلَمُونَ الْكِتَابَ إِلاَّ أَمَانِيَّ وَإِنْ هُمْ إِلاَّ يَظُنُّونَ، فَوَيْلٌ لِلَّذِينَ يَكْتُبُونَ الْكِتَابَ بِأَيْدِيهِمْ ثُمَّ يَقُولُونَ هَذَا مِنْ عِنْدِ اللَّهِ لِيَشْتَرُوا </a:t>
            </a:r>
            <a:r>
              <a:rPr lang="ar-IQ" b="1" dirty="0" err="1">
                <a:solidFill>
                  <a:schemeClr val="tx1">
                    <a:lumMod val="95000"/>
                    <a:lumOff val="5000"/>
                  </a:schemeClr>
                </a:solidFill>
              </a:rPr>
              <a:t>بِهِ</a:t>
            </a:r>
            <a:r>
              <a:rPr lang="ar-IQ" b="1" dirty="0">
                <a:solidFill>
                  <a:schemeClr val="tx1">
                    <a:lumMod val="95000"/>
                    <a:lumOff val="5000"/>
                  </a:schemeClr>
                </a:solidFill>
              </a:rPr>
              <a:t> ثَمَنًا قَلِيلًا فَوَيْلٌ لَهُمْ مِمَّا كَتَبَتْ أَيْدِيهِمْ وَوَيْلٌ لَهُمْ مِمَّا يَكْسِبُونَ} [البقرة: 78، 79] . فأمية هذا الفريق ليست أمية كتابية؛ لأنه قد أخبر أنهم كانوا يكتبون بأيديهم، وإنما هي أمية دينية، أي جهل بالدين وإنكار له وعدم تصديق، ومن أجل هذا فسر ابن عباس هاتين الآيتين فيما رواه ابن جرير الطبري بإسناده إليه1، قال: "ومنهم أميون؛ قال: الأميون قوم لم يصدقوا رسولًا أرسله الله، ولا كتابًا أنزله الله، فكتبوا كتابًا بأيديهم، ثم قالوا لقوم سفلة </a:t>
            </a:r>
            <a:r>
              <a:rPr lang="ar-IQ" b="1" dirty="0" err="1">
                <a:solidFill>
                  <a:schemeClr val="tx1">
                    <a:lumMod val="95000"/>
                    <a:lumOff val="5000"/>
                  </a:schemeClr>
                </a:solidFill>
              </a:rPr>
              <a:t>جهال</a:t>
            </a:r>
            <a:r>
              <a:rPr lang="ar-IQ" b="1" dirty="0">
                <a:solidFill>
                  <a:schemeClr val="tx1">
                    <a:lumMod val="95000"/>
                    <a:lumOff val="5000"/>
                  </a:schemeClr>
                </a:solidFill>
              </a:rPr>
              <a:t>: هذا من عند الله. وقال: قد أخبر أنهم يكتبون بأيديهم، ثم سماهم أميين، لجحودهم كتب الله ورسله".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a:t> أن عرب الجاهلية قد عرفوا الكتابة العربية بهذا الخط الذي عرفه الصحابة، رضوان الله عليهم، في صدر الإسلام، وأن معرفة الجاهليين بهذه الكتابة قد امتدت، في الجاهلية، ثلاثة قرون على أقل تقدير، وأن ذلك ثبت بالبرهان القاطع، والدليل المادي الملموس الذي لا سبيل إلى دفعه</a:t>
            </a:r>
            <a:r>
              <a:rPr lang="ar-IQ" dirty="0" smtClean="0"/>
              <a:t>.، في </a:t>
            </a:r>
            <a:r>
              <a:rPr lang="ar-IQ" dirty="0"/>
              <a:t>معرفة الجاهلية بالكتابة تفصيلًا يدعم ما أظهرته لنا النقوش الجاهلية ويزيد جوانب الأمر جلاءً </a:t>
            </a:r>
            <a:r>
              <a:rPr lang="ar-IQ" dirty="0" smtClean="0"/>
              <a:t>ووضوحًا</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r>
              <a:rPr lang="ar-IQ" sz="1600" dirty="0">
                <a:solidFill>
                  <a:schemeClr val="tx1">
                    <a:lumMod val="85000"/>
                    <a:lumOff val="15000"/>
                  </a:schemeClr>
                </a:solidFill>
              </a:rPr>
              <a:t>نبدأ حديثنا بإيراد نص لابن فارس، مشرق العبارة، ناصع الحجة، هو خير ما </a:t>
            </a:r>
            <a:r>
              <a:rPr lang="ar-IQ" sz="1600" dirty="0" err="1">
                <a:solidFill>
                  <a:schemeClr val="tx1">
                    <a:lumMod val="85000"/>
                    <a:lumOff val="15000"/>
                  </a:schemeClr>
                </a:solidFill>
              </a:rPr>
              <a:t>قرأناه</a:t>
            </a:r>
            <a:r>
              <a:rPr lang="ar-IQ" sz="1600" dirty="0">
                <a:solidFill>
                  <a:schemeClr val="tx1">
                    <a:lumMod val="85000"/>
                    <a:lumOff val="15000"/>
                  </a:schemeClr>
                </a:solidFill>
              </a:rPr>
              <a:t> في هذا الموضوع. قال ابن فارس بعد أن عرض لذكر بعض الأعراب ممن كان لا يحسن الكتابة1: " ... فأما من حُكي عنه من الأعراب الذين لم يعرفوا الهمز والجر والكاف والدال، فإنا لم نزعم أن العرب كلها، مدرًا ووبرًا، قد عرفوا الكتابة كلها والحروف أجمعها. وما العرب في قديم الزمان إلا </a:t>
            </a:r>
            <a:r>
              <a:rPr lang="ar-IQ" sz="1600" dirty="0" err="1">
                <a:solidFill>
                  <a:schemeClr val="tx1">
                    <a:lumMod val="85000"/>
                    <a:lumOff val="15000"/>
                  </a:schemeClr>
                </a:solidFill>
              </a:rPr>
              <a:t>كنحن</a:t>
            </a:r>
            <a:r>
              <a:rPr lang="ar-IQ" sz="1600" dirty="0">
                <a:solidFill>
                  <a:schemeClr val="tx1">
                    <a:lumMod val="85000"/>
                    <a:lumOff val="15000"/>
                  </a:schemeClr>
                </a:solidFill>
              </a:rPr>
              <a:t> اليوم: فما كل يعرف الكتابة والخط والقراءة، وأبو حية "</a:t>
            </a:r>
            <a:r>
              <a:rPr lang="ar-IQ" sz="1600" dirty="0" err="1">
                <a:solidFill>
                  <a:schemeClr val="tx1">
                    <a:lumMod val="85000"/>
                    <a:lumOff val="15000"/>
                  </a:schemeClr>
                </a:solidFill>
              </a:rPr>
              <a:t>النميري</a:t>
            </a:r>
            <a:r>
              <a:rPr lang="ar-IQ" sz="1600" dirty="0">
                <a:solidFill>
                  <a:schemeClr val="tx1">
                    <a:lumMod val="85000"/>
                    <a:lumOff val="15000"/>
                  </a:schemeClr>
                </a:solidFill>
              </a:rPr>
              <a:t> الذي لم يعرف الكاف" كان أمس، وقد كان قبله بالزمن الأطول من يعرف الكتابة ويخط ويقرأ، وكان في أصحاب رسول الله صلى الله عليه وسلم كاتبون.. </a:t>
            </a:r>
            <a:r>
              <a:rPr lang="ar-IQ" sz="1600" dirty="0" err="1">
                <a:solidFill>
                  <a:schemeClr val="tx1">
                    <a:lumMod val="85000"/>
                    <a:lumOff val="15000"/>
                  </a:schemeClr>
                </a:solidFill>
              </a:rPr>
              <a:t>أفيكون</a:t>
            </a:r>
            <a:r>
              <a:rPr lang="ar-IQ" sz="1600" dirty="0">
                <a:solidFill>
                  <a:schemeClr val="tx1">
                    <a:lumMod val="85000"/>
                    <a:lumOff val="15000"/>
                  </a:schemeClr>
                </a:solidFill>
              </a:rPr>
              <a:t> جهل أبي حية بالكتابة حجة على هؤلاء الأئمة؟ والذي نقوله في الحروف هو قولنا في الإعراب والعروض. والدليل على صحة هذا وأن القوم قد تداولوا الإعراب أنا </a:t>
            </a:r>
            <a:r>
              <a:rPr lang="ar-IQ" sz="1600" dirty="0" err="1">
                <a:solidFill>
                  <a:schemeClr val="tx1">
                    <a:lumMod val="85000"/>
                    <a:lumOff val="15000"/>
                  </a:schemeClr>
                </a:solidFill>
              </a:rPr>
              <a:t>نستقرئ</a:t>
            </a:r>
            <a:r>
              <a:rPr lang="ar-IQ" sz="1600" dirty="0">
                <a:solidFill>
                  <a:schemeClr val="tx1">
                    <a:lumMod val="85000"/>
                    <a:lumOff val="15000"/>
                  </a:schemeClr>
                </a:solidFill>
              </a:rPr>
              <a:t> قصيدة </a:t>
            </a:r>
            <a:r>
              <a:rPr lang="ar-IQ" sz="1600" dirty="0" err="1">
                <a:solidFill>
                  <a:schemeClr val="tx1">
                    <a:lumMod val="85000"/>
                    <a:lumOff val="15000"/>
                  </a:schemeClr>
                </a:solidFill>
              </a:rPr>
              <a:t>الحطيئة</a:t>
            </a:r>
            <a:r>
              <a:rPr lang="ar-IQ" sz="1600" dirty="0">
                <a:solidFill>
                  <a:schemeClr val="tx1">
                    <a:lumMod val="85000"/>
                    <a:lumOff val="15000"/>
                  </a:schemeClr>
                </a:solidFill>
              </a:rPr>
              <a:t> التي أولها:</a:t>
            </a:r>
            <a:r>
              <a:rPr lang="ar-IQ" sz="1600" dirty="0" smtClean="0">
                <a:solidFill>
                  <a:schemeClr val="tx1">
                    <a:lumMod val="85000"/>
                    <a:lumOff val="15000"/>
                  </a:schemeClr>
                </a:solidFill>
              </a:rPr>
              <a:t/>
            </a:r>
            <a:br>
              <a:rPr lang="ar-IQ" sz="1600" dirty="0" smtClean="0">
                <a:solidFill>
                  <a:schemeClr val="tx1">
                    <a:lumMod val="85000"/>
                    <a:lumOff val="15000"/>
                  </a:schemeClr>
                </a:solidFill>
              </a:rPr>
            </a:br>
            <a:r>
              <a:rPr lang="ar-IQ" sz="1600" dirty="0">
                <a:solidFill>
                  <a:schemeClr val="tx1">
                    <a:lumMod val="85000"/>
                    <a:lumOff val="15000"/>
                  </a:schemeClr>
                </a:solidFill>
              </a:rPr>
              <a:t>شاقتك </a:t>
            </a:r>
            <a:r>
              <a:rPr lang="ar-IQ" sz="1600" dirty="0" err="1">
                <a:solidFill>
                  <a:schemeClr val="tx1">
                    <a:lumMod val="85000"/>
                    <a:lumOff val="15000"/>
                  </a:schemeClr>
                </a:solidFill>
              </a:rPr>
              <a:t>أظعان</a:t>
            </a:r>
            <a:r>
              <a:rPr lang="ar-IQ" sz="1600" dirty="0">
                <a:solidFill>
                  <a:schemeClr val="tx1">
                    <a:lumMod val="85000"/>
                    <a:lumOff val="15000"/>
                  </a:schemeClr>
                </a:solidFill>
              </a:rPr>
              <a:t> لليـ ... لي دون ناظرة </a:t>
            </a:r>
            <a:r>
              <a:rPr lang="ar-IQ" sz="1600" dirty="0" err="1">
                <a:solidFill>
                  <a:schemeClr val="tx1">
                    <a:lumMod val="85000"/>
                    <a:lumOff val="15000"/>
                  </a:schemeClr>
                </a:solidFill>
              </a:rPr>
              <a:t>بواكر</a:t>
            </a:r>
            <a:r>
              <a:rPr lang="ar-IQ" sz="1600" dirty="0" smtClean="0">
                <a:solidFill>
                  <a:schemeClr val="tx1">
                    <a:lumMod val="85000"/>
                    <a:lumOff val="15000"/>
                  </a:schemeClr>
                </a:solidFill>
              </a:rPr>
              <a:t/>
            </a:r>
            <a:br>
              <a:rPr lang="ar-IQ" sz="1600" dirty="0" smtClean="0">
                <a:solidFill>
                  <a:schemeClr val="tx1">
                    <a:lumMod val="85000"/>
                    <a:lumOff val="15000"/>
                  </a:schemeClr>
                </a:solidFill>
              </a:rPr>
            </a:br>
            <a:r>
              <a:rPr lang="ar-IQ" sz="1600" dirty="0">
                <a:solidFill>
                  <a:schemeClr val="tx1">
                    <a:lumMod val="85000"/>
                    <a:lumOff val="15000"/>
                  </a:schemeClr>
                </a:solidFill>
              </a:rPr>
              <a:t>فنجد قوافيها كلها عند الترنم والإعراب تجيء مرفوعة، ولولا علم </a:t>
            </a:r>
            <a:r>
              <a:rPr lang="ar-IQ" sz="1600" dirty="0" err="1">
                <a:solidFill>
                  <a:schemeClr val="tx1">
                    <a:lumMod val="85000"/>
                    <a:lumOff val="15000"/>
                  </a:schemeClr>
                </a:solidFill>
              </a:rPr>
              <a:t>الحطيئة</a:t>
            </a:r>
            <a:r>
              <a:rPr lang="ar-IQ" sz="1600" dirty="0">
                <a:solidFill>
                  <a:schemeClr val="tx1">
                    <a:lumMod val="85000"/>
                    <a:lumOff val="15000"/>
                  </a:schemeClr>
                </a:solidFill>
              </a:rPr>
              <a:t> بذلك لأشبه أن يختلف إعرابها؛ لأن تساويها في حركة واحدة -اتفاقًا من غير قصد- لا يكاد يكون.</a:t>
            </a:r>
            <a:r>
              <a:rPr lang="ar-IQ" sz="1600" dirty="0" smtClean="0">
                <a:solidFill>
                  <a:schemeClr val="tx1">
                    <a:lumMod val="85000"/>
                    <a:lumOff val="15000"/>
                  </a:schemeClr>
                </a:solidFill>
              </a:rPr>
              <a:t/>
            </a:r>
            <a:br>
              <a:rPr lang="ar-IQ" sz="1600" dirty="0" smtClean="0">
                <a:solidFill>
                  <a:schemeClr val="tx1">
                    <a:lumMod val="85000"/>
                    <a:lumOff val="15000"/>
                  </a:schemeClr>
                </a:solidFill>
              </a:rPr>
            </a:br>
            <a:r>
              <a:rPr lang="ar-IQ" sz="1600" dirty="0">
                <a:solidFill>
                  <a:schemeClr val="tx1">
                    <a:lumMod val="85000"/>
                    <a:lumOff val="15000"/>
                  </a:schemeClr>
                </a:solidFill>
              </a:rPr>
              <a:t>فإن قال قائل: فقد تواترت الروايات بأن أبا الأسود أول من وضع العربية، وأن الخليل أول من تكلم في العروض، قيل له: نحن لا ننكر ذلك، بل نقول إن هذين العِلْمَين قد كانا قديمًا، وأتت عليهما الأيام، وقلَّا في أيدي الناس، ثم جددهما هذان الإمامان، وقد تقدم دليلنا في معنى الإعراب. وأما العروض فمن الدليل على أنه كان متعارفًا معلومًا اتفاق أهل العلم على أن المشركين لما </a:t>
            </a:r>
            <a:r>
              <a:rPr lang="ar-IQ" sz="1600" dirty="0" smtClean="0">
                <a:solidFill>
                  <a:schemeClr val="tx1">
                    <a:lumMod val="85000"/>
                    <a:lumOff val="15000"/>
                  </a:schemeClr>
                </a:solidFill>
              </a:rPr>
              <a:t>سمعوا </a:t>
            </a:r>
            <a:r>
              <a:rPr lang="ar-IQ" sz="1600" dirty="0"/>
              <a:t>القرآن قالوا -أو من قال منهم-: إنه شعر. قال الوليد بن المغيرة منكرًا عليهم: لقد عرضت ما يقرؤه محمد على أقراء الشعر: هزجه ورجزه وكذا وكذا، فلم أره يشبه شيئًا من ذلك. </a:t>
            </a:r>
            <a:r>
              <a:rPr lang="ar-IQ" sz="1600" dirty="0" err="1"/>
              <a:t>أفيقول</a:t>
            </a:r>
            <a:r>
              <a:rPr lang="ar-IQ" sz="1600" dirty="0"/>
              <a:t> الوليد هذا وهو لا يعرف بحور الشعر؟ ...</a:t>
            </a:r>
            <a:r>
              <a:rPr lang="ar-IQ" sz="1600" dirty="0" smtClean="0"/>
              <a:t/>
            </a:r>
            <a:br>
              <a:rPr lang="ar-IQ" sz="1600" dirty="0" smtClean="0"/>
            </a:br>
            <a:endParaRPr lang="ar-IQ" sz="1600" dirty="0">
              <a:solidFill>
                <a:schemeClr val="tx1">
                  <a:lumMod val="85000"/>
                  <a:lumOff val="1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pPr>
              <a:lnSpc>
                <a:spcPct val="170000"/>
              </a:lnSpc>
            </a:pPr>
            <a:r>
              <a:rPr lang="ar-IQ" b="1" dirty="0">
                <a:solidFill>
                  <a:schemeClr val="tx1">
                    <a:lumMod val="75000"/>
                    <a:lumOff val="25000"/>
                  </a:schemeClr>
                </a:solidFill>
              </a:rPr>
              <a:t>ومن الدليل على عرفان القدماء من الصحابة وغيرهم بالعربية كتابتهم المصحف على الذي يعلله النحويون في ذوات الواو والياء والهمز والمد والقصر. فكتبوا ذوات الياء بالياء، وذوات الواو بالواو، ولم يصوروا الهمزة إذا كان ما قبلها ساكنًا في مثل "الخبء" </a:t>
            </a:r>
            <a:r>
              <a:rPr lang="ar-IQ" b="1" dirty="0" err="1">
                <a:solidFill>
                  <a:schemeClr val="tx1">
                    <a:lumMod val="75000"/>
                    <a:lumOff val="25000"/>
                  </a:schemeClr>
                </a:solidFill>
              </a:rPr>
              <a:t>و</a:t>
            </a:r>
            <a:r>
              <a:rPr lang="ar-IQ" b="1" dirty="0">
                <a:solidFill>
                  <a:schemeClr val="tx1">
                    <a:lumMod val="75000"/>
                    <a:lumOff val="25000"/>
                  </a:schemeClr>
                </a:solidFill>
              </a:rPr>
              <a:t>"الدفء" </a:t>
            </a:r>
            <a:r>
              <a:rPr lang="ar-IQ" b="1" dirty="0" err="1">
                <a:solidFill>
                  <a:schemeClr val="tx1">
                    <a:lumMod val="75000"/>
                    <a:lumOff val="25000"/>
                  </a:schemeClr>
                </a:solidFill>
              </a:rPr>
              <a:t>و</a:t>
            </a:r>
            <a:r>
              <a:rPr lang="ar-IQ" b="1" dirty="0">
                <a:solidFill>
                  <a:schemeClr val="tx1">
                    <a:lumMod val="75000"/>
                    <a:lumOff val="25000"/>
                  </a:schemeClr>
                </a:solidFill>
              </a:rPr>
              <a:t>"الملء" فصار ذلك كله حجة، وحتى كره من العلماء ترك </a:t>
            </a:r>
            <a:r>
              <a:rPr lang="ar-IQ" b="1" dirty="0" err="1">
                <a:solidFill>
                  <a:schemeClr val="tx1">
                    <a:lumMod val="75000"/>
                    <a:lumOff val="25000"/>
                  </a:schemeClr>
                </a:solidFill>
              </a:rPr>
              <a:t>اتباع</a:t>
            </a:r>
            <a:r>
              <a:rPr lang="ar-IQ" b="1" dirty="0">
                <a:solidFill>
                  <a:schemeClr val="tx1">
                    <a:lumMod val="75000"/>
                    <a:lumOff val="25000"/>
                  </a:schemeClr>
                </a:solidFill>
              </a:rPr>
              <a:t> المصحف من كره".</a:t>
            </a:r>
            <a:r>
              <a:rPr lang="ar-IQ" b="1" dirty="0" smtClean="0">
                <a:solidFill>
                  <a:schemeClr val="tx1">
                    <a:lumMod val="75000"/>
                    <a:lumOff val="25000"/>
                  </a:schemeClr>
                </a:solidFill>
              </a:rPr>
              <a:t/>
            </a:r>
            <a:br>
              <a:rPr lang="ar-IQ" b="1" dirty="0" smtClean="0">
                <a:solidFill>
                  <a:schemeClr val="tx1">
                    <a:lumMod val="75000"/>
                    <a:lumOff val="25000"/>
                  </a:schemeClr>
                </a:solidFill>
              </a:rPr>
            </a:br>
            <a:r>
              <a:rPr lang="ar-IQ" b="1" dirty="0">
                <a:solidFill>
                  <a:schemeClr val="tx1">
                    <a:lumMod val="75000"/>
                    <a:lumOff val="25000"/>
                  </a:schemeClr>
                </a:solidFill>
              </a:rPr>
              <a:t>فابن فارس يذهب إذن إلى تقرير معرفة بعض العرب في الجاهلية وصدر الإسلام بالكتابة معرفة دقيقة، ثم يذهب إلى أبعد من هذا حين يقرر معرفتهم بعلوم اللغة وقواعدها وعروضها؛ ويرد على من يذهب إلى استحداث هذه العلوم بعد الإسلام بدهر ردًّا </a:t>
            </a:r>
            <a:r>
              <a:rPr lang="ar-IQ" b="1" dirty="0" err="1">
                <a:solidFill>
                  <a:schemeClr val="tx1">
                    <a:lumMod val="75000"/>
                    <a:lumOff val="25000"/>
                  </a:schemeClr>
                </a:solidFill>
              </a:rPr>
              <a:t>يغنينا</a:t>
            </a:r>
            <a:r>
              <a:rPr lang="ar-IQ" b="1" dirty="0">
                <a:solidFill>
                  <a:schemeClr val="tx1">
                    <a:lumMod val="75000"/>
                    <a:lumOff val="25000"/>
                  </a:schemeClr>
                </a:solidFill>
              </a:rPr>
              <a:t> عن أن نتصدى نحن له. ومع أن ابن فارس قد قيد كلامه هذا بقوله: "فإنا لم نزعم أن العرب كلها: مدرًا ووبرًا، قد عرفوا الكتابة كلها والحروف أجمعها، وما العرب في قديم الزمان إلا </a:t>
            </a:r>
            <a:r>
              <a:rPr lang="ar-IQ" b="1" dirty="0" err="1">
                <a:solidFill>
                  <a:schemeClr val="tx1">
                    <a:lumMod val="75000"/>
                    <a:lumOff val="25000"/>
                  </a:schemeClr>
                </a:solidFill>
              </a:rPr>
              <a:t>كنحن</a:t>
            </a:r>
            <a:r>
              <a:rPr lang="ar-IQ" b="1" dirty="0">
                <a:solidFill>
                  <a:schemeClr val="tx1">
                    <a:lumMod val="75000"/>
                    <a:lumOff val="25000"/>
                  </a:schemeClr>
                </a:solidFill>
              </a:rPr>
              <a:t> اليوم: فما كل يعرف الكتابة والخط والقراءة ... "، نقول: مع أن ابن فارس قيد كلامه وحصر معرفة العرب بهذه العلوم في أهل المدر والبيئات المتحضرة، إلا أننا، فضلًا عن ذلك، نستبعد أن يكون العرب، حتى أهل المدر، قد عرفوا النحو والعروض من حيث هما علمان لهما مصطلحات وقواعد، بالمعنى الذي عرفه المسلمون بعد ذلك. والأرجح أن ابن فارس يقصد أن العرب كانوا يعرفون من أمر النحو ومن أمر العروض وعيوب القافية ما يستطيعون </a:t>
            </a:r>
            <a:r>
              <a:rPr lang="ar-IQ" b="1" dirty="0" err="1">
                <a:solidFill>
                  <a:schemeClr val="tx1">
                    <a:lumMod val="75000"/>
                    <a:lumOff val="25000"/>
                  </a:schemeClr>
                </a:solidFill>
              </a:rPr>
              <a:t>به</a:t>
            </a:r>
            <a:r>
              <a:rPr lang="ar-IQ" b="1" dirty="0">
                <a:solidFill>
                  <a:schemeClr val="tx1">
                    <a:lumMod val="75000"/>
                    <a:lumOff val="25000"/>
                  </a:schemeClr>
                </a:solidFill>
              </a:rPr>
              <a:t> أن يميزوا الصحيح من </a:t>
            </a:r>
            <a:r>
              <a:rPr lang="ar-IQ" b="1" dirty="0" err="1">
                <a:solidFill>
                  <a:schemeClr val="tx1">
                    <a:lumMod val="75000"/>
                    <a:lumOff val="25000"/>
                  </a:schemeClr>
                </a:solidFill>
              </a:rPr>
              <a:t>الخطإ</a:t>
            </a:r>
            <a:r>
              <a:rPr lang="ar-IQ" b="1" dirty="0">
                <a:solidFill>
                  <a:schemeClr val="tx1">
                    <a:lumMod val="75000"/>
                    <a:lumOff val="25000"/>
                  </a:schemeClr>
                </a:solidFill>
              </a:rPr>
              <a:t>، وما أصبح بعد ذلك أساسًا لعلمي النحو والعروض. فإن كان ابن فارس يعني هذا الذي قدمناه، فإننا نحب أن نضيف إلى ما أورد أمثلة أخرى تسند أمثلته وتقويها.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0000" lnSpcReduction="20000"/>
          </a:bodyPr>
          <a:lstStyle/>
          <a:p>
            <a:pPr>
              <a:lnSpc>
                <a:spcPct val="170000"/>
              </a:lnSpc>
            </a:pPr>
            <a:r>
              <a:rPr lang="ar-IQ" b="1" dirty="0"/>
              <a:t>فمن أمثلة ما ذكره عن معرفة الجاهليين بالعروض ما أورده ابن سعد </a:t>
            </a:r>
            <a:r>
              <a:rPr lang="ar-IQ" b="1" dirty="0" err="1"/>
              <a:t>والزمخشري</a:t>
            </a:r>
            <a:r>
              <a:rPr lang="ar-IQ" b="1" dirty="0"/>
              <a:t> في حديث إسلام أبي ذر الغفاري1، وذلك قول أبي ذر: "قال لي أخي أنيس: إن لي حاجة بمكة. فانطلق، فراث، فقلت: ما حبسك؟ قال: لقيت رجلًا على دينك يزعم أن الله أرسله. قلت: فما يقول الناس؟ قال: يقولون: ساحر كاهن شاعر. وكان أنيس أحد الشعراء فقال: والله لقد وضعت قوله على أقراء الشعر فلا </a:t>
            </a:r>
            <a:r>
              <a:rPr lang="ar-IQ" b="1" dirty="0" err="1"/>
              <a:t>يلتئم</a:t>
            </a:r>
            <a:r>
              <a:rPr lang="ar-IQ" b="1" dirty="0"/>
              <a:t> على لسان أحد..".</a:t>
            </a:r>
            <a:r>
              <a:rPr lang="ar-IQ" b="1" dirty="0" smtClean="0"/>
              <a:t/>
            </a:r>
            <a:br>
              <a:rPr lang="ar-IQ" b="1" dirty="0" smtClean="0"/>
            </a:br>
            <a:r>
              <a:rPr lang="ar-IQ" b="1" dirty="0"/>
              <a:t>ومثل ثانٍ لمعرفتهم بالعروض وعيوب القافية، ما ذكره أبو عبيدة قال2: "حدثني أبو عمرو بن العلاء قال: فحلان من الشعراء كانا يقويان: النابغة وبشر بن أبي </a:t>
            </a:r>
            <a:r>
              <a:rPr lang="ar-IQ" b="1" dirty="0" err="1"/>
              <a:t>خازم</a:t>
            </a:r>
            <a:r>
              <a:rPr lang="ar-IQ" b="1" dirty="0"/>
              <a:t>: فأما النابغة فدخل يثرب فغُنِّى بشعره، ففطن فلم يعد إلى إقواء. وأما بشر فقال له </a:t>
            </a:r>
            <a:r>
              <a:rPr lang="ar-IQ" b="1" dirty="0" err="1"/>
              <a:t>سوادة</a:t>
            </a:r>
            <a:r>
              <a:rPr lang="ar-IQ" b="1" dirty="0"/>
              <a:t> أخوه: إنك تقوى. فقال له: وما الإقواء؟ " وفي رواية أخرى "فقال له أخوه سمير: أكفأت وأسأت. فقال: وما ذاك؟ ".</a:t>
            </a:r>
            <a:r>
              <a:rPr lang="ar-IQ" b="1" dirty="0" smtClean="0"/>
              <a:t/>
            </a:r>
            <a:br>
              <a:rPr lang="ar-IQ" b="1" dirty="0" smtClean="0"/>
            </a:br>
            <a:r>
              <a:rPr lang="ar-IQ" b="1" dirty="0"/>
              <a:t>فقد كان القوم إذن يعرفون </a:t>
            </a:r>
            <a:r>
              <a:rPr lang="ar-IQ" b="1" dirty="0" err="1"/>
              <a:t>الإكفاء</a:t>
            </a:r>
            <a:r>
              <a:rPr lang="ar-IQ" b="1" dirty="0"/>
              <a:t> والإقواء، وإن جهله أحدهم أو بعضهم فاحتاج إلى من يذكِّره </a:t>
            </a:r>
            <a:r>
              <a:rPr lang="ar-IQ" b="1" dirty="0" err="1"/>
              <a:t>به</a:t>
            </a:r>
            <a:r>
              <a:rPr lang="ar-IQ" b="1" dirty="0"/>
              <a:t> ويعرفه إياه.</a:t>
            </a:r>
            <a:r>
              <a:rPr lang="ar-IQ" b="1" dirty="0" smtClean="0"/>
              <a:t/>
            </a:r>
            <a:br>
              <a:rPr lang="ar-IQ" b="1" dirty="0" smtClean="0"/>
            </a:br>
            <a:r>
              <a:rPr lang="ar-IQ" b="1" dirty="0"/>
              <a:t>ومثل ثالث: تلك القصة التي جرت بين النابغة الذبياني وحسان بن ثابت3، ولا يعنينا منها إلا قول النابغة لحسان حين أنشده قصيدته التي فيها:</a:t>
            </a:r>
            <a:r>
              <a:rPr lang="ar-IQ" b="1" dirty="0" smtClean="0"/>
              <a:t/>
            </a:r>
            <a:br>
              <a:rPr lang="ar-IQ" b="1" dirty="0" smtClean="0"/>
            </a:br>
            <a:r>
              <a:rPr lang="ar-IQ" b="1" dirty="0"/>
              <a:t>لنا </a:t>
            </a:r>
            <a:r>
              <a:rPr lang="ar-IQ" b="1" dirty="0" err="1"/>
              <a:t>الجفنات</a:t>
            </a:r>
            <a:r>
              <a:rPr lang="ar-IQ" b="1" dirty="0"/>
              <a:t> الغر يلمعن في الضحى ... وأسيافنا يقطرن من نجدة دما</a:t>
            </a:r>
            <a:r>
              <a:rPr lang="ar-IQ" b="1" dirty="0" smtClean="0"/>
              <a:t/>
            </a:r>
            <a:br>
              <a:rPr lang="ar-IQ" b="1" dirty="0" smtClean="0"/>
            </a:br>
            <a:r>
              <a:rPr lang="ar-IQ" b="1" dirty="0"/>
              <a:t>قال النابغة: "أقللت </a:t>
            </a:r>
            <a:r>
              <a:rPr lang="ar-IQ" b="1" dirty="0" err="1"/>
              <a:t>جفانك</a:t>
            </a:r>
            <a:r>
              <a:rPr lang="ar-IQ" b="1" dirty="0"/>
              <a:t> وأسيافك! " وذلك لأن "أسيافًا" جمع لأدنى العدد، والكثير "سيوف"، </a:t>
            </a:r>
            <a:r>
              <a:rPr lang="ar-IQ" b="1" dirty="0" err="1"/>
              <a:t>و</a:t>
            </a:r>
            <a:r>
              <a:rPr lang="ar-IQ" b="1" dirty="0"/>
              <a:t>"</a:t>
            </a:r>
            <a:r>
              <a:rPr lang="ar-IQ" b="1" dirty="0" err="1"/>
              <a:t>الجفنات</a:t>
            </a:r>
            <a:r>
              <a:rPr lang="ar-IQ" b="1" dirty="0"/>
              <a:t>" لأدنى العدد، والكثير "</a:t>
            </a:r>
            <a:r>
              <a:rPr lang="ar-IQ" b="1" dirty="0" err="1"/>
              <a:t>جفان</a:t>
            </a:r>
            <a:r>
              <a:rPr lang="ar-IQ" b="1" dirty="0"/>
              <a:t>".</a:t>
            </a:r>
            <a:r>
              <a:rPr lang="ar-IQ" b="1" dirty="0" smtClean="0"/>
              <a:t/>
            </a:r>
            <a:br>
              <a:rPr lang="ar-IQ" b="1" dirty="0" smtClean="0"/>
            </a:br>
            <a:r>
              <a:rPr lang="ar-IQ" b="1" dirty="0"/>
              <a:t>فهل كان النابغة يعرف جموع القلة وجموع الكثرة؟ لست أدري لم ننكر عليه ذلك بالمعنى الذي </a:t>
            </a:r>
            <a:r>
              <a:rPr lang="ar-IQ" b="1" dirty="0" err="1"/>
              <a:t>أوضحناه</a:t>
            </a:r>
            <a:r>
              <a:rPr lang="ar-IQ" b="1" dirty="0"/>
              <a:t>، إلا أن يكون إنكارنا ضربًا من ضروب "تجهيل الجاهلية" الذي أسلفنا الإشارة إليه.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شيوع الكتابة في الجاهلية</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a:t>ولشيوع الكتابة في الجاهلية أمثلة أخر كثيرة، لعل من أنصعها بيانًا ما أورده </a:t>
            </a:r>
            <a:r>
              <a:rPr lang="ar-IQ" dirty="0" err="1" smtClean="0"/>
              <a:t>الجهشياري</a:t>
            </a:r>
            <a:r>
              <a:rPr lang="ar-IQ" dirty="0" smtClean="0"/>
              <a:t>، </a:t>
            </a:r>
            <a:r>
              <a:rPr lang="ar-IQ" dirty="0"/>
              <a:t>وابن عبد </a:t>
            </a:r>
            <a:r>
              <a:rPr lang="ar-IQ" dirty="0" smtClean="0"/>
              <a:t>ربه، والمسعودي من </a:t>
            </a:r>
            <a:r>
              <a:rPr lang="ar-IQ" dirty="0"/>
              <a:t>ذكر أسماء الذين كتبوا لرسول الله صلى الله عليه وسلم؛ فقد جعلوهم مراتب، وقدروهم منازل: فكُتَّاب يكتبون بين يديه صلى الله عليه وسلم فيما يعرض من أموره وحوائجه، وآخرون يكتبون بين الناس </a:t>
            </a:r>
            <a:r>
              <a:rPr lang="ar-IQ" dirty="0" err="1"/>
              <a:t>المداينات</a:t>
            </a:r>
            <a:r>
              <a:rPr lang="ar-IQ" dirty="0"/>
              <a:t> وسائر العقود والمعاملات، وآخرون يكتبون أموال الصدقات، وكاتب يكتب </a:t>
            </a:r>
            <a:r>
              <a:rPr lang="ar-IQ" dirty="0" err="1"/>
              <a:t>خرص</a:t>
            </a:r>
            <a:r>
              <a:rPr lang="ar-IQ" dirty="0"/>
              <a:t> </a:t>
            </a:r>
            <a:r>
              <a:rPr lang="ar-IQ" dirty="0" smtClean="0"/>
              <a:t>الحجاز، </a:t>
            </a:r>
            <a:r>
              <a:rPr lang="ar-IQ" dirty="0"/>
              <a:t>وآخر يكتب مغانم </a:t>
            </a:r>
            <a:r>
              <a:rPr lang="ar-IQ" dirty="0" err="1" smtClean="0"/>
              <a:t>رسول</a:t>
            </a:r>
            <a:r>
              <a:rPr lang="ar-IQ" dirty="0" err="1"/>
              <a:t>الله</a:t>
            </a:r>
            <a:r>
              <a:rPr lang="ar-IQ" dirty="0"/>
              <a:t> صلى الله عليه وسلم، وثالث يكتب إلى الملوك ويجيب رسائلهم ويترجم بالفارسية والرومية والقبطية والحبشية، وكتاب آخرون يكتبون الوحي. ثم يعقب المسعودي بعد أن ينتهي من ذكر أسماء هؤلاء الكتاب واختصاصهم بقوله: "وإنما ذكرنا من أسماء كتابه صلى الله عليه وسلم من ثبت على كتابته، واتصلت أيامه فيها، وطالت مدته، وصحت الرواية على ذلك من أمره، دون من كتب الكتاب والكتابين والثلاثة إذ كان لا يستحق بذلك أن يُسمى كاتبًا ويضاف إلى جملة كُتَّابه</a:t>
            </a:r>
            <a:r>
              <a:rPr lang="ar-IQ" dirty="0" smtClean="0"/>
              <a:t>".</a:t>
            </a:r>
            <a:r>
              <a:rPr lang="ar-IQ" dirty="0"/>
              <a:t> وعلى ضوء ما قدمنا نستطيع أن نفهم فداء الأسرى في بدر حين أذن الرسول صلى الله عليه وسلم لمن كان كاتبًا من الأسرى أن يفدي نفسه بتعليم عشرة من صبيان المسلمين الكتابة والقراءة2. إذ لا ريب أن هذا الإذن لم يكن منصبًّا على حالة فردية، وإنما يدل على أن هؤلاء الكاتبين من الأسرى كانوا جماعات.</a:t>
            </a:r>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موضوعات الكتابة</a:t>
            </a:r>
            <a:endParaRPr lang="ar-IQ" dirty="0"/>
          </a:p>
        </p:txBody>
      </p:sp>
      <p:sp>
        <p:nvSpPr>
          <p:cNvPr id="3" name="عنصر نائب للمحتوى 2"/>
          <p:cNvSpPr>
            <a:spLocks noGrp="1"/>
          </p:cNvSpPr>
          <p:nvPr>
            <p:ph idx="1"/>
          </p:nvPr>
        </p:nvSpPr>
        <p:spPr/>
        <p:txBody>
          <a:bodyPr>
            <a:normAutofit fontScale="92500" lnSpcReduction="10000"/>
          </a:bodyPr>
          <a:lstStyle/>
          <a:p>
            <a:r>
              <a:rPr lang="ar-IQ" dirty="0"/>
              <a:t>أما موضوعات الكتابة في العصر الجاهلي فقد كانت -فيما يبدو لنا من استقرائنا- كثيرة متنوعة، فقد كان القوم آنذاك يكتبون كثيرًا من شئون حياتهم وألوانًا متعددة من الموضوعات التي يفرضها عليهم نشاطهم العملي أو العلمي أو الوجداني. وأول هذه الموضوعات التي كانوا </a:t>
            </a:r>
            <a:r>
              <a:rPr lang="ar-IQ" dirty="0" err="1"/>
              <a:t>يدونونها</a:t>
            </a:r>
            <a:r>
              <a:rPr lang="ar-IQ" dirty="0"/>
              <a:t>: </a:t>
            </a:r>
            <a:r>
              <a:rPr lang="ar-IQ" dirty="0">
                <a:solidFill>
                  <a:srgbClr val="FF0000"/>
                </a:solidFill>
              </a:rPr>
              <a:t>الكتب الدينية</a:t>
            </a:r>
            <a:r>
              <a:rPr lang="ar-IQ" dirty="0"/>
              <a:t>: ونحن لا نشك في أن أهل الكتاب: اليهود والنصارى، كانت كتبهم مدونة بين أيديهم يتلونها، وأن هذه الكتب لم تكن نسخًا قليلة العدد موقوفة على الرهبان والأحبار وحدهم، وإنما كانت مصاحف كثيرة </a:t>
            </a:r>
            <a:r>
              <a:rPr lang="ar-IQ" dirty="0" err="1"/>
              <a:t>يتداولها</a:t>
            </a:r>
            <a:r>
              <a:rPr lang="ar-IQ" dirty="0"/>
              <a:t> أهل هاتين الديانتين، حتى إن المسلمين بعد فتح خيبر وجدوا مصاحف فيها التوراة فجمعوها ثم ردوها على اليهود</a:t>
            </a: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1256</Words>
  <Application>Microsoft Office PowerPoint</Application>
  <PresentationFormat>عرض على الشاشة (3:4)‏</PresentationFormat>
  <Paragraphs>20</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الكتابة والتدوين في العصر الجاهلي</vt:lpstr>
      <vt:lpstr>الشريحة 2</vt:lpstr>
      <vt:lpstr>الشريحة 3</vt:lpstr>
      <vt:lpstr>الشريحة 4</vt:lpstr>
      <vt:lpstr>الشريحة 5</vt:lpstr>
      <vt:lpstr>الشريحة 6</vt:lpstr>
      <vt:lpstr>الشريحة 7</vt:lpstr>
      <vt:lpstr>شيوع الكتابة في الجاهلية</vt:lpstr>
      <vt:lpstr>موضوعات الكتابة</vt:lpstr>
      <vt:lpstr>الشريحة 10</vt:lpstr>
      <vt:lpstr>الشريحة 11</vt:lpstr>
      <vt:lpstr>الشريحة 12</vt:lpstr>
      <vt:lpstr>أدوات الكتابة في الجاهلية </vt:lpstr>
      <vt:lpstr>الشريحة 14</vt:lpstr>
      <vt:lpstr>الشريحة 15</vt:lpstr>
      <vt:lpstr>الشريحة 16</vt:lpstr>
      <vt:lpstr>الشريحة 17</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الكتابة والتدوين في العصر الجاهلي</dc:title>
  <dc:creator>DR.Ahmed Saker 2O14</dc:creator>
  <cp:lastModifiedBy>DR.Ahmed Saker 2O14</cp:lastModifiedBy>
  <cp:revision>7</cp:revision>
  <dcterms:created xsi:type="dcterms:W3CDTF">2020-03-01T13:36:45Z</dcterms:created>
  <dcterms:modified xsi:type="dcterms:W3CDTF">2020-03-01T14:42:37Z</dcterms:modified>
</cp:coreProperties>
</file>