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9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6B4528F0-83DF-43B9-B163-974E90AA31A8}" type="datetimeFigureOut">
              <a:rPr lang="ar-IQ" smtClean="0"/>
              <a:t>07/07/1441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251D1F0-77A3-4A58-B9E8-A217A8372459}" type="slidenum">
              <a:rPr lang="ar-IQ" smtClean="0"/>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B4528F0-83DF-43B9-B163-974E90AA31A8}" type="datetimeFigureOut">
              <a:rPr lang="ar-IQ" smtClean="0"/>
              <a:t>07/07/1441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251D1F0-77A3-4A58-B9E8-A217A8372459}"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B4528F0-83DF-43B9-B163-974E90AA31A8}" type="datetimeFigureOut">
              <a:rPr lang="ar-IQ" smtClean="0"/>
              <a:t>07/07/1441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251D1F0-77A3-4A58-B9E8-A217A8372459}"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B4528F0-83DF-43B9-B163-974E90AA31A8}" type="datetimeFigureOut">
              <a:rPr lang="ar-IQ" smtClean="0"/>
              <a:t>07/07/1441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251D1F0-77A3-4A58-B9E8-A217A8372459}"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B4528F0-83DF-43B9-B163-974E90AA31A8}" type="datetimeFigureOut">
              <a:rPr lang="ar-IQ" smtClean="0"/>
              <a:t>07/07/1441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251D1F0-77A3-4A58-B9E8-A217A8372459}" type="slidenum">
              <a:rPr lang="ar-IQ" smtClean="0"/>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6B4528F0-83DF-43B9-B163-974E90AA31A8}" type="datetimeFigureOut">
              <a:rPr lang="ar-IQ" smtClean="0"/>
              <a:t>07/07/1441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251D1F0-77A3-4A58-B9E8-A217A8372459}"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6B4528F0-83DF-43B9-B163-974E90AA31A8}" type="datetimeFigureOut">
              <a:rPr lang="ar-IQ" smtClean="0"/>
              <a:t>07/07/1441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3251D1F0-77A3-4A58-B9E8-A217A8372459}" type="slidenum">
              <a:rPr lang="ar-IQ" smtClean="0"/>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6B4528F0-83DF-43B9-B163-974E90AA31A8}" type="datetimeFigureOut">
              <a:rPr lang="ar-IQ" smtClean="0"/>
              <a:t>07/07/1441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3251D1F0-77A3-4A58-B9E8-A217A8372459}"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B4528F0-83DF-43B9-B163-974E90AA31A8}" type="datetimeFigureOut">
              <a:rPr lang="ar-IQ" smtClean="0"/>
              <a:t>07/07/1441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3251D1F0-77A3-4A58-B9E8-A217A8372459}"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B4528F0-83DF-43B9-B163-974E90AA31A8}" type="datetimeFigureOut">
              <a:rPr lang="ar-IQ" smtClean="0"/>
              <a:t>07/07/1441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251D1F0-77A3-4A58-B9E8-A217A8372459}" type="slidenum">
              <a:rPr lang="ar-IQ" smtClean="0"/>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B4528F0-83DF-43B9-B163-974E90AA31A8}" type="datetimeFigureOut">
              <a:rPr lang="ar-IQ" smtClean="0"/>
              <a:t>07/07/1441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251D1F0-77A3-4A58-B9E8-A217A8372459}"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B4528F0-83DF-43B9-B163-974E90AA31A8}" type="datetimeFigureOut">
              <a:rPr lang="ar-IQ" smtClean="0"/>
              <a:t>07/07/1441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251D1F0-77A3-4A58-B9E8-A217A8372459}"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alukah.net/literature_language/0/83605/#ixzz6FRQqQWz0"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alukah.net/literature_language/0/83605/#_ftn6"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err="1" smtClean="0"/>
              <a:t>قدامة</a:t>
            </a:r>
            <a:r>
              <a:rPr lang="ar-IQ" dirty="0" smtClean="0"/>
              <a:t> بن جعفر وكتابه نقد الشعر</a:t>
            </a:r>
            <a:endParaRPr lang="ar-IQ" dirty="0"/>
          </a:p>
        </p:txBody>
      </p:sp>
      <p:sp>
        <p:nvSpPr>
          <p:cNvPr id="3" name="عنوان فرعي 2"/>
          <p:cNvSpPr>
            <a:spLocks noGrp="1"/>
          </p:cNvSpPr>
          <p:nvPr>
            <p:ph type="subTitle" idx="1"/>
          </p:nvPr>
        </p:nvSpPr>
        <p:spPr>
          <a:xfrm>
            <a:off x="1371600" y="3068960"/>
            <a:ext cx="6656784" cy="5328592"/>
          </a:xfrm>
        </p:spPr>
        <p:txBody>
          <a:bodyPr>
            <a:noAutofit/>
          </a:bodyPr>
          <a:lstStyle/>
          <a:p>
            <a:r>
              <a:rPr lang="ar-IQ" sz="1400" b="1" dirty="0">
                <a:solidFill>
                  <a:srgbClr val="FF0000"/>
                </a:solidFill>
              </a:rPr>
              <a:t>هو </a:t>
            </a:r>
            <a:r>
              <a:rPr lang="ar-IQ" sz="1400" b="1" dirty="0" err="1">
                <a:solidFill>
                  <a:srgbClr val="FF0000"/>
                </a:solidFill>
              </a:rPr>
              <a:t>قدامة</a:t>
            </a:r>
            <a:r>
              <a:rPr lang="ar-IQ" sz="1400" b="1" dirty="0">
                <a:solidFill>
                  <a:srgbClr val="FF0000"/>
                </a:solidFill>
              </a:rPr>
              <a:t> بن جعفر بن زياد البغدادي، ولد في البصرة في الثلث الأخير من القرن الثالث الهجري بالتحديد سنة: 260 أو 276 هجرية، الموافق عام: 889 ميلاديًّا.</a:t>
            </a:r>
          </a:p>
          <a:p>
            <a:r>
              <a:rPr lang="ar-IQ" sz="1400" b="1" dirty="0">
                <a:solidFill>
                  <a:srgbClr val="FF0000"/>
                </a:solidFill>
              </a:rPr>
              <a:t> </a:t>
            </a:r>
          </a:p>
          <a:p>
            <a:r>
              <a:rPr lang="ar-IQ" sz="1400" b="1" dirty="0">
                <a:solidFill>
                  <a:srgbClr val="FF0000"/>
                </a:solidFill>
              </a:rPr>
              <a:t>وأدرك ثعلبًا والمبرِّد وابن </a:t>
            </a:r>
            <a:r>
              <a:rPr lang="ar-IQ" sz="1400" b="1" dirty="0" err="1">
                <a:solidFill>
                  <a:srgbClr val="FF0000"/>
                </a:solidFill>
              </a:rPr>
              <a:t>قتيبة</a:t>
            </a:r>
            <a:r>
              <a:rPr lang="ar-IQ" sz="1400" b="1" dirty="0">
                <a:solidFill>
                  <a:srgbClr val="FF0000"/>
                </a:solidFill>
              </a:rPr>
              <a:t> وطبقتَهم، ونشأ في بغداد، كان نصرانيا ثم أسلَم على يد الخليفة العباسيِّ المكتفي بالله.</a:t>
            </a:r>
          </a:p>
          <a:p>
            <a:r>
              <a:rPr lang="ar-IQ" sz="1400" b="1" dirty="0">
                <a:solidFill>
                  <a:srgbClr val="FF0000"/>
                </a:solidFill>
              </a:rPr>
              <a:t> </a:t>
            </a:r>
          </a:p>
          <a:p>
            <a:r>
              <a:rPr lang="ar-IQ" sz="1400" b="1" dirty="0">
                <a:solidFill>
                  <a:srgbClr val="FF0000"/>
                </a:solidFill>
              </a:rPr>
              <a:t>وتوفِّي عام: 337 هجري، الموافق سنة: 948 ميلادية.</a:t>
            </a:r>
          </a:p>
          <a:p>
            <a:r>
              <a:rPr lang="ar-IQ" sz="1400" b="1" dirty="0">
                <a:solidFill>
                  <a:srgbClr val="FF0000"/>
                </a:solidFill>
              </a:rPr>
              <a:t> </a:t>
            </a:r>
          </a:p>
          <a:p>
            <a:r>
              <a:rPr lang="ar-IQ" sz="1400" b="1" dirty="0">
                <a:solidFill>
                  <a:srgbClr val="FF0000"/>
                </a:solidFill>
              </a:rPr>
              <a:t>قرأ واجتهد وبرَع في صِناعتي البلاغة والحساب، وتأثَّر بالمنطق والفلسفة وهذا مما يبدو في </a:t>
            </a:r>
            <a:r>
              <a:rPr lang="ar-IQ" sz="1400" b="1" dirty="0" err="1">
                <a:solidFill>
                  <a:srgbClr val="FF0000"/>
                </a:solidFill>
              </a:rPr>
              <a:t>تصانيفه</a:t>
            </a:r>
            <a:r>
              <a:rPr lang="ar-IQ" sz="1400" b="1" dirty="0">
                <a:solidFill>
                  <a:srgbClr val="FF0000"/>
                </a:solidFill>
              </a:rPr>
              <a:t>، كما برع في اللغة والأدب والفقه والكلام.</a:t>
            </a:r>
          </a:p>
          <a:p>
            <a:r>
              <a:rPr lang="ar-IQ" sz="1400" b="1" dirty="0">
                <a:solidFill>
                  <a:srgbClr val="FF0000"/>
                </a:solidFill>
              </a:rPr>
              <a:t> </a:t>
            </a:r>
          </a:p>
          <a:p>
            <a:r>
              <a:rPr lang="ar-IQ" sz="1400" b="1" dirty="0">
                <a:solidFill>
                  <a:srgbClr val="FF0000"/>
                </a:solidFill>
              </a:rPr>
              <a:t>وكان أحدَ رجُلين عرَّف علم البديع، ورسَم طريقته وأوضح نهجَه، وأبان للناس سبيلَه، له طريقةٌ فذَّة في التأليف، تجمع إلى غزارة المادة عمق التفكير، وكانت ثقافته ذات مصدرَين؛ أحدهما عربي تنطق </a:t>
            </a:r>
            <a:r>
              <a:rPr lang="ar-IQ" sz="1400" b="1" dirty="0" err="1">
                <a:solidFill>
                  <a:srgbClr val="FF0000"/>
                </a:solidFill>
              </a:rPr>
              <a:t>به</a:t>
            </a:r>
            <a:r>
              <a:rPr lang="ar-IQ" sz="1400" b="1" dirty="0">
                <a:solidFill>
                  <a:srgbClr val="FF0000"/>
                </a:solidFill>
              </a:rPr>
              <a:t> كلُّ صفحة من صفحات مؤلفاته، والثاني يوناني يتجلَّى أكثر ما يتجلى في كتابه "نقد الشعر"، الذي بدا فيه أثرُ كتاب "الخطابة" لأرسطو.</a:t>
            </a:r>
          </a:p>
          <a:p>
            <a:r>
              <a:rPr lang="ar-IQ" sz="1600" b="1" dirty="0"/>
              <a:t/>
            </a:r>
            <a:br>
              <a:rPr lang="ar-IQ" sz="1600" b="1" dirty="0"/>
            </a:br>
            <a:r>
              <a:rPr lang="ar-IQ" sz="1600" b="1" dirty="0"/>
              <a:t/>
            </a:r>
            <a:br>
              <a:rPr lang="ar-IQ" sz="1600" b="1" dirty="0"/>
            </a:br>
            <a:endParaRPr lang="ar-IQ" sz="16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47500" lnSpcReduction="20000"/>
          </a:bodyPr>
          <a:lstStyle/>
          <a:p>
            <a:r>
              <a:rPr lang="ar-IQ" dirty="0">
                <a:solidFill>
                  <a:srgbClr val="FFC000"/>
                </a:solidFill>
              </a:rPr>
              <a:t>ج - نعت </a:t>
            </a:r>
            <a:r>
              <a:rPr lang="ar-IQ" dirty="0" smtClean="0">
                <a:solidFill>
                  <a:srgbClr val="FFC000"/>
                </a:solidFill>
              </a:rPr>
              <a:t>القوافي</a:t>
            </a:r>
            <a:r>
              <a:rPr lang="ar-IQ" b="1" dirty="0">
                <a:solidFill>
                  <a:srgbClr val="FFC000"/>
                </a:solidFill>
              </a:rPr>
              <a:t>:</a:t>
            </a:r>
            <a:endParaRPr lang="ar-IQ" dirty="0">
              <a:solidFill>
                <a:srgbClr val="FFC000"/>
              </a:solidFill>
            </a:endParaRPr>
          </a:p>
          <a:p>
            <a:r>
              <a:rPr lang="ar-IQ" dirty="0"/>
              <a:t>ويشترط فيها أن تكون عَذبةَ الحرف سلِسةَ المَخرَج، وكذلك جعل من نُعوتها </a:t>
            </a:r>
            <a:r>
              <a:rPr lang="ar-IQ" dirty="0" err="1"/>
              <a:t>التَّصريع</a:t>
            </a:r>
            <a:r>
              <a:rPr lang="ar-IQ" dirty="0"/>
              <a:t> وهو إلحاق العَروض بالضَّرب وزنًا وتَقفية، سواءٌ بزيادة أو نقصان.</a:t>
            </a:r>
          </a:p>
          <a:p>
            <a:r>
              <a:rPr lang="ar-IQ" dirty="0"/>
              <a:t> </a:t>
            </a:r>
          </a:p>
          <a:p>
            <a:r>
              <a:rPr lang="ar-IQ" dirty="0"/>
              <a:t>ويَرى </a:t>
            </a:r>
            <a:r>
              <a:rPr lang="ar-IQ" dirty="0" err="1"/>
              <a:t>قدامةُ</a:t>
            </a:r>
            <a:r>
              <a:rPr lang="ar-IQ" dirty="0"/>
              <a:t> أنَّ امرَأَ </a:t>
            </a:r>
            <a:r>
              <a:rPr lang="ar-IQ" dirty="0" err="1"/>
              <a:t>القيس</a:t>
            </a:r>
            <a:r>
              <a:rPr lang="ar-IQ" dirty="0"/>
              <a:t> أكثرُ مَن يستعمل ذلك، فمنه قولُه:</a:t>
            </a:r>
          </a:p>
          <a:p>
            <a:r>
              <a:rPr lang="ar-IQ" b="1" dirty="0"/>
              <a:t>قِفا نَبكِ مِن ذِكرى حبيبٍ ومَنزلِ </a:t>
            </a:r>
          </a:p>
          <a:p>
            <a:r>
              <a:rPr lang="ar-IQ" b="1" dirty="0"/>
              <a:t>بسِقْطِ </a:t>
            </a:r>
            <a:r>
              <a:rPr lang="ar-IQ" b="1" dirty="0" err="1"/>
              <a:t>اللَّوى</a:t>
            </a:r>
            <a:r>
              <a:rPr lang="ar-IQ" b="1" dirty="0"/>
              <a:t> بين الدَّخولِ </a:t>
            </a:r>
            <a:r>
              <a:rPr lang="ar-IQ" b="1" dirty="0" err="1"/>
              <a:t>فحَومَلِ</a:t>
            </a:r>
            <a:r>
              <a:rPr lang="ar-IQ" b="1" dirty="0"/>
              <a:t> </a:t>
            </a:r>
          </a:p>
          <a:p>
            <a:r>
              <a:rPr lang="ar-IQ" dirty="0"/>
              <a:t> </a:t>
            </a:r>
          </a:p>
          <a:p>
            <a:r>
              <a:rPr lang="ar-IQ" dirty="0"/>
              <a:t>وبعده بأبياتٍ قال:</a:t>
            </a:r>
          </a:p>
          <a:p>
            <a:r>
              <a:rPr lang="ar-IQ" b="1" dirty="0" err="1"/>
              <a:t>أفاطِمُ</a:t>
            </a:r>
            <a:r>
              <a:rPr lang="ar-IQ" b="1" dirty="0"/>
              <a:t> مَهلاً بعضَ هذا التدلُّلِ </a:t>
            </a:r>
          </a:p>
          <a:p>
            <a:r>
              <a:rPr lang="ar-IQ" b="1" dirty="0"/>
              <a:t>وإن كنتِ قد أزمَعْتِ </a:t>
            </a:r>
            <a:r>
              <a:rPr lang="ar-IQ" b="1" dirty="0" err="1"/>
              <a:t>صَرمي</a:t>
            </a:r>
            <a:r>
              <a:rPr lang="ar-IQ" b="1" dirty="0"/>
              <a:t> فأجمِلي </a:t>
            </a:r>
          </a:p>
          <a:p>
            <a:r>
              <a:rPr lang="ar-IQ" dirty="0"/>
              <a:t> </a:t>
            </a:r>
          </a:p>
          <a:p>
            <a:r>
              <a:rPr lang="ar-IQ" dirty="0"/>
              <a:t>وبعده بأبياتٍ قال:</a:t>
            </a:r>
          </a:p>
          <a:p>
            <a:r>
              <a:rPr lang="ar-IQ" b="1" dirty="0"/>
              <a:t>ألا أيُّها الليل الطويلُ ألا انجَلي </a:t>
            </a:r>
          </a:p>
          <a:p>
            <a:r>
              <a:rPr lang="ar-IQ" b="1" dirty="0"/>
              <a:t>بصُبحٍ وما الإصباحُ مِنك بأمثَلِ</a:t>
            </a:r>
          </a:p>
          <a:p>
            <a:r>
              <a:rPr lang="ar-IQ" dirty="0"/>
              <a:t/>
            </a:r>
            <a:br>
              <a:rPr lang="ar-IQ" dirty="0"/>
            </a:br>
            <a:r>
              <a:rPr lang="ar-IQ" dirty="0"/>
              <a:t/>
            </a:r>
            <a:br>
              <a:rPr lang="ar-IQ" dirty="0"/>
            </a:br>
            <a:endParaRPr lang="ar-IQ"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lstStyle/>
          <a:p>
            <a:endParaRPr lang="ar-IQ"/>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منهجه النقدي وتعريفه للشعر</a:t>
            </a:r>
            <a:endParaRPr lang="ar-IQ" dirty="0"/>
          </a:p>
        </p:txBody>
      </p:sp>
      <p:sp>
        <p:nvSpPr>
          <p:cNvPr id="3" name="عنصر نائب للمحتوى 2"/>
          <p:cNvSpPr>
            <a:spLocks noGrp="1"/>
          </p:cNvSpPr>
          <p:nvPr>
            <p:ph idx="1"/>
          </p:nvPr>
        </p:nvSpPr>
        <p:spPr>
          <a:xfrm>
            <a:off x="683568" y="1844824"/>
            <a:ext cx="8229600" cy="4525963"/>
          </a:xfrm>
        </p:spPr>
        <p:txBody>
          <a:bodyPr>
            <a:normAutofit fontScale="92500" lnSpcReduction="20000"/>
          </a:bodyPr>
          <a:lstStyle/>
          <a:p>
            <a:r>
              <a:rPr lang="ar-IQ" dirty="0"/>
              <a:t>ينطلق </a:t>
            </a:r>
            <a:r>
              <a:rPr lang="ar-IQ" dirty="0" err="1"/>
              <a:t>قُدامة</a:t>
            </a:r>
            <a:r>
              <a:rPr lang="ar-IQ" dirty="0"/>
              <a:t> من تعريفه للشِّعر إلى حَصر العناصر الأولية التي يتكوَّن منها الشعر، وهي: اللفظ والوزن، والقافية والمعنى.</a:t>
            </a:r>
          </a:p>
          <a:p>
            <a:r>
              <a:rPr lang="ar-IQ" dirty="0"/>
              <a:t> </a:t>
            </a:r>
          </a:p>
          <a:p>
            <a:r>
              <a:rPr lang="ar-IQ" dirty="0"/>
              <a:t>وهو يرى أن الشعر - شأنه شأن أي صناعة أخرى - </a:t>
            </a:r>
            <a:r>
              <a:rPr lang="ar-IQ" dirty="0" err="1"/>
              <a:t>يعتوره</a:t>
            </a:r>
            <a:r>
              <a:rPr lang="ar-IQ" dirty="0"/>
              <a:t> طرَفان؛ الطَّرَف الأقصى هو الجودة، والطرَف الأدنى هو الرَّداءة، وبين هذين الطرَفين تأتي حالُ التوسط بين الجودة والرداءة، وهو عندما يحدِّد تعريفًا للشعر يَنظر في هذه العناصر المذكورة بطريقة شكليةٍ محضة، فيحدِّد الصفات التي يصل الشعر </a:t>
            </a:r>
            <a:r>
              <a:rPr lang="ar-IQ" dirty="0" err="1"/>
              <a:t>بها</a:t>
            </a:r>
            <a:r>
              <a:rPr lang="ar-IQ" dirty="0"/>
              <a:t> إلى أقصى درجات الجودة، ثم يحدِّد بعد ذلك العيوبَ التي </a:t>
            </a:r>
            <a:r>
              <a:rPr lang="ar-IQ" dirty="0" err="1"/>
              <a:t>بها</a:t>
            </a:r>
            <a:r>
              <a:rPr lang="ar-IQ" dirty="0"/>
              <a:t> ينحدر الشعرُ </a:t>
            </a:r>
            <a:r>
              <a:rPr lang="ar-IQ" dirty="0" err="1"/>
              <a:t>بها</a:t>
            </a:r>
            <a:r>
              <a:rPr lang="ar-IQ" dirty="0"/>
              <a:t> إلى أدنى درجات الرداءة.</a:t>
            </a:r>
          </a:p>
          <a:p>
            <a:r>
              <a:rPr lang="ar-IQ"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dirty="0"/>
          </a:p>
        </p:txBody>
      </p:sp>
      <p:sp>
        <p:nvSpPr>
          <p:cNvPr id="3" name="عنصر نائب للمحتوى 2"/>
          <p:cNvSpPr>
            <a:spLocks noGrp="1"/>
          </p:cNvSpPr>
          <p:nvPr>
            <p:ph idx="1"/>
          </p:nvPr>
        </p:nvSpPr>
        <p:spPr/>
        <p:txBody>
          <a:bodyPr>
            <a:normAutofit fontScale="47500" lnSpcReduction="20000"/>
          </a:bodyPr>
          <a:lstStyle/>
          <a:p>
            <a:r>
              <a:rPr lang="ar-IQ" b="1" dirty="0" smtClean="0"/>
              <a:t>فيَرى </a:t>
            </a:r>
            <a:r>
              <a:rPr lang="ar-IQ" b="1" dirty="0" err="1" smtClean="0"/>
              <a:t>قُدامةُ</a:t>
            </a:r>
            <a:r>
              <a:rPr lang="ar-IQ" b="1" dirty="0" smtClean="0"/>
              <a:t> أنه يمكن إحداثُ تراكيبَ وائتلافٍ بين هذه العناصر الأربعة للشعر على هذا النَّحو:</a:t>
            </a:r>
          </a:p>
          <a:p>
            <a:r>
              <a:rPr lang="ar-IQ" dirty="0" smtClean="0">
                <a:solidFill>
                  <a:srgbClr val="FF0000"/>
                </a:solidFill>
              </a:rPr>
              <a:t>♦</a:t>
            </a:r>
            <a:r>
              <a:rPr lang="ar-IQ" dirty="0">
                <a:solidFill>
                  <a:srgbClr val="FF0000"/>
                </a:solidFill>
              </a:rPr>
              <a:t> اللفظ مع الوزن.</a:t>
            </a:r>
          </a:p>
          <a:p>
            <a:r>
              <a:rPr lang="ar-IQ" dirty="0">
                <a:solidFill>
                  <a:srgbClr val="00B050"/>
                </a:solidFill>
              </a:rPr>
              <a:t>♦ اللفظ مع المعنى.</a:t>
            </a:r>
          </a:p>
          <a:p>
            <a:r>
              <a:rPr lang="ar-IQ" dirty="0">
                <a:solidFill>
                  <a:srgbClr val="0070C0"/>
                </a:solidFill>
              </a:rPr>
              <a:t>♦ الوزن مع المعنى.</a:t>
            </a:r>
          </a:p>
          <a:p>
            <a:r>
              <a:rPr lang="ar-IQ" dirty="0">
                <a:solidFill>
                  <a:srgbClr val="7030A0"/>
                </a:solidFill>
              </a:rPr>
              <a:t>♦ القافية مع المعنى.</a:t>
            </a:r>
          </a:p>
          <a:p>
            <a:r>
              <a:rPr lang="ar-IQ" dirty="0">
                <a:solidFill>
                  <a:srgbClr val="7030A0"/>
                </a:solidFill>
              </a:rPr>
              <a:t> </a:t>
            </a:r>
          </a:p>
          <a:p>
            <a:pPr>
              <a:lnSpc>
                <a:spcPct val="170000"/>
              </a:lnSpc>
            </a:pPr>
            <a:r>
              <a:rPr lang="ar-IQ" b="1" dirty="0" smtClean="0"/>
              <a:t>ويحاول النظر في كلِّ عنصر على حدةٍ، فيبيِّن علامات الجودة فيه، ثم ينتقل إلى بيان المحسِّنات العامة للمعاني التي يورد فيها طرَفًا من ألوان البديع، ويضع لها مصطلحات، ثم ينتقل بعد ذلك إلى بيان موجبات الحُسن أو الجودة في العناصر المركَّبة، حتى انتهى من بيان النُّعوت، فانتقل إلى بيان العيوب وأوضحَها في العناصر المفرَدة أولاً، ثم بعد ذلك أوضح العيوب التي تقع في المعاني عامَّة، ثم بعد ذلك ذكر بيان العيوب في العناصر المركبة.</a:t>
            </a:r>
          </a:p>
          <a:p>
            <a:r>
              <a:rPr lang="ar-IQ" dirty="0"/>
              <a:t> </a:t>
            </a:r>
          </a:p>
          <a:p>
            <a:r>
              <a:rPr lang="ar-IQ" dirty="0"/>
              <a:t/>
            </a:r>
            <a:br>
              <a:rPr lang="ar-IQ" dirty="0"/>
            </a:br>
            <a:r>
              <a:rPr lang="ar-IQ" dirty="0"/>
              <a:t/>
            </a:r>
            <a:br>
              <a:rPr lang="ar-IQ" dirty="0"/>
            </a:br>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solidFill>
                  <a:srgbClr val="FF0000"/>
                </a:solidFill>
              </a:rPr>
              <a:t>تعريف الشعر</a:t>
            </a:r>
            <a:endParaRPr lang="ar-IQ" dirty="0">
              <a:solidFill>
                <a:srgbClr val="FF0000"/>
              </a:solidFill>
            </a:endParaRPr>
          </a:p>
        </p:txBody>
      </p:sp>
      <p:sp>
        <p:nvSpPr>
          <p:cNvPr id="3" name="عنصر نائب للمحتوى 2"/>
          <p:cNvSpPr>
            <a:spLocks noGrp="1"/>
          </p:cNvSpPr>
          <p:nvPr>
            <p:ph idx="1"/>
          </p:nvPr>
        </p:nvSpPr>
        <p:spPr/>
        <p:txBody>
          <a:bodyPr>
            <a:normAutofit fontScale="85000" lnSpcReduction="10000"/>
          </a:bodyPr>
          <a:lstStyle/>
          <a:p>
            <a:r>
              <a:rPr lang="ar-IQ" dirty="0"/>
              <a:t>إنَّ </a:t>
            </a:r>
            <a:r>
              <a:rPr lang="ar-IQ" dirty="0" err="1"/>
              <a:t>قدامة</a:t>
            </a:r>
            <a:r>
              <a:rPr lang="ar-IQ" dirty="0"/>
              <a:t> أولى أهميةً كُبرى في تعريفه للشعر؛ حيث يؤلِّف عنده مدخلاً يضبط تصوُّره المعياري، لمعرفة جيد الشعر من </a:t>
            </a:r>
            <a:r>
              <a:rPr lang="ar-IQ" dirty="0" err="1"/>
              <a:t>رديئه</a:t>
            </a:r>
            <a:r>
              <a:rPr lang="ar-IQ" dirty="0"/>
              <a:t>، ويَرى أن الأمر لم يكن واضحًا لدى الناس، ومن هنا يَنطلق لتأسيس نظريته النقديَّة؛ ليعرِّف الشعر وليجعل له مقياسًا تمييزيًّا؛ فالحكم على شيء فرعٌ عن تصوره.</a:t>
            </a:r>
          </a:p>
          <a:p>
            <a:r>
              <a:rPr lang="ar-IQ" dirty="0"/>
              <a:t> </a:t>
            </a:r>
          </a:p>
          <a:p>
            <a:r>
              <a:rPr lang="ar-IQ" dirty="0"/>
              <a:t>"إنَّ أول ما يُحتاج إليه في العبارة عن هذا الفنِّ معرفةُ حدِّ الشعر الحائز له عمَّا ليس بشعر، وليس يوجد في العبارة عن ذلك أبلغُ ولا أوجزُ - مع تمام الدلالة - مِن أن يُقال فيه</a:t>
            </a:r>
            <a:r>
              <a:rPr lang="ar-IQ" dirty="0">
                <a:solidFill>
                  <a:srgbClr val="FF0000"/>
                </a:solidFill>
              </a:rPr>
              <a:t>: إنه قولٌ موزون مقفًّى يدلُّ على معنًى</a:t>
            </a:r>
            <a:r>
              <a:rPr lang="ar-IQ" dirty="0"/>
              <a:t>"</a:t>
            </a:r>
          </a:p>
          <a:p>
            <a:r>
              <a:rPr lang="ar-IQ" dirty="0"/>
              <a:t/>
            </a:r>
            <a:br>
              <a:rPr lang="ar-IQ" dirty="0"/>
            </a:br>
            <a:r>
              <a:rPr lang="en-US" dirty="0" smtClean="0">
                <a:hlinkClick r:id="rId2"/>
              </a:rPr>
              <a:t>0</a:t>
            </a:r>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smtClean="0"/>
              <a:t>شرح التعريف</a:t>
            </a:r>
            <a:endParaRPr lang="ar-IQ" dirty="0"/>
          </a:p>
        </p:txBody>
      </p:sp>
      <p:sp>
        <p:nvSpPr>
          <p:cNvPr id="3" name="عنصر نائب للمحتوى 2"/>
          <p:cNvSpPr>
            <a:spLocks noGrp="1"/>
          </p:cNvSpPr>
          <p:nvPr>
            <p:ph idx="1"/>
          </p:nvPr>
        </p:nvSpPr>
        <p:spPr>
          <a:xfrm>
            <a:off x="395536" y="1628800"/>
            <a:ext cx="8229600" cy="4525963"/>
          </a:xfrm>
        </p:spPr>
        <p:txBody>
          <a:bodyPr>
            <a:normAutofit fontScale="77500" lnSpcReduction="20000"/>
          </a:bodyPr>
          <a:lstStyle/>
          <a:p>
            <a:r>
              <a:rPr lang="ar-IQ" dirty="0">
                <a:solidFill>
                  <a:srgbClr val="FF0000"/>
                </a:solidFill>
              </a:rPr>
              <a:t>"فقولُنا: (قول) دالٌّ على أصل الكلام الذي هو بمنزلة الجنس للشِّعر.</a:t>
            </a:r>
          </a:p>
          <a:p>
            <a:r>
              <a:rPr lang="ar-IQ" dirty="0">
                <a:solidFill>
                  <a:srgbClr val="92D050"/>
                </a:solidFill>
              </a:rPr>
              <a:t>وقولنا: (موزون) يَفصِله مما ليس بموزون؛ إذ كان من القول موزونٌ وغير موزون.</a:t>
            </a:r>
          </a:p>
          <a:p>
            <a:r>
              <a:rPr lang="ar-IQ" dirty="0">
                <a:solidFill>
                  <a:srgbClr val="00B0F0"/>
                </a:solidFill>
              </a:rPr>
              <a:t>وقولنا: (مقفًّى) فصلٌ بينَ ما له من الكلام الموزون قوافٍ، وبين ما لا قوافيَ له ولا مَقاطع.</a:t>
            </a:r>
          </a:p>
          <a:p>
            <a:r>
              <a:rPr lang="ar-IQ" dirty="0"/>
              <a:t> </a:t>
            </a:r>
          </a:p>
          <a:p>
            <a:r>
              <a:rPr lang="ar-IQ" dirty="0">
                <a:solidFill>
                  <a:srgbClr val="002060"/>
                </a:solidFill>
              </a:rPr>
              <a:t>وقولنا: (يدل على معنى) يَفصل ما جرى من القول على قافية ووزنٍ، مع دلالةٍ على معنًى مما جرى على ذلك من غير دلالة على معنى؛ فإنه لو أراد مريدٌ أن يَعمل من ذلك شيئًا على هذه الجهة لأمكَنه وما تعذَّر عليه</a:t>
            </a:r>
            <a:r>
              <a:rPr lang="ar-IQ" dirty="0" smtClean="0">
                <a:solidFill>
                  <a:srgbClr val="002060"/>
                </a:solidFill>
              </a:rPr>
              <a:t>"</a:t>
            </a:r>
            <a:endParaRPr lang="ar-IQ" dirty="0">
              <a:solidFill>
                <a:srgbClr val="002060"/>
              </a:solidFill>
            </a:endParaRPr>
          </a:p>
          <a:p>
            <a:r>
              <a:rPr lang="ar-IQ" dirty="0">
                <a:solidFill>
                  <a:srgbClr val="002060"/>
                </a:solidFill>
              </a:rPr>
              <a:t> </a:t>
            </a:r>
          </a:p>
          <a:p>
            <a:r>
              <a:rPr lang="ar-IQ" dirty="0"/>
              <a:t/>
            </a:r>
            <a:br>
              <a:rPr lang="ar-IQ" dirty="0"/>
            </a:br>
            <a:r>
              <a:rPr lang="ar-IQ" dirty="0"/>
              <a:t/>
            </a:r>
            <a:br>
              <a:rPr lang="ar-IQ" dirty="0"/>
            </a:br>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70000" lnSpcReduction="20000"/>
          </a:bodyPr>
          <a:lstStyle/>
          <a:p>
            <a:r>
              <a:rPr lang="ar-IQ" dirty="0">
                <a:solidFill>
                  <a:srgbClr val="FF0000"/>
                </a:solidFill>
              </a:rPr>
              <a:t>نلاحظ في هذا التعريف أنه ركَّز على مستويَين:</a:t>
            </a:r>
          </a:p>
          <a:p>
            <a:r>
              <a:rPr lang="ar-IQ" dirty="0"/>
              <a:t>المستوى الأول: المكونات الشكليَّة للشعر.</a:t>
            </a:r>
          </a:p>
          <a:p>
            <a:r>
              <a:rPr lang="ar-IQ" dirty="0"/>
              <a:t>المستوى الثاني: المعاني.</a:t>
            </a:r>
          </a:p>
          <a:p>
            <a:r>
              <a:rPr lang="ar-IQ" dirty="0"/>
              <a:t> </a:t>
            </a:r>
          </a:p>
          <a:p>
            <a:r>
              <a:rPr lang="ar-IQ" dirty="0"/>
              <a:t>ولهذا لا يكون القول الموزون شعرًا انطلاقًا من أحَد المستويين، فلا بدَّ من اعتبارهما معًا؛ ولذا رفَض الاحتكامَ إلى مادة المعنى في ذاتها.</a:t>
            </a:r>
          </a:p>
          <a:p>
            <a:r>
              <a:rPr lang="ar-IQ" dirty="0"/>
              <a:t> </a:t>
            </a:r>
          </a:p>
          <a:p>
            <a:r>
              <a:rPr lang="ar-IQ" dirty="0"/>
              <a:t>يتنزَّل المعنى عنده في مستوى الشكل الذي يشمل العناصر المفردة والمركَّبة، وهو بذلك يغدو مادةً غيرَ مفارِقة لشكلها، ومستوى المعنى في ذاته حيثُ يَبحث من منظور قيمته وغايته، وفكرة الجودة والرداءة تَنبع من هذه </a:t>
            </a:r>
            <a:r>
              <a:rPr lang="ar-IQ" dirty="0" err="1"/>
              <a:t>البابة</a:t>
            </a:r>
            <a:r>
              <a:rPr lang="ar-IQ" dirty="0"/>
              <a:t>.</a:t>
            </a:r>
          </a:p>
          <a:p>
            <a:r>
              <a:rPr lang="ar-IQ" dirty="0"/>
              <a:t/>
            </a:r>
            <a:br>
              <a:rPr lang="ar-IQ" dirty="0"/>
            </a:br>
            <a:r>
              <a:rPr lang="ar-IQ" dirty="0"/>
              <a:t/>
            </a:r>
            <a:br>
              <a:rPr lang="ar-IQ" dirty="0"/>
            </a:br>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b="1" dirty="0"/>
              <a:t>معايير الجودة في الشعر</a:t>
            </a:r>
            <a:endParaRPr lang="ar-IQ" dirty="0"/>
          </a:p>
        </p:txBody>
      </p:sp>
      <p:sp>
        <p:nvSpPr>
          <p:cNvPr id="3" name="عنصر نائب للمحتوى 2"/>
          <p:cNvSpPr>
            <a:spLocks noGrp="1"/>
          </p:cNvSpPr>
          <p:nvPr>
            <p:ph idx="1"/>
          </p:nvPr>
        </p:nvSpPr>
        <p:spPr/>
        <p:txBody>
          <a:bodyPr>
            <a:normAutofit fontScale="92500" lnSpcReduction="20000"/>
          </a:bodyPr>
          <a:lstStyle/>
          <a:p>
            <a:r>
              <a:rPr lang="ar-IQ" dirty="0"/>
              <a:t>هذه المعايير عبارةٌ عن شرائطَ تشمل كلَّ ما هو لفظي؛ من كلمة وتركيب، ووزنٍ وقافية، وما هو معنوي؛ من شكل القصيدة والتحامِ الأجزاء، والتزامِ النُّعوت واجتنابِ العيوب.</a:t>
            </a:r>
          </a:p>
          <a:p>
            <a:r>
              <a:rPr lang="ar-IQ" dirty="0"/>
              <a:t> </a:t>
            </a:r>
          </a:p>
          <a:p>
            <a:r>
              <a:rPr lang="ar-IQ" dirty="0"/>
              <a:t>وإذا أنعَمنا النظر في هذه المواصفات كلِّها، يمكن لنا تقسيمُها إلى نوعين رئيسَين، منه نوعٌ متعلق بالشكل، وآخرُ متعلِّق بالمعنى.</a:t>
            </a:r>
          </a:p>
          <a:p>
            <a:r>
              <a:rPr lang="ar-IQ" dirty="0"/>
              <a:t> </a:t>
            </a:r>
          </a:p>
          <a:p>
            <a:r>
              <a:rPr lang="ar-IQ" dirty="0"/>
              <a:t/>
            </a:r>
            <a:br>
              <a:rPr lang="ar-IQ" dirty="0"/>
            </a:br>
            <a:r>
              <a:rPr lang="ar-IQ" dirty="0"/>
              <a:t/>
            </a:r>
            <a:br>
              <a:rPr lang="ar-IQ" dirty="0"/>
            </a:br>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92500" lnSpcReduction="20000"/>
          </a:bodyPr>
          <a:lstStyle/>
          <a:p>
            <a:r>
              <a:rPr lang="ar-IQ" dirty="0"/>
              <a:t>عناصر الجودة الشكلية:</a:t>
            </a:r>
          </a:p>
          <a:p>
            <a:r>
              <a:rPr lang="ar-IQ" dirty="0"/>
              <a:t>أ </a:t>
            </a:r>
            <a:r>
              <a:rPr lang="ar-IQ" dirty="0">
                <a:solidFill>
                  <a:srgbClr val="C00000"/>
                </a:solidFill>
              </a:rPr>
              <a:t>- نعت </a:t>
            </a:r>
            <a:r>
              <a:rPr lang="ar-IQ" dirty="0" smtClean="0">
                <a:solidFill>
                  <a:srgbClr val="C00000"/>
                </a:solidFill>
              </a:rPr>
              <a:t>اللفظ</a:t>
            </a:r>
            <a:r>
              <a:rPr lang="ar-IQ" dirty="0" smtClean="0"/>
              <a:t>:</a:t>
            </a:r>
            <a:endParaRPr lang="ar-IQ" dirty="0"/>
          </a:p>
          <a:p>
            <a:r>
              <a:rPr lang="ar-IQ" dirty="0"/>
              <a:t>ويَشترط في جودة اللفظ الفَصاحة والسماحةَ وخُلوَّه من البشاعة؛ كقول الشاعر:</a:t>
            </a:r>
          </a:p>
          <a:p>
            <a:r>
              <a:rPr lang="ar-IQ" b="1" dirty="0"/>
              <a:t>ولمَّا قضَينا من مِنًى كلَّ حاجة </a:t>
            </a:r>
          </a:p>
          <a:p>
            <a:r>
              <a:rPr lang="ar-IQ" b="1" dirty="0"/>
              <a:t>ومسَّح بالأركانِ مَن هو ماسحُ </a:t>
            </a:r>
          </a:p>
          <a:p>
            <a:r>
              <a:rPr lang="ar-IQ" b="1" dirty="0"/>
              <a:t>وشُدَّت على دُهمِ </a:t>
            </a:r>
            <a:r>
              <a:rPr lang="ar-IQ" b="1" dirty="0" err="1"/>
              <a:t>المَهارى</a:t>
            </a:r>
            <a:r>
              <a:rPr lang="ar-IQ" b="1" dirty="0"/>
              <a:t> رِحالُنا </a:t>
            </a:r>
          </a:p>
          <a:p>
            <a:r>
              <a:rPr lang="ar-IQ" b="1" dirty="0"/>
              <a:t>ولم يَنظُرِ الغادي الذي هو رائحُ </a:t>
            </a:r>
          </a:p>
          <a:p>
            <a:r>
              <a:rPr lang="ar-IQ" b="1" dirty="0"/>
              <a:t>أخَذْنا بأطرافِ الأحاديثِ بينَنا </a:t>
            </a:r>
          </a:p>
          <a:p>
            <a:r>
              <a:rPr lang="ar-IQ" b="1" dirty="0"/>
              <a:t>وسالَت بأعناقِ </a:t>
            </a:r>
            <a:r>
              <a:rPr lang="ar-IQ" b="1" dirty="0" err="1"/>
              <a:t>المَطِيِّ</a:t>
            </a:r>
            <a:r>
              <a:rPr lang="ar-IQ" b="1" dirty="0"/>
              <a:t> </a:t>
            </a:r>
            <a:r>
              <a:rPr lang="ar-IQ" b="1" dirty="0" err="1" smtClean="0"/>
              <a:t>الأباطحُ</a:t>
            </a:r>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IQ"/>
          </a:p>
        </p:txBody>
      </p:sp>
      <p:sp>
        <p:nvSpPr>
          <p:cNvPr id="3" name="عنصر نائب للمحتوى 2"/>
          <p:cNvSpPr>
            <a:spLocks noGrp="1"/>
          </p:cNvSpPr>
          <p:nvPr>
            <p:ph idx="1"/>
          </p:nvPr>
        </p:nvSpPr>
        <p:spPr/>
        <p:txBody>
          <a:bodyPr>
            <a:normAutofit fontScale="32500" lnSpcReduction="20000"/>
          </a:bodyPr>
          <a:lstStyle/>
          <a:p>
            <a:r>
              <a:rPr lang="ar-IQ" dirty="0" smtClean="0">
                <a:solidFill>
                  <a:srgbClr val="FF0000"/>
                </a:solidFill>
              </a:rPr>
              <a:t>ب - نعت الوزن</a:t>
            </a:r>
            <a:r>
              <a:rPr lang="ar-IQ" b="1" dirty="0" smtClean="0">
                <a:solidFill>
                  <a:srgbClr val="FF0000"/>
                </a:solidFill>
                <a:hlinkClick r:id="rId2"/>
              </a:rPr>
              <a:t>[6]</a:t>
            </a:r>
            <a:r>
              <a:rPr lang="ar-IQ" dirty="0" smtClean="0">
                <a:solidFill>
                  <a:srgbClr val="FF0000"/>
                </a:solidFill>
              </a:rPr>
              <a:t>:</a:t>
            </a:r>
          </a:p>
          <a:p>
            <a:pPr>
              <a:lnSpc>
                <a:spcPct val="170000"/>
              </a:lnSpc>
            </a:pPr>
            <a:r>
              <a:rPr lang="ar-IQ" sz="4900" dirty="0" smtClean="0"/>
              <a:t>واشتَرط فيه أن يكون سهل العروض، وجعَل من نعوت الوزن: الترصيع؛ أي: </a:t>
            </a:r>
            <a:r>
              <a:rPr lang="ar-IQ" sz="4900" dirty="0" err="1" smtClean="0"/>
              <a:t>تصييرَ</a:t>
            </a:r>
            <a:r>
              <a:rPr lang="ar-IQ" sz="4900" dirty="0" smtClean="0"/>
              <a:t> مقاطعِ الأجزاء في البيت على السَّجع، أو شبيهٍ </a:t>
            </a:r>
            <a:r>
              <a:rPr lang="ar-IQ" sz="4900" dirty="0" err="1" smtClean="0"/>
              <a:t>به</a:t>
            </a:r>
            <a:r>
              <a:rPr lang="ar-IQ" sz="4900" dirty="0" smtClean="0"/>
              <a:t>، أو من جنس واحدٍ في التصريف، مثل أبيات المُنخَّل بن عُبيد </a:t>
            </a:r>
            <a:r>
              <a:rPr lang="ar-IQ" sz="4900" dirty="0" err="1" smtClean="0"/>
              <a:t>اليَشكُري</a:t>
            </a:r>
            <a:r>
              <a:rPr lang="ar-IQ" sz="4900" dirty="0" smtClean="0"/>
              <a:t>:</a:t>
            </a:r>
          </a:p>
          <a:p>
            <a:pPr>
              <a:lnSpc>
                <a:spcPct val="170000"/>
              </a:lnSpc>
            </a:pPr>
            <a:r>
              <a:rPr lang="ar-IQ" b="1" dirty="0" smtClean="0"/>
              <a:t>ولقد دخلتُ على الفتا </a:t>
            </a:r>
          </a:p>
          <a:p>
            <a:r>
              <a:rPr lang="ar-IQ" b="1" dirty="0" err="1" smtClean="0"/>
              <a:t>ةِ</a:t>
            </a:r>
            <a:r>
              <a:rPr lang="ar-IQ" b="1" dirty="0" smtClean="0"/>
              <a:t> </a:t>
            </a:r>
            <a:r>
              <a:rPr lang="ar-IQ" b="1" dirty="0"/>
              <a:t>الخِدرَ في اليومِ المَطيرِ </a:t>
            </a:r>
          </a:p>
          <a:p>
            <a:r>
              <a:rPr lang="ar-IQ" b="1" dirty="0" err="1"/>
              <a:t>الكاعبُ</a:t>
            </a:r>
            <a:r>
              <a:rPr lang="ar-IQ" b="1" dirty="0"/>
              <a:t> الحَسناءُ تَرْ </a:t>
            </a:r>
          </a:p>
          <a:p>
            <a:r>
              <a:rPr lang="ar-IQ" b="1" dirty="0"/>
              <a:t>فُلُ في الدِّمَقسِ وفي الحريرِ </a:t>
            </a:r>
          </a:p>
          <a:p>
            <a:r>
              <a:rPr lang="ar-IQ" b="1" dirty="0"/>
              <a:t>فدفعتُها فتدافعَت </a:t>
            </a:r>
          </a:p>
          <a:p>
            <a:r>
              <a:rPr lang="ar-IQ" b="1" dirty="0" smtClean="0"/>
              <a:t>مشْيَ </a:t>
            </a:r>
            <a:r>
              <a:rPr lang="ar-IQ" b="1" dirty="0" err="1" smtClean="0"/>
              <a:t>القَطاةِ</a:t>
            </a:r>
            <a:r>
              <a:rPr lang="ar-IQ" b="1" dirty="0" smtClean="0"/>
              <a:t> إلى الغديرِ </a:t>
            </a:r>
          </a:p>
          <a:p>
            <a:r>
              <a:rPr lang="ar-IQ" b="1" dirty="0" err="1" smtClean="0"/>
              <a:t>وعطفتُها</a:t>
            </a:r>
            <a:r>
              <a:rPr lang="ar-IQ" b="1" dirty="0" smtClean="0"/>
              <a:t> </a:t>
            </a:r>
            <a:r>
              <a:rPr lang="ar-IQ" b="1" dirty="0"/>
              <a:t>فتعطَّفَت </a:t>
            </a:r>
          </a:p>
          <a:p>
            <a:r>
              <a:rPr lang="ar-IQ" b="1" dirty="0"/>
              <a:t>كتعطُّفِ الغِصنِ النَّضيرِ </a:t>
            </a:r>
          </a:p>
          <a:p>
            <a:r>
              <a:rPr lang="ar-IQ" b="1" dirty="0"/>
              <a:t>ولثَمتُها فتنفَّسَت </a:t>
            </a:r>
          </a:p>
          <a:p>
            <a:r>
              <a:rPr lang="ar-IQ" b="1" dirty="0"/>
              <a:t>كتنفُّسِ الظَّبيِ الغَريرِ </a:t>
            </a:r>
          </a:p>
          <a:p>
            <a:r>
              <a:rPr lang="ar-IQ" b="1" dirty="0"/>
              <a:t>ولقد شَربتُ مِنَ </a:t>
            </a:r>
            <a:r>
              <a:rPr lang="ar-IQ" b="1" dirty="0" err="1"/>
              <a:t>المُدا</a:t>
            </a:r>
            <a:r>
              <a:rPr lang="ar-IQ" b="1" dirty="0"/>
              <a:t> </a:t>
            </a:r>
          </a:p>
          <a:p>
            <a:r>
              <a:rPr lang="ar-IQ" b="1" dirty="0" err="1"/>
              <a:t>مَةِ</a:t>
            </a:r>
            <a:r>
              <a:rPr lang="ar-IQ" b="1" dirty="0"/>
              <a:t> بالكبير وبالصَّغيرِ </a:t>
            </a:r>
          </a:p>
          <a:p>
            <a:r>
              <a:rPr lang="ar-IQ" b="1" dirty="0"/>
              <a:t>فإذا سَكرتُ فإنني </a:t>
            </a:r>
          </a:p>
          <a:p>
            <a:r>
              <a:rPr lang="ar-IQ" b="1" dirty="0"/>
              <a:t>ربُّ </a:t>
            </a:r>
            <a:r>
              <a:rPr lang="ar-IQ" b="1" dirty="0" err="1"/>
              <a:t>الخَوَرْنقِ</a:t>
            </a:r>
            <a:r>
              <a:rPr lang="ar-IQ" b="1" dirty="0"/>
              <a:t> </a:t>
            </a:r>
            <a:r>
              <a:rPr lang="ar-IQ" b="1" dirty="0" err="1"/>
              <a:t>والسديرِ</a:t>
            </a:r>
            <a:r>
              <a:rPr lang="ar-IQ" b="1" dirty="0"/>
              <a:t> </a:t>
            </a:r>
          </a:p>
          <a:p>
            <a:r>
              <a:rPr lang="ar-IQ" b="1" dirty="0"/>
              <a:t>وإذا صحَوتُ فإنني </a:t>
            </a:r>
          </a:p>
          <a:p>
            <a:r>
              <a:rPr lang="ar-IQ" b="1" dirty="0"/>
              <a:t>ربُّ </a:t>
            </a:r>
            <a:r>
              <a:rPr lang="ar-IQ" b="1" dirty="0" err="1"/>
              <a:t>الشُّويهةِ</a:t>
            </a:r>
            <a:r>
              <a:rPr lang="ar-IQ" b="1" dirty="0"/>
              <a:t> والبعيرِ </a:t>
            </a:r>
          </a:p>
          <a:p>
            <a:r>
              <a:rPr lang="ar-IQ" dirty="0"/>
              <a:t> </a:t>
            </a:r>
          </a:p>
          <a:p>
            <a:r>
              <a:rPr lang="ar-IQ" dirty="0"/>
              <a:t/>
            </a:r>
            <a:br>
              <a:rPr lang="ar-IQ" dirty="0"/>
            </a:br>
            <a:r>
              <a:rPr lang="ar-IQ" dirty="0"/>
              <a:t/>
            </a:r>
            <a:br>
              <a:rPr lang="ar-IQ" dirty="0"/>
            </a:br>
            <a:endParaRPr lang="ar-IQ" dirty="0"/>
          </a:p>
        </p:txBody>
      </p:sp>
    </p:spTree>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TotalTime>
  <Words>353</Words>
  <Application>Microsoft Office PowerPoint</Application>
  <PresentationFormat>عرض على الشاشة (3:4)‏</PresentationFormat>
  <Paragraphs>96</Paragraphs>
  <Slides>11</Slides>
  <Notes>0</Notes>
  <HiddenSlides>0</HiddenSlides>
  <MMClips>0</MMClips>
  <ScaleCrop>false</ScaleCrop>
  <HeadingPairs>
    <vt:vector size="4" baseType="variant">
      <vt:variant>
        <vt:lpstr>سمة</vt:lpstr>
      </vt:variant>
      <vt:variant>
        <vt:i4>1</vt:i4>
      </vt:variant>
      <vt:variant>
        <vt:lpstr>عناوين الشرائح</vt:lpstr>
      </vt:variant>
      <vt:variant>
        <vt:i4>11</vt:i4>
      </vt:variant>
    </vt:vector>
  </HeadingPairs>
  <TitlesOfParts>
    <vt:vector size="12" baseType="lpstr">
      <vt:lpstr>سمة Office</vt:lpstr>
      <vt:lpstr>قدامة بن جعفر وكتابه نقد الشعر</vt:lpstr>
      <vt:lpstr>منهجه النقدي وتعريفه للشعر</vt:lpstr>
      <vt:lpstr>الشريحة 3</vt:lpstr>
      <vt:lpstr>تعريف الشعر</vt:lpstr>
      <vt:lpstr>شرح التعريف</vt:lpstr>
      <vt:lpstr>الشريحة 6</vt:lpstr>
      <vt:lpstr>معايير الجودة في الشعر</vt:lpstr>
      <vt:lpstr>الشريحة 8</vt:lpstr>
      <vt:lpstr>الشريحة 9</vt:lpstr>
      <vt:lpstr>الشريحة 10</vt:lpstr>
      <vt:lpstr>الشريحة 11</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قدامة بن جعفر وكتابه نقد الشعر</dc:title>
  <dc:creator>DR.Ahmed Saker 2O14</dc:creator>
  <cp:lastModifiedBy>DR.Ahmed Saker 2O14</cp:lastModifiedBy>
  <cp:revision>4</cp:revision>
  <dcterms:created xsi:type="dcterms:W3CDTF">2020-03-01T12:45:39Z</dcterms:created>
  <dcterms:modified xsi:type="dcterms:W3CDTF">2020-03-01T13:16:48Z</dcterms:modified>
</cp:coreProperties>
</file>