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BEFFFC0-2A8A-439B-9078-CCC4FB66DA5B}"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BEFFFC0-2A8A-439B-9078-CCC4FB66DA5B}"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BEFFFC0-2A8A-439B-9078-CCC4FB66DA5B}"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BEFFFC0-2A8A-439B-9078-CCC4FB66DA5B}"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BEFFFC0-2A8A-439B-9078-CCC4FB66DA5B}"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BEFFFC0-2A8A-439B-9078-CCC4FB66DA5B}"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BEFFFC0-2A8A-439B-9078-CCC4FB66DA5B}" type="datetimeFigureOut">
              <a:rPr lang="ar-IQ" smtClean="0"/>
              <a:t>07/07/1441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BEFFFC0-2A8A-439B-9078-CCC4FB66DA5B}" type="datetimeFigureOut">
              <a:rPr lang="ar-IQ" smtClean="0"/>
              <a:t>07/07/1441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BEFFFC0-2A8A-439B-9078-CCC4FB66DA5B}" type="datetimeFigureOut">
              <a:rPr lang="ar-IQ" smtClean="0"/>
              <a:t>07/07/1441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BEFFFC0-2A8A-439B-9078-CCC4FB66DA5B}"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BEFFFC0-2A8A-439B-9078-CCC4FB66DA5B}"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9BC37F-CD91-4C1B-A32E-6665B1585376}"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BEFFFC0-2A8A-439B-9078-CCC4FB66DA5B}" type="datetimeFigureOut">
              <a:rPr lang="ar-IQ" smtClean="0"/>
              <a:t>07/07/1441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89BC37F-CD91-4C1B-A32E-6665B158537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lukah.net/literature_language/0/110985/#_ftn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lukah.net/literature_language/0/110985/#_ftn10" TargetMode="External"/><Relationship Id="rId2" Type="http://schemas.openxmlformats.org/officeDocument/2006/relationships/hyperlink" Target="https://www.alukah.net/literature_language/0/110985/#_ftn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قضية اللفظ والمعنى في النقد العربي القديم</a:t>
            </a:r>
            <a:endParaRPr lang="ar-IQ" dirty="0"/>
          </a:p>
        </p:txBody>
      </p:sp>
      <p:sp>
        <p:nvSpPr>
          <p:cNvPr id="3" name="عنوان فرعي 2"/>
          <p:cNvSpPr>
            <a:spLocks noGrp="1"/>
          </p:cNvSpPr>
          <p:nvPr>
            <p:ph type="subTitle" idx="1"/>
          </p:nvPr>
        </p:nvSpPr>
        <p:spPr>
          <a:xfrm>
            <a:off x="1187624" y="3789040"/>
            <a:ext cx="6400800" cy="1752600"/>
          </a:xfrm>
        </p:spPr>
        <p:txBody>
          <a:bodyPr>
            <a:noAutofit/>
          </a:bodyPr>
          <a:lstStyle/>
          <a:p>
            <a:r>
              <a:rPr lang="ar-IQ" sz="1600" b="1" dirty="0">
                <a:solidFill>
                  <a:srgbClr val="00B050"/>
                </a:solidFill>
              </a:rPr>
              <a:t>ولعل قضيةَ اللفظ والمعنى - موضوع هذا العرض- تبقى على رأسِ المشاكل أو القضايا التي شغلت النقَّاد العرب؛ وذلك لِما نشِب حولها مِن اختلافٍ لوجهات النظر بين مَن يتعصب للفظ ويحتجُّ له،</a:t>
            </a:r>
            <a:br>
              <a:rPr lang="ar-IQ" sz="1600" b="1" dirty="0">
                <a:solidFill>
                  <a:srgbClr val="00B050"/>
                </a:solidFill>
              </a:rPr>
            </a:br>
            <a:r>
              <a:rPr lang="ar-IQ" sz="1600" b="1" dirty="0">
                <a:solidFill>
                  <a:srgbClr val="00B050"/>
                </a:solidFill>
              </a:rPr>
              <a:t>وإن قضية اللفظ والمعنى قضيةٌ ليست عربية قديمة، (بل قضية إنسانية)؛ بحيث لا يمكن أن نؤرخ لظهورها بنشأة البلاغة العربية؛ بل إن القضية كان لها حضورٌ في الفكر الغربي واليوناني على وجه الخصوص، المتمثِّل في فلسفة كل من أفلاطون وتلميذه أرسطو، حسب ما تناقلت بعضُ الكتب.</a:t>
            </a:r>
            <a:br>
              <a:rPr lang="ar-IQ" sz="1600" b="1" dirty="0">
                <a:solidFill>
                  <a:srgbClr val="00B050"/>
                </a:solidFill>
              </a:rPr>
            </a:br>
            <a:endParaRPr lang="ar-IQ" sz="1600"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solidFill>
                  <a:srgbClr val="00B050"/>
                </a:solidFill>
              </a:rPr>
              <a:t>تعريف قضية اللفظ والمعنى من اللغة إلى </a:t>
            </a:r>
            <a:r>
              <a:rPr lang="ar-IQ" dirty="0" smtClean="0">
                <a:solidFill>
                  <a:srgbClr val="00B050"/>
                </a:solidFill>
              </a:rPr>
              <a:t>الاصطلاح</a:t>
            </a:r>
            <a:endParaRPr lang="ar-IQ" dirty="0">
              <a:solidFill>
                <a:srgbClr val="00B050"/>
              </a:solidFill>
            </a:endParaRPr>
          </a:p>
        </p:txBody>
      </p:sp>
      <p:sp>
        <p:nvSpPr>
          <p:cNvPr id="3" name="عنصر نائب للمحتوى 2"/>
          <p:cNvSpPr>
            <a:spLocks noGrp="1"/>
          </p:cNvSpPr>
          <p:nvPr>
            <p:ph idx="1"/>
          </p:nvPr>
        </p:nvSpPr>
        <p:spPr/>
        <p:txBody>
          <a:bodyPr>
            <a:normAutofit fontScale="70000" lnSpcReduction="20000"/>
          </a:bodyPr>
          <a:lstStyle/>
          <a:p>
            <a:r>
              <a:rPr lang="ar-IQ" dirty="0"/>
              <a:t>نقل ابن منظور في لسان العرب:</a:t>
            </a:r>
          </a:p>
          <a:p>
            <a:r>
              <a:rPr lang="ar-IQ" dirty="0"/>
              <a:t>"لفظ: اللَّفْظُ: أَن تَرْمِي بِشَيْءٍ كَانَ فِي فِيكَ، والفِعلُ لَفَظ الشيءَ، يُقَالُ: لفَظْتُ الشَّيْءَ مِنْ فَمِي أَلفِظُه لَفْظًا: </a:t>
            </a:r>
            <a:r>
              <a:rPr lang="ar-IQ" dirty="0" smtClean="0"/>
              <a:t>رَمَيْتُهُ.</a:t>
            </a:r>
            <a:endParaRPr lang="ar-IQ" dirty="0"/>
          </a:p>
          <a:p>
            <a:r>
              <a:rPr lang="ar-IQ" dirty="0"/>
              <a:t/>
            </a:r>
            <a:br>
              <a:rPr lang="ar-IQ" dirty="0"/>
            </a:br>
            <a:endParaRPr lang="ar-IQ" dirty="0"/>
          </a:p>
          <a:p>
            <a:r>
              <a:rPr lang="ar-IQ" dirty="0"/>
              <a:t>وذكر صاحب كتاب التعريفات أن "اللفظ: ما يتلفظ </a:t>
            </a:r>
            <a:r>
              <a:rPr lang="ar-IQ" dirty="0" err="1"/>
              <a:t>به</a:t>
            </a:r>
            <a:r>
              <a:rPr lang="ar-IQ" dirty="0"/>
              <a:t> الإنسان - أو مَن في حكمه - مهملًا كان أو مستعملًا"، وقال في تعريف " المعنى: ما يقصد </a:t>
            </a:r>
            <a:r>
              <a:rPr lang="ar-IQ" dirty="0" smtClean="0"/>
              <a:t>بشيء.</a:t>
            </a:r>
            <a:endParaRPr lang="ar-IQ" dirty="0"/>
          </a:p>
          <a:p>
            <a:r>
              <a:rPr lang="ar-IQ" dirty="0"/>
              <a:t/>
            </a:r>
            <a:br>
              <a:rPr lang="ar-IQ" dirty="0"/>
            </a:br>
            <a:endParaRPr lang="ar-IQ" dirty="0"/>
          </a:p>
          <a:p>
            <a:r>
              <a:rPr lang="ar-IQ" dirty="0"/>
              <a:t>أما صاحب المقاييس، فقد ذكر: "(لفظ): اللام والفاء والظاء كلمة صحيحة، تدل على طرح الشيء، وغالب ذلك أن يكون من الفم، تقول: لفظ بالكلام يلفظُ لفظًا، ولفظتُ الشيء من فمي...، وهو شيء ملفوظ </a:t>
            </a:r>
            <a:r>
              <a:rPr lang="ar-IQ" dirty="0" err="1"/>
              <a:t>ولفيظ</a:t>
            </a:r>
            <a:r>
              <a:rPr lang="ar-IQ" dirty="0" smtClean="0"/>
              <a:t>"</a:t>
            </a:r>
            <a:r>
              <a:rPr lang="ar-IQ" dirty="0" smtClean="0">
                <a:hlinkClick r:id="rId2"/>
              </a:rPr>
              <a:t>[</a:t>
            </a:r>
            <a:r>
              <a:rPr lang="ar-IQ" dirty="0" smtClean="0"/>
              <a:t>.</a:t>
            </a:r>
            <a:endParaRPr lang="ar-IQ" dirty="0"/>
          </a:p>
          <a:p>
            <a:r>
              <a:rPr lang="ar-IQ" dirty="0"/>
              <a:t/>
            </a:r>
            <a:br>
              <a:rPr lang="ar-IQ" dirty="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dirty="0"/>
              <a:t>ومِن جهة المقصود بقضية اللفظ والمعنى في النَّقد العربي القديم، فيمكن القول: إنها تلك المشكلة النقدية الأكثر شيوعًا في الساحة النقدية والعربية، التي حازت من الاهتمام الشيءَ الكثير؛ سواءٌ من طَرَف النقادِ أو البلاغيين، أو حتى من طرف علماء الكلام مِن الفِرق الكلامية، ولعلَّ هذا الأخير كان صاحب قصب السبق في إبداءِ آرائهم وإعطاء مواقفِهِم خصوصًا مع فتنة خلق القرآن، وما أُثير حولها من أسئلة من قبيل: هل القرآن مخلوق لم يكن ثم كان؛ أي محدث؟ أم إنه كلام الله قديم أزلي وليس بمخلوق؟</a:t>
            </a:r>
          </a:p>
          <a:p>
            <a:r>
              <a:rPr lang="ar-IQ" dirty="0"/>
              <a:t> </a:t>
            </a:r>
          </a:p>
          <a:p>
            <a:r>
              <a:rPr lang="ar-IQ" dirty="0"/>
              <a:t>ومن جهة النقاد والبلاغيين، فقد تضارَبت الآراء وتقاطعت، وإن لم يكن الخلاف بينهم بالحدَّة التي كانت مع الفرق الكلامية؛ حيث نجد "منهم مَن يردُّ أهمَ مقوِّمات العمل الأدبي، وأقوى دعائِم نجاحه إلى المعنى، مقللًا من شأن اللفظ في ذلك، ومنهم مَن يردها إلى اللفظ، ومنهم من يسوي </a:t>
            </a:r>
            <a:r>
              <a:rPr lang="ar-IQ" dirty="0" smtClean="0"/>
              <a:t>بينهما، </a:t>
            </a:r>
            <a:r>
              <a:rPr lang="ar-IQ" dirty="0"/>
              <a:t>وعلى مدار انتقاء اللفظ اللائق الذي يكسب المعنى بهاءً ورونقًا، والذي يكون أبلغ في تأدية المعنى المراد من غيره، دارت آراؤهم في هذا المجال.</a:t>
            </a:r>
          </a:p>
          <a:p>
            <a:r>
              <a:rPr lang="ar-IQ"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اللفظ والمعنى في المشرق العربي</a:t>
            </a:r>
            <a:endParaRPr lang="ar-IQ" dirty="0"/>
          </a:p>
        </p:txBody>
      </p:sp>
      <p:sp>
        <p:nvSpPr>
          <p:cNvPr id="3" name="عنصر نائب للمحتوى 2"/>
          <p:cNvSpPr>
            <a:spLocks noGrp="1"/>
          </p:cNvSpPr>
          <p:nvPr>
            <p:ph idx="1"/>
          </p:nvPr>
        </p:nvSpPr>
        <p:spPr/>
        <p:txBody>
          <a:bodyPr>
            <a:normAutofit fontScale="62500" lnSpcReduction="20000"/>
          </a:bodyPr>
          <a:lstStyle/>
          <a:p>
            <a:pPr lvl="1">
              <a:buNone/>
            </a:pPr>
            <a:endParaRPr lang="ar-IQ" dirty="0"/>
          </a:p>
          <a:p>
            <a:r>
              <a:rPr lang="ar-IQ" dirty="0"/>
              <a:t>لقد كانتْ للمكانة التي يحتلها الشعر عند العرب العامل الرئيس وراء نشأة العديد من القضايا والآراء النقدية، التي كانت الغايةُ منها تجويدَ هذا الشعرِ والحفاظَ على قيمته الفنية والجمالية، ولهذا السبب رأيناهم يثيرون حوله العديد من القضايا من قبيل:</a:t>
            </a:r>
          </a:p>
          <a:p>
            <a:r>
              <a:rPr lang="ar-IQ" dirty="0"/>
              <a:t>(1) قضية اللفظ والمعنى.</a:t>
            </a:r>
          </a:p>
          <a:p>
            <a:r>
              <a:rPr lang="ar-IQ" dirty="0"/>
              <a:t>(2) قضية المطبوع والمصنوع أو الطبع والصنعة.</a:t>
            </a:r>
          </a:p>
          <a:p>
            <a:r>
              <a:rPr lang="ar-IQ" dirty="0"/>
              <a:t>(3) قضية الوحدة والكثرة في القصيدة.</a:t>
            </a:r>
          </a:p>
          <a:p>
            <a:r>
              <a:rPr lang="ar-IQ" dirty="0"/>
              <a:t>(4) قضية الصدق والكذب في الشعر.</a:t>
            </a:r>
          </a:p>
          <a:p>
            <a:r>
              <a:rPr lang="ar-IQ" dirty="0"/>
              <a:t>(5) قضية المفاضلة أو الموازنة بين </a:t>
            </a:r>
            <a:r>
              <a:rPr lang="ar-IQ" dirty="0" err="1"/>
              <a:t>شعرينِ</a:t>
            </a:r>
            <a:r>
              <a:rPr lang="ar-IQ" dirty="0"/>
              <a:t> أو شاعرين.</a:t>
            </a:r>
          </a:p>
          <a:p>
            <a:r>
              <a:rPr lang="ar-IQ" dirty="0"/>
              <a:t>(6) قضية السَّرقات الشعرية.</a:t>
            </a:r>
          </a:p>
          <a:p>
            <a:r>
              <a:rPr lang="ar-IQ" dirty="0"/>
              <a:t>(7) قضية عمود الشعر.</a:t>
            </a:r>
          </a:p>
          <a:p>
            <a:r>
              <a:rPr lang="ar-IQ" dirty="0"/>
              <a:t>(8) قضية العَلاقة بين الشعر والأخلاق أو الشعر </a:t>
            </a:r>
            <a:r>
              <a:rPr lang="ar-IQ" dirty="0" smtClean="0"/>
              <a:t>والدين</a:t>
            </a:r>
            <a:endParaRPr lang="ar-IQ" dirty="0"/>
          </a:p>
          <a:p>
            <a:r>
              <a:rPr lang="ar-IQ" dirty="0"/>
              <a:t/>
            </a:r>
            <a:br>
              <a:rPr lang="ar-IQ" dirty="0"/>
            </a:br>
            <a:r>
              <a:rPr lang="ar-IQ" dirty="0"/>
              <a:t/>
            </a:r>
            <a:br>
              <a:rPr lang="ar-IQ" dirty="0"/>
            </a:b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مفهوم اللفظ والمعنى عند الجاحظ</a:t>
            </a:r>
            <a:endParaRPr lang="ar-IQ" dirty="0"/>
          </a:p>
        </p:txBody>
      </p:sp>
      <p:sp>
        <p:nvSpPr>
          <p:cNvPr id="3" name="عنصر نائب للمحتوى 2"/>
          <p:cNvSpPr>
            <a:spLocks noGrp="1"/>
          </p:cNvSpPr>
          <p:nvPr>
            <p:ph idx="1"/>
          </p:nvPr>
        </p:nvSpPr>
        <p:spPr/>
        <p:txBody>
          <a:bodyPr>
            <a:normAutofit fontScale="55000" lnSpcReduction="20000"/>
          </a:bodyPr>
          <a:lstStyle/>
          <a:p>
            <a:r>
              <a:rPr lang="ar-IQ" dirty="0"/>
              <a:t>يتفق معظم الباحثين أن البداية الأولى لقضية اللفظ والمعنى كانت مع الجاحظ (ت255)، "الذي - بالإضافة إلى رأيه في أقسام البيان عامة، وملاحظاته المتعلقة بالظاهرة اللُّغوية... - تمتد تصوراتُه الأسلوبية ومقاييسُه البلاغية في رسوخ في نظريته في الكلام...، (التي تقدر أن الكلام هو المظهر العملي لوجود اللغة المجرد</a:t>
            </a:r>
            <a:r>
              <a:rPr lang="ar-IQ" dirty="0" smtClean="0"/>
              <a:t>)” أي </a:t>
            </a:r>
            <a:r>
              <a:rPr lang="ar-IQ" dirty="0"/>
              <a:t>إن الكلام ما هو إلا تجلٍّ ومظهر عملي تطبيقي للغة المجردة القائمة في نفس الإنسان.</a:t>
            </a:r>
          </a:p>
          <a:p>
            <a:r>
              <a:rPr lang="ar-IQ" dirty="0"/>
              <a:t> </a:t>
            </a:r>
          </a:p>
          <a:p>
            <a:r>
              <a:rPr lang="ar-IQ" dirty="0"/>
              <a:t>ومن جهة أخرى، فإن الجاحظ على عكس ما ذهب إليه عددٌ من الدارسين، من أنه من الذين ينتصرون للألفاظ على حساب المعاني، مستندين في ذلك على قولته الشهيرة: (المعاني مطروحة في الطريق)؛ حيث إن الراجح في الأمر هو أن الجاحظَ كان مِن أصحاب </a:t>
            </a:r>
            <a:r>
              <a:rPr lang="ar-IQ" dirty="0" err="1"/>
              <a:t>المشاكلة</a:t>
            </a:r>
            <a:r>
              <a:rPr lang="ar-IQ" dirty="0"/>
              <a:t> والمطابقة بين اللفظ والمعنى؛ وحجَّتُنا في ذلك، هي أن الجاحظ جعل اللفظ والمعنى في مقابل الجسد والروح؛ إذ إن "الأسماء في معنى الأبدان، والمعاني في معنى الأرواح، اللفظ للمعنى بدنٌ، والمعنى للفظ روح</a:t>
            </a:r>
            <a:r>
              <a:rPr lang="ar-IQ" dirty="0" smtClean="0"/>
              <a:t>"</a:t>
            </a:r>
            <a:r>
              <a:rPr lang="ar-IQ" dirty="0" smtClean="0">
                <a:hlinkClick r:id="rId2"/>
              </a:rPr>
              <a:t>[</a:t>
            </a:r>
            <a:r>
              <a:rPr lang="ar-IQ" dirty="0" smtClean="0"/>
              <a:t>.</a:t>
            </a:r>
            <a:endParaRPr lang="ar-IQ" dirty="0"/>
          </a:p>
          <a:p>
            <a:r>
              <a:rPr lang="ar-IQ" dirty="0"/>
              <a:t> </a:t>
            </a:r>
          </a:p>
          <a:p>
            <a:r>
              <a:rPr lang="ar-IQ" dirty="0"/>
              <a:t>ولعل الأمرَ يزداد وضوحًا مع ما ذكره هو نفسُه في البيان والتبيين: "مَنْ أرادَ معنًى كريمًا فليلتمسْ له لفظًا كريمًا، فإن حقَّ المعنى الشريف اللفظُ الشريف</a:t>
            </a:r>
            <a:r>
              <a:rPr lang="ar-IQ" dirty="0" smtClean="0"/>
              <a:t>"</a:t>
            </a:r>
            <a:r>
              <a:rPr lang="ar-IQ" dirty="0" smtClean="0">
                <a:hlinkClick r:id="rId3"/>
              </a:rPr>
              <a:t>[</a:t>
            </a:r>
            <a:endParaRPr lang="ar-IQ" dirty="0"/>
          </a:p>
          <a:p>
            <a:r>
              <a:rPr lang="ar-IQ" dirty="0"/>
              <a:t> </a:t>
            </a:r>
          </a:p>
          <a:p>
            <a:r>
              <a:rPr lang="ar-IQ" dirty="0"/>
              <a:t>وبناءً على ما سبق، فإن الجاحظ لم يتنصِر للفظ على حساب المعنى أو للمعنى على حساب اللفظ، بل ذهب إلى ما سماه </a:t>
            </a:r>
            <a:r>
              <a:rPr lang="ar-IQ" dirty="0" err="1"/>
              <a:t>بالمشاكلة</a:t>
            </a:r>
            <a:r>
              <a:rPr lang="ar-IQ" dirty="0"/>
              <a:t> والمطابقة بينهما.</a:t>
            </a:r>
          </a:p>
          <a:p>
            <a:r>
              <a:rPr lang="ar-IQ" dirty="0"/>
              <a:t/>
            </a:r>
            <a:br>
              <a:rPr lang="ar-IQ" dirty="0"/>
            </a:b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اللفظ والمعنى عند ابن </a:t>
            </a:r>
            <a:r>
              <a:rPr lang="ar-IQ" dirty="0" err="1" smtClean="0"/>
              <a:t>قتيبة</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a:t>وقد تقاطع معه في ذلك ابن </a:t>
            </a:r>
            <a:r>
              <a:rPr lang="ar-IQ" dirty="0" err="1"/>
              <a:t>قتيبة</a:t>
            </a:r>
            <a:r>
              <a:rPr lang="ar-IQ" dirty="0"/>
              <a:t> (ت276)، "الذي أدرَك لحمة المعنى واللفظ في إطار الصياغة </a:t>
            </a:r>
            <a:r>
              <a:rPr lang="ar-IQ" dirty="0" smtClean="0"/>
              <a:t>الواحدة” وإن </a:t>
            </a:r>
            <a:r>
              <a:rPr lang="ar-IQ" dirty="0"/>
              <a:t>كان يميز بين أربعةِ أقسامٍ من الشعر - انطلاقًا من ثنائية اللفظ والمعنى - هي:</a:t>
            </a:r>
          </a:p>
          <a:p>
            <a:r>
              <a:rPr lang="ar-IQ" dirty="0"/>
              <a:t>• ضربٌ منه حسُن لفظه وجاد معناه.</a:t>
            </a:r>
          </a:p>
          <a:p>
            <a:r>
              <a:rPr lang="ar-IQ" dirty="0"/>
              <a:t>• ضربٌ منه حسن لفظه وحلا، فإذا أنت فتَّشته لم تجد فائدةً في المعنى.</a:t>
            </a:r>
          </a:p>
          <a:p>
            <a:r>
              <a:rPr lang="ar-IQ" dirty="0"/>
              <a:t>• ضربٌ منه جاد معناه وقَصُرتْ ألفاظُهُ عنه.</a:t>
            </a:r>
          </a:p>
          <a:p>
            <a:r>
              <a:rPr lang="ar-IQ" dirty="0"/>
              <a:t>• ضربٌ منه تأخَّر معناه وتأخر </a:t>
            </a:r>
            <a:r>
              <a:rPr lang="ar-IQ" dirty="0" smtClean="0"/>
              <a:t>لفظه</a:t>
            </a:r>
            <a:endParaRPr lang="ar-IQ" dirty="0"/>
          </a:p>
          <a:p>
            <a:r>
              <a:rPr lang="ar-IQ" dirty="0"/>
              <a:t/>
            </a:r>
            <a:br>
              <a:rPr lang="ar-IQ" dirty="0"/>
            </a:br>
            <a:r>
              <a:rPr lang="ar-IQ" dirty="0"/>
              <a:t/>
            </a:r>
            <a:br>
              <a:rPr lang="ar-IQ" dirty="0"/>
            </a:b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عند المرزوقي</a:t>
            </a:r>
            <a:endParaRPr lang="ar-IQ" dirty="0"/>
          </a:p>
        </p:txBody>
      </p:sp>
      <p:sp>
        <p:nvSpPr>
          <p:cNvPr id="3" name="عنصر نائب للمحتوى 2"/>
          <p:cNvSpPr>
            <a:spLocks noGrp="1"/>
          </p:cNvSpPr>
          <p:nvPr>
            <p:ph idx="1"/>
          </p:nvPr>
        </p:nvSpPr>
        <p:spPr/>
        <p:txBody>
          <a:bodyPr>
            <a:normAutofit fontScale="47500" lnSpcReduction="20000"/>
          </a:bodyPr>
          <a:lstStyle/>
          <a:p>
            <a:pPr>
              <a:lnSpc>
                <a:spcPct val="170000"/>
              </a:lnSpc>
            </a:pPr>
            <a:r>
              <a:rPr lang="ar-IQ" dirty="0"/>
              <a:t>وقد احتل اللفظُ والمعنى عند نقَّاد عمودِ الشعر مكانةً رئيسة؛ حيث نجدهما على رأس أبواب عمود الشعر السبعة عند المرزوقي (ت421)، الذي كان آخرَ حلقةٍ في تطورِ هذه القواعد، ومعه استوت على سوقِها، حيثُ ذكر:</a:t>
            </a:r>
          </a:p>
          <a:p>
            <a:r>
              <a:rPr lang="ar-IQ" dirty="0"/>
              <a:t>• شرف المعنى وصحته.</a:t>
            </a:r>
          </a:p>
          <a:p>
            <a:r>
              <a:rPr lang="ar-IQ" dirty="0"/>
              <a:t>• جزالة اللفظ واستقامته.</a:t>
            </a:r>
          </a:p>
          <a:p>
            <a:r>
              <a:rPr lang="ar-IQ" dirty="0"/>
              <a:t>• الإصابة في الوصفِ.</a:t>
            </a:r>
          </a:p>
          <a:p>
            <a:r>
              <a:rPr lang="ar-IQ" dirty="0"/>
              <a:t>• المقاربة في التشبِيه.</a:t>
            </a:r>
          </a:p>
          <a:p>
            <a:r>
              <a:rPr lang="ar-IQ" dirty="0"/>
              <a:t>• التحام أجزاءِ النظم والتئامها على تخيرٍ من لذيذِ الوزنِ.</a:t>
            </a:r>
          </a:p>
          <a:p>
            <a:r>
              <a:rPr lang="ar-IQ" dirty="0"/>
              <a:t>• مناسبة المستعار منه للمستعار له.</a:t>
            </a:r>
          </a:p>
          <a:p>
            <a:r>
              <a:rPr lang="ar-IQ" dirty="0"/>
              <a:t>• </a:t>
            </a:r>
            <a:r>
              <a:rPr lang="ar-IQ" dirty="0" err="1"/>
              <a:t>مشاكلة</a:t>
            </a:r>
            <a:r>
              <a:rPr lang="ar-IQ" dirty="0"/>
              <a:t> اللفظ للمعنى وشدة اقتضائهما للقافية حتى لا تكون </a:t>
            </a:r>
            <a:r>
              <a:rPr lang="ar-IQ" dirty="0" err="1"/>
              <a:t>منافرة</a:t>
            </a:r>
            <a:r>
              <a:rPr lang="ar-IQ" dirty="0"/>
              <a:t> بينهما</a:t>
            </a:r>
            <a:r>
              <a:rPr lang="ar-IQ" dirty="0" smtClean="0"/>
              <a:t>[</a:t>
            </a:r>
            <a:r>
              <a:rPr lang="ar-IQ" dirty="0"/>
              <a:t>.</a:t>
            </a:r>
          </a:p>
          <a:p>
            <a:r>
              <a:rPr lang="ar-IQ" dirty="0"/>
              <a:t/>
            </a:r>
            <a:br>
              <a:rPr lang="ar-IQ" dirty="0"/>
            </a:br>
            <a:endParaRPr lang="ar-IQ" dirty="0"/>
          </a:p>
          <a:p>
            <a:r>
              <a:rPr lang="ar-IQ" dirty="0"/>
              <a:t>وقد ذكر عيارَ كلِّ واحدٍ منهما - أي عيار اللفظ وعيار المعنى - فقال: "فعيارُ المعنى أن يُعرَضَ على العقل الصحيح، والفهم الثاقب، فإذا انعطف عليه جَنبتا القبولِ والاصطفاء، مُستأنِسًا بِقَرَائنه، خرج وافيًا، وإلا انتقض بمقدار شَوْبِهِ ووحْشَتِهِ".</a:t>
            </a:r>
          </a:p>
          <a:p>
            <a:r>
              <a:rPr lang="ar-IQ" dirty="0"/>
              <a:t/>
            </a:r>
            <a:br>
              <a:rPr lang="ar-IQ" dirty="0"/>
            </a:br>
            <a:endParaRPr lang="ar-IQ" dirty="0"/>
          </a:p>
          <a:p>
            <a:r>
              <a:rPr lang="ar-IQ" dirty="0"/>
              <a:t>وقال في اللفظ: "وعيار اللفظ الطبعُ والرِّوايةُ والاستعمالُ، فما سلِم ممَّا يُهجنهُ عند العرضِ عليها، فهو المختارُ المستقيم..."</a:t>
            </a:r>
          </a:p>
          <a:p>
            <a:r>
              <a:rPr lang="ar-IQ" dirty="0"/>
              <a:t/>
            </a:r>
            <a:br>
              <a:rPr lang="ar-IQ" dirty="0"/>
            </a:br>
            <a:r>
              <a:rPr lang="ar-IQ" dirty="0"/>
              <a:t/>
            </a:r>
            <a:br>
              <a:rPr lang="ar-IQ" dirty="0"/>
            </a:b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394</Words>
  <Application>Microsoft Office PowerPoint</Application>
  <PresentationFormat>عرض على الشاشة (3:4)‏</PresentationFormat>
  <Paragraphs>56</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سمة Office</vt:lpstr>
      <vt:lpstr>قضية اللفظ والمعنى في النقد العربي القديم</vt:lpstr>
      <vt:lpstr>تعريف قضية اللفظ والمعنى من اللغة إلى الاصطلاح</vt:lpstr>
      <vt:lpstr>الشريحة 3</vt:lpstr>
      <vt:lpstr>اللفظ والمعنى في المشرق العربي</vt:lpstr>
      <vt:lpstr>مفهوم اللفظ والمعنى عند الجاحظ</vt:lpstr>
      <vt:lpstr>اللفظ والمعنى عند ابن قتيبة</vt:lpstr>
      <vt:lpstr>عند المرزوقي</vt:lpstr>
      <vt:lpstr>الشريحة 8</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قضية اللفظ والمعنى في النقد العربي القديم</dc:title>
  <dc:creator>DR.Ahmed Saker 2O14</dc:creator>
  <cp:lastModifiedBy>DR.Ahmed Saker 2O14</cp:lastModifiedBy>
  <cp:revision>4</cp:revision>
  <dcterms:created xsi:type="dcterms:W3CDTF">2020-03-01T10:48:19Z</dcterms:created>
  <dcterms:modified xsi:type="dcterms:W3CDTF">2020-03-01T11:24:08Z</dcterms:modified>
</cp:coreProperties>
</file>