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E7A3E68-2066-45DD-BF50-EE38FD628E0F}"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D334460-A237-46C2-8396-43828FFB36F9}"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E7A3E68-2066-45DD-BF50-EE38FD628E0F}"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D334460-A237-46C2-8396-43828FFB36F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E7A3E68-2066-45DD-BF50-EE38FD628E0F}"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D334460-A237-46C2-8396-43828FFB36F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E7A3E68-2066-45DD-BF50-EE38FD628E0F}"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D334460-A237-46C2-8396-43828FFB36F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E7A3E68-2066-45DD-BF50-EE38FD628E0F}"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D334460-A237-46C2-8396-43828FFB36F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E7A3E68-2066-45DD-BF50-EE38FD628E0F}"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D334460-A237-46C2-8396-43828FFB36F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E7A3E68-2066-45DD-BF50-EE38FD628E0F}" type="datetimeFigureOut">
              <a:rPr lang="ar-IQ" smtClean="0"/>
              <a:t>07/07/1441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D334460-A237-46C2-8396-43828FFB36F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E7A3E68-2066-45DD-BF50-EE38FD628E0F}" type="datetimeFigureOut">
              <a:rPr lang="ar-IQ" smtClean="0"/>
              <a:t>07/07/1441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D334460-A237-46C2-8396-43828FFB36F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E7A3E68-2066-45DD-BF50-EE38FD628E0F}" type="datetimeFigureOut">
              <a:rPr lang="ar-IQ" smtClean="0"/>
              <a:t>07/07/1441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D334460-A237-46C2-8396-43828FFB36F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E7A3E68-2066-45DD-BF50-EE38FD628E0F}"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D334460-A237-46C2-8396-43828FFB36F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E7A3E68-2066-45DD-BF50-EE38FD628E0F}"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D334460-A237-46C2-8396-43828FFB36F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E7A3E68-2066-45DD-BF50-EE38FD628E0F}" type="datetimeFigureOut">
              <a:rPr lang="ar-IQ" smtClean="0"/>
              <a:t>07/07/1441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D334460-A237-46C2-8396-43828FFB36F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ابن سلام </a:t>
            </a:r>
            <a:r>
              <a:rPr lang="ar-IQ" dirty="0" err="1" smtClean="0"/>
              <a:t>الجمحي</a:t>
            </a:r>
            <a:r>
              <a:rPr lang="ar-IQ" dirty="0" smtClean="0"/>
              <a:t> ونظرية الطبقات</a:t>
            </a:r>
            <a:endParaRPr lang="ar-IQ" dirty="0"/>
          </a:p>
        </p:txBody>
      </p:sp>
      <p:sp>
        <p:nvSpPr>
          <p:cNvPr id="3" name="عنوان فرعي 2"/>
          <p:cNvSpPr>
            <a:spLocks noGrp="1"/>
          </p:cNvSpPr>
          <p:nvPr>
            <p:ph type="subTitle" idx="1"/>
          </p:nvPr>
        </p:nvSpPr>
        <p:spPr/>
        <p:txBody>
          <a:bodyPr>
            <a:noAutofit/>
          </a:bodyPr>
          <a:lstStyle/>
          <a:p>
            <a:r>
              <a:rPr lang="ar-IQ" sz="2000" b="1" dirty="0"/>
              <a:t>عاش أبو عبد الله محمد بن سلام بن عبيد الله بن سالم </a:t>
            </a:r>
            <a:r>
              <a:rPr lang="ar-IQ" sz="2000" b="1" dirty="0" err="1"/>
              <a:t>الجمحي</a:t>
            </a:r>
            <a:r>
              <a:rPr lang="ar-IQ" sz="2000" b="1" dirty="0"/>
              <a:t> في النصف الثاني من القرن الثاني الهجري، وتاريخ ميلاده غير معروف على وجه الدقة، إلا أن العديد من المصادر تشير إلى وفاته نحو عام 231، 232 </a:t>
            </a:r>
            <a:r>
              <a:rPr lang="ar-IQ" sz="2000" b="1" dirty="0" err="1"/>
              <a:t>ه</a:t>
            </a:r>
            <a:r>
              <a:rPr lang="ar-IQ" sz="2000" b="1" dirty="0"/>
              <a:t>، وهو أحد أشهر الرواة والإخباريين كما يقول عنه ابن النديم في «الفهرست»، ومن أهل الأدب كما يذهب </a:t>
            </a:r>
            <a:r>
              <a:rPr lang="ar-IQ" sz="2000" b="1" dirty="0" err="1"/>
              <a:t>الأنباري</a:t>
            </a:r>
            <a:r>
              <a:rPr lang="ar-IQ" sz="2000" b="1" dirty="0"/>
              <a:t> في «نزهة </a:t>
            </a:r>
            <a:r>
              <a:rPr lang="ar-IQ" sz="2000" b="1" dirty="0" err="1"/>
              <a:t>الألباء</a:t>
            </a:r>
            <a:r>
              <a:rPr lang="ar-IQ" sz="2000" b="1" dirty="0"/>
              <a:t> في طبقات الأدباء»، </a:t>
            </a:r>
            <a:r>
              <a:rPr lang="ar-IQ" sz="2000" b="1" dirty="0" err="1"/>
              <a:t>و</a:t>
            </a:r>
            <a:r>
              <a:rPr lang="ar-IQ" sz="2000" b="1" dirty="0"/>
              <a:t> لغوي وفق </a:t>
            </a:r>
            <a:r>
              <a:rPr lang="ar-IQ" sz="2000" b="1" dirty="0" err="1"/>
              <a:t>الزبيدي</a:t>
            </a:r>
            <a:r>
              <a:rPr lang="ar-IQ" sz="2000" b="1" dirty="0"/>
              <a:t> الأندلسي، والمعلومات عن حياته قليلة، وإن كانت هناك إشارات إلى عدة مؤلفات أخرى بخلاف «طبقات فحول الشعراء»، مثل: «أجر الخيل»، </a:t>
            </a:r>
            <a:r>
              <a:rPr lang="ar-IQ" sz="2000" b="1" dirty="0" err="1"/>
              <a:t>و</a:t>
            </a:r>
            <a:r>
              <a:rPr lang="ar-IQ" sz="2000" b="1" dirty="0"/>
              <a:t>«غريب القرآن»...الخ.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err="1" smtClean="0"/>
              <a:t>اعمال</a:t>
            </a:r>
            <a:r>
              <a:rPr lang="ar-IQ" dirty="0" smtClean="0"/>
              <a:t> ابن سلام </a:t>
            </a:r>
            <a:r>
              <a:rPr lang="ar-IQ" dirty="0" err="1" smtClean="0"/>
              <a:t>الجمحي</a:t>
            </a:r>
            <a:endParaRPr lang="ar-IQ" dirty="0"/>
          </a:p>
        </p:txBody>
      </p:sp>
      <p:sp>
        <p:nvSpPr>
          <p:cNvPr id="3" name="عنوان فرعي 2"/>
          <p:cNvSpPr>
            <a:spLocks noGrp="1"/>
          </p:cNvSpPr>
          <p:nvPr>
            <p:ph type="subTitle" idx="1"/>
          </p:nvPr>
        </p:nvSpPr>
        <p:spPr>
          <a:xfrm>
            <a:off x="1371600" y="3886200"/>
            <a:ext cx="6440760" cy="3359224"/>
          </a:xfrm>
        </p:spPr>
        <p:txBody>
          <a:bodyPr>
            <a:noAutofit/>
          </a:bodyPr>
          <a:lstStyle/>
          <a:p>
            <a:pPr algn="r">
              <a:buFont typeface="Wingdings" pitchFamily="2" charset="2"/>
              <a:buChar char="§"/>
            </a:pPr>
            <a:r>
              <a:rPr lang="ar-IQ" sz="2000" b="1" dirty="0"/>
              <a:t>يعتبر محمد بن سلاَّم </a:t>
            </a:r>
            <a:r>
              <a:rPr lang="ar-IQ" sz="2000" b="1" dirty="0" err="1"/>
              <a:t>الجمحي</a:t>
            </a:r>
            <a:r>
              <a:rPr lang="ar-IQ" sz="2000" b="1" dirty="0"/>
              <a:t> هو أول من من قام بالتأليف في النقد الأدبي. قام محمد بن سلاَّم </a:t>
            </a:r>
            <a:r>
              <a:rPr lang="ar-IQ" sz="2000" b="1" dirty="0" err="1"/>
              <a:t>الجمحي</a:t>
            </a:r>
            <a:r>
              <a:rPr lang="ar-IQ" sz="2000" b="1" dirty="0"/>
              <a:t> أيضاً بتجميع </a:t>
            </a:r>
            <a:r>
              <a:rPr lang="ar-IQ" sz="2000" b="1" dirty="0" err="1"/>
              <a:t>الأراء</a:t>
            </a:r>
            <a:r>
              <a:rPr lang="ar-IQ" sz="2000" b="1" dirty="0"/>
              <a:t> المتفككة عن كل ما قاله الشعراء والشعر العربي، وعمل على دراستها دراسة منطقية نقدية واعية؛ نتيجة لتأثره بعصره في ذكر المسببات، والشرح، والاستيعاب، والتحليل، والشرح. يعد محمد بن سلاَّم </a:t>
            </a:r>
            <a:r>
              <a:rPr lang="ar-IQ" sz="2000" b="1" dirty="0" err="1"/>
              <a:t>الجمحي</a:t>
            </a:r>
            <a:r>
              <a:rPr lang="ar-IQ" sz="2000" b="1" dirty="0"/>
              <a:t> أول من قام بالبحث في القضايا النقدية والأدبية المتعددة في عصره، واكتشف طريقة استنباطها، والبرهان عليها في الحقائق الأدبية، وهذا كله قد عرضه في كتابه طبقات فحول الشعراء. قام محمد بن سلاَّم </a:t>
            </a:r>
            <a:r>
              <a:rPr lang="ar-IQ" sz="2000" b="1" dirty="0" err="1"/>
              <a:t>الجمحي</a:t>
            </a:r>
            <a:r>
              <a:rPr lang="ar-IQ" sz="2000" b="1" dirty="0"/>
              <a:t> بعرض الكثير من الأفكار، فقام بطرح العديد من الحقائق الأدبية، وقام بالإضافة إليها. اتَّبع محمد بن سلاَّم </a:t>
            </a:r>
            <a:r>
              <a:rPr lang="ar-IQ" sz="2000" b="1" dirty="0" err="1"/>
              <a:t>الجمحي</a:t>
            </a:r>
            <a:r>
              <a:rPr lang="ar-IQ" sz="2000" b="1" dirty="0"/>
              <a:t> منهج خاص في البحث العلمي، وقد كتب الخلاصة فيما قيل عن أشعار الجاهلية والإسلام. ك</a:t>
            </a:r>
            <a:r>
              <a:rPr lang="ar-IQ" sz="2000" b="1" dirty="0" smtClean="0"/>
              <a:t/>
            </a:r>
            <a:br>
              <a:rPr lang="ar-IQ" sz="2000" b="1" dirty="0" smtClean="0"/>
            </a:br>
            <a:endParaRPr lang="ar-IQ"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132856"/>
            <a:ext cx="7772400" cy="1470025"/>
          </a:xfrm>
        </p:spPr>
        <p:txBody>
          <a:bodyPr/>
          <a:lstStyle/>
          <a:p>
            <a:r>
              <a:rPr lang="ar-IQ" dirty="0" smtClean="0"/>
              <a:t>منهجه النقدي</a:t>
            </a:r>
            <a:endParaRPr lang="ar-IQ" dirty="0"/>
          </a:p>
        </p:txBody>
      </p:sp>
      <p:sp>
        <p:nvSpPr>
          <p:cNvPr id="3" name="عنوان فرعي 2"/>
          <p:cNvSpPr>
            <a:spLocks noGrp="1"/>
          </p:cNvSpPr>
          <p:nvPr>
            <p:ph type="subTitle" idx="1"/>
          </p:nvPr>
        </p:nvSpPr>
        <p:spPr>
          <a:xfrm>
            <a:off x="0" y="332656"/>
            <a:ext cx="8676456" cy="6192688"/>
          </a:xfrm>
        </p:spPr>
        <p:txBody>
          <a:bodyPr>
            <a:noAutofit/>
          </a:bodyPr>
          <a:lstStyle/>
          <a:p>
            <a:r>
              <a:rPr lang="ar-IQ" sz="2000" b="1" dirty="0" smtClean="0">
                <a:solidFill>
                  <a:schemeClr val="accent6">
                    <a:lumMod val="60000"/>
                    <a:lumOff val="40000"/>
                  </a:schemeClr>
                </a:solidFill>
              </a:rPr>
              <a:t>.</a:t>
            </a:r>
            <a:endParaRPr lang="ar-IQ" sz="2000" b="1" dirty="0">
              <a:solidFill>
                <a:schemeClr val="accent6">
                  <a:lumMod val="60000"/>
                  <a:lumOff val="40000"/>
                </a:schemeClr>
              </a:solidFill>
            </a:endParaRPr>
          </a:p>
        </p:txBody>
      </p:sp>
      <p:sp>
        <p:nvSpPr>
          <p:cNvPr id="4" name="مستطيل 3"/>
          <p:cNvSpPr/>
          <p:nvPr/>
        </p:nvSpPr>
        <p:spPr>
          <a:xfrm>
            <a:off x="2195736" y="332656"/>
            <a:ext cx="4572000" cy="5016758"/>
          </a:xfrm>
          <a:prstGeom prst="rect">
            <a:avLst/>
          </a:prstGeom>
        </p:spPr>
        <p:txBody>
          <a:bodyPr>
            <a:spAutoFit/>
          </a:bodyPr>
          <a:lstStyle/>
          <a:p>
            <a:r>
              <a:rPr lang="ar-IQ" sz="1600" dirty="0">
                <a:solidFill>
                  <a:srgbClr val="C00000"/>
                </a:solidFill>
              </a:rPr>
              <a:t>سعى ابن سلام </a:t>
            </a:r>
            <a:r>
              <a:rPr lang="ar-IQ" sz="1600" dirty="0" err="1">
                <a:solidFill>
                  <a:srgbClr val="C00000"/>
                </a:solidFill>
              </a:rPr>
              <a:t>ـ</a:t>
            </a:r>
            <a:r>
              <a:rPr lang="ar-IQ" sz="1600" dirty="0">
                <a:solidFill>
                  <a:srgbClr val="C00000"/>
                </a:solidFill>
              </a:rPr>
              <a:t> منذ البداية </a:t>
            </a:r>
            <a:r>
              <a:rPr lang="ar-IQ" sz="1600" dirty="0" err="1">
                <a:solidFill>
                  <a:srgbClr val="C00000"/>
                </a:solidFill>
              </a:rPr>
              <a:t>ـ</a:t>
            </a:r>
            <a:r>
              <a:rPr lang="ar-IQ" sz="1600" dirty="0">
                <a:solidFill>
                  <a:srgbClr val="C00000"/>
                </a:solidFill>
              </a:rPr>
              <a:t> إلى جمع شتات مشاهير الشعراء وجعلهم </a:t>
            </a:r>
            <a:r>
              <a:rPr lang="ar-IQ" sz="1600" dirty="0" err="1">
                <a:solidFill>
                  <a:srgbClr val="C00000"/>
                </a:solidFill>
              </a:rPr>
              <a:t>فى</a:t>
            </a:r>
            <a:r>
              <a:rPr lang="ar-IQ" sz="1600" dirty="0">
                <a:solidFill>
                  <a:srgbClr val="C00000"/>
                </a:solidFill>
              </a:rPr>
              <a:t> طبقات تبين مكانتهم ، وهذا العمل كان يتطلب من ابن سلام التعرض للنصوص الأدبية بالتحليل حتى يظهر جمالها </a:t>
            </a:r>
            <a:r>
              <a:rPr lang="ar-IQ" sz="1600" dirty="0" err="1">
                <a:solidFill>
                  <a:srgbClr val="C00000"/>
                </a:solidFill>
              </a:rPr>
              <a:t>الفنى</a:t>
            </a:r>
            <a:r>
              <a:rPr lang="ar-IQ" sz="1600" dirty="0">
                <a:solidFill>
                  <a:srgbClr val="C00000"/>
                </a:solidFill>
              </a:rPr>
              <a:t> ويعلل قصورها ، إلا أنه انصرف إلى الشعراء أنفسهم ذاكراً لهم </a:t>
            </a:r>
            <a:r>
              <a:rPr lang="ar-IQ" sz="1600" dirty="0" err="1">
                <a:solidFill>
                  <a:srgbClr val="C00000"/>
                </a:solidFill>
              </a:rPr>
              <a:t>مايراه</a:t>
            </a:r>
            <a:r>
              <a:rPr lang="ar-IQ" sz="1600" dirty="0">
                <a:solidFill>
                  <a:srgbClr val="C00000"/>
                </a:solidFill>
              </a:rPr>
              <a:t> جيداً دون أن يذكر أسباب تلك الجودة </a:t>
            </a:r>
            <a:r>
              <a:rPr lang="ar-IQ" sz="1600" dirty="0" err="1">
                <a:solidFill>
                  <a:srgbClr val="C00000"/>
                </a:solidFill>
              </a:rPr>
              <a:t>فى</a:t>
            </a:r>
            <a:r>
              <a:rPr lang="ar-IQ" sz="1600" dirty="0">
                <a:solidFill>
                  <a:srgbClr val="C00000"/>
                </a:solidFill>
              </a:rPr>
              <a:t> الغالب ، </a:t>
            </a:r>
            <a:r>
              <a:rPr lang="ar-IQ" sz="1600" dirty="0" err="1">
                <a:solidFill>
                  <a:srgbClr val="C00000"/>
                </a:solidFill>
              </a:rPr>
              <a:t>و</a:t>
            </a:r>
            <a:r>
              <a:rPr lang="ar-IQ" sz="1600" dirty="0">
                <a:solidFill>
                  <a:srgbClr val="C00000"/>
                </a:solidFill>
              </a:rPr>
              <a:t> لو نظرنا إلى مصنفه سنجد أنه يشتمل على 114 شاعراً جاء توزيعهم </a:t>
            </a:r>
            <a:r>
              <a:rPr lang="ar-IQ" sz="1600" dirty="0" err="1">
                <a:solidFill>
                  <a:srgbClr val="C00000"/>
                </a:solidFill>
              </a:rPr>
              <a:t>فى</a:t>
            </a:r>
            <a:r>
              <a:rPr lang="ar-IQ" sz="1600" dirty="0">
                <a:solidFill>
                  <a:srgbClr val="C00000"/>
                </a:solidFill>
              </a:rPr>
              <a:t> الطبقات التالية :</a:t>
            </a:r>
            <a:r>
              <a:rPr lang="ar-IQ" sz="1600" dirty="0" smtClean="0">
                <a:solidFill>
                  <a:srgbClr val="C00000"/>
                </a:solidFill>
              </a:rPr>
              <a:t/>
            </a:r>
            <a:br>
              <a:rPr lang="ar-IQ" sz="1600" dirty="0" smtClean="0">
                <a:solidFill>
                  <a:srgbClr val="C00000"/>
                </a:solidFill>
              </a:rPr>
            </a:br>
            <a:r>
              <a:rPr lang="ar-IQ" sz="1600" dirty="0">
                <a:solidFill>
                  <a:srgbClr val="C00000"/>
                </a:solidFill>
              </a:rPr>
              <a:t>1 </a:t>
            </a:r>
            <a:r>
              <a:rPr lang="ar-IQ" sz="1600" dirty="0" err="1">
                <a:solidFill>
                  <a:srgbClr val="C00000"/>
                </a:solidFill>
              </a:rPr>
              <a:t>ـ</a:t>
            </a:r>
            <a:r>
              <a:rPr lang="ar-IQ" sz="1600" dirty="0">
                <a:solidFill>
                  <a:srgbClr val="C00000"/>
                </a:solidFill>
              </a:rPr>
              <a:t> طبقات الشعراء الجاهليين : وهى عشرة ، </a:t>
            </a:r>
            <a:r>
              <a:rPr lang="ar-IQ" sz="1600" dirty="0" err="1">
                <a:solidFill>
                  <a:srgbClr val="C00000"/>
                </a:solidFill>
              </a:rPr>
              <a:t>فى</a:t>
            </a:r>
            <a:r>
              <a:rPr lang="ar-IQ" sz="1600" dirty="0">
                <a:solidFill>
                  <a:srgbClr val="C00000"/>
                </a:solidFill>
              </a:rPr>
              <a:t> كل طبقة أربعة شعراء.</a:t>
            </a:r>
            <a:r>
              <a:rPr lang="ar-IQ" sz="1600" dirty="0" smtClean="0">
                <a:solidFill>
                  <a:srgbClr val="C00000"/>
                </a:solidFill>
              </a:rPr>
              <a:t/>
            </a:r>
            <a:br>
              <a:rPr lang="ar-IQ" sz="1600" dirty="0" smtClean="0">
                <a:solidFill>
                  <a:srgbClr val="C00000"/>
                </a:solidFill>
              </a:rPr>
            </a:br>
            <a:r>
              <a:rPr lang="ar-IQ" sz="1600" dirty="0">
                <a:solidFill>
                  <a:srgbClr val="C00000"/>
                </a:solidFill>
              </a:rPr>
              <a:t>2 </a:t>
            </a:r>
            <a:r>
              <a:rPr lang="ar-IQ" sz="1600" dirty="0" err="1">
                <a:solidFill>
                  <a:srgbClr val="C00000"/>
                </a:solidFill>
              </a:rPr>
              <a:t>ـ</a:t>
            </a:r>
            <a:r>
              <a:rPr lang="ar-IQ" sz="1600" dirty="0">
                <a:solidFill>
                  <a:srgbClr val="C00000"/>
                </a:solidFill>
              </a:rPr>
              <a:t> طبقات الشعراء الإسلاميين : وهى عشرة ، </a:t>
            </a:r>
            <a:r>
              <a:rPr lang="ar-IQ" sz="1600" dirty="0" err="1">
                <a:solidFill>
                  <a:srgbClr val="C00000"/>
                </a:solidFill>
              </a:rPr>
              <a:t>فى</a:t>
            </a:r>
            <a:r>
              <a:rPr lang="ar-IQ" sz="1600" dirty="0">
                <a:solidFill>
                  <a:srgbClr val="C00000"/>
                </a:solidFill>
              </a:rPr>
              <a:t> كل طبقة أربعة شعراء .</a:t>
            </a:r>
            <a:r>
              <a:rPr lang="ar-IQ" sz="1600" dirty="0" smtClean="0">
                <a:solidFill>
                  <a:srgbClr val="C00000"/>
                </a:solidFill>
              </a:rPr>
              <a:t/>
            </a:r>
            <a:br>
              <a:rPr lang="ar-IQ" sz="1600" dirty="0" smtClean="0">
                <a:solidFill>
                  <a:srgbClr val="C00000"/>
                </a:solidFill>
              </a:rPr>
            </a:br>
            <a:r>
              <a:rPr lang="ar-IQ" sz="1600" dirty="0">
                <a:solidFill>
                  <a:srgbClr val="C00000"/>
                </a:solidFill>
              </a:rPr>
              <a:t>3 </a:t>
            </a:r>
            <a:r>
              <a:rPr lang="ar-IQ" sz="1600" dirty="0" err="1">
                <a:solidFill>
                  <a:srgbClr val="C00000"/>
                </a:solidFill>
              </a:rPr>
              <a:t>ـ</a:t>
            </a:r>
            <a:r>
              <a:rPr lang="ar-IQ" sz="1600" dirty="0">
                <a:solidFill>
                  <a:srgbClr val="C00000"/>
                </a:solidFill>
              </a:rPr>
              <a:t> طبقة أصحاب </a:t>
            </a:r>
            <a:r>
              <a:rPr lang="ar-IQ" sz="1600" dirty="0" err="1">
                <a:solidFill>
                  <a:srgbClr val="C00000"/>
                </a:solidFill>
              </a:rPr>
              <a:t>المراثى</a:t>
            </a:r>
            <a:r>
              <a:rPr lang="ar-IQ" sz="1600" dirty="0">
                <a:solidFill>
                  <a:srgbClr val="C00000"/>
                </a:solidFill>
              </a:rPr>
              <a:t> : وتضم ثلاثة شعراء وشاعرة </a:t>
            </a:r>
            <a:r>
              <a:rPr lang="ar-IQ" sz="1600" dirty="0" err="1">
                <a:solidFill>
                  <a:srgbClr val="C00000"/>
                </a:solidFill>
              </a:rPr>
              <a:t>ـ</a:t>
            </a:r>
            <a:r>
              <a:rPr lang="ar-IQ" sz="1600" dirty="0">
                <a:solidFill>
                  <a:srgbClr val="C00000"/>
                </a:solidFill>
              </a:rPr>
              <a:t> الخنساء </a:t>
            </a:r>
            <a:r>
              <a:rPr lang="ar-IQ" sz="1600" dirty="0" err="1">
                <a:solidFill>
                  <a:srgbClr val="C00000"/>
                </a:solidFill>
              </a:rPr>
              <a:t>ـ</a:t>
            </a:r>
            <a:r>
              <a:rPr lang="ar-IQ" sz="1600" dirty="0">
                <a:solidFill>
                  <a:srgbClr val="C00000"/>
                </a:solidFill>
              </a:rPr>
              <a:t>، وهى المرأة الوحيدة </a:t>
            </a:r>
            <a:r>
              <a:rPr lang="ar-IQ" sz="1600" dirty="0" err="1">
                <a:solidFill>
                  <a:srgbClr val="C00000"/>
                </a:solidFill>
              </a:rPr>
              <a:t>التى</a:t>
            </a:r>
            <a:r>
              <a:rPr lang="ar-IQ" sz="1600" dirty="0">
                <a:solidFill>
                  <a:srgbClr val="C00000"/>
                </a:solidFill>
              </a:rPr>
              <a:t> أوردها ابن سلام </a:t>
            </a:r>
            <a:r>
              <a:rPr lang="ar-IQ" sz="1600" dirty="0" err="1">
                <a:solidFill>
                  <a:srgbClr val="C00000"/>
                </a:solidFill>
              </a:rPr>
              <a:t>فى</a:t>
            </a:r>
            <a:r>
              <a:rPr lang="ar-IQ" sz="1600" dirty="0">
                <a:solidFill>
                  <a:srgbClr val="C00000"/>
                </a:solidFill>
              </a:rPr>
              <a:t> طبقاته .</a:t>
            </a:r>
            <a:r>
              <a:rPr lang="ar-IQ" sz="1600" dirty="0" smtClean="0">
                <a:solidFill>
                  <a:srgbClr val="C00000"/>
                </a:solidFill>
              </a:rPr>
              <a:t/>
            </a:r>
            <a:br>
              <a:rPr lang="ar-IQ" sz="1600" dirty="0" smtClean="0">
                <a:solidFill>
                  <a:srgbClr val="C00000"/>
                </a:solidFill>
              </a:rPr>
            </a:br>
            <a:r>
              <a:rPr lang="ar-IQ" sz="1600" dirty="0">
                <a:solidFill>
                  <a:srgbClr val="C00000"/>
                </a:solidFill>
              </a:rPr>
              <a:t>4 </a:t>
            </a:r>
            <a:r>
              <a:rPr lang="ar-IQ" sz="1600" dirty="0" err="1">
                <a:solidFill>
                  <a:srgbClr val="C00000"/>
                </a:solidFill>
              </a:rPr>
              <a:t>ـ</a:t>
            </a:r>
            <a:r>
              <a:rPr lang="ar-IQ" sz="1600" dirty="0">
                <a:solidFill>
                  <a:srgbClr val="C00000"/>
                </a:solidFill>
              </a:rPr>
              <a:t> طبقة شعراء القرى العربية : </a:t>
            </a:r>
            <a:r>
              <a:rPr lang="ar-IQ" sz="1600" dirty="0" err="1">
                <a:solidFill>
                  <a:srgbClr val="C00000"/>
                </a:solidFill>
              </a:rPr>
              <a:t>وتنطوى</a:t>
            </a:r>
            <a:r>
              <a:rPr lang="ar-IQ" sz="1600" dirty="0">
                <a:solidFill>
                  <a:srgbClr val="C00000"/>
                </a:solidFill>
              </a:rPr>
              <a:t> على اثنين وعشرين شاعراً ، قسِّموا على النحو </a:t>
            </a:r>
            <a:r>
              <a:rPr lang="ar-IQ" sz="1600" dirty="0" err="1">
                <a:solidFill>
                  <a:srgbClr val="C00000"/>
                </a:solidFill>
              </a:rPr>
              <a:t>التالى</a:t>
            </a:r>
            <a:r>
              <a:rPr lang="ar-IQ" sz="1600" dirty="0">
                <a:solidFill>
                  <a:srgbClr val="C00000"/>
                </a:solidFill>
              </a:rPr>
              <a:t> :</a:t>
            </a:r>
            <a:r>
              <a:rPr lang="ar-IQ" sz="1600" dirty="0" smtClean="0">
                <a:solidFill>
                  <a:srgbClr val="C00000"/>
                </a:solidFill>
              </a:rPr>
              <a:t/>
            </a:r>
            <a:br>
              <a:rPr lang="ar-IQ" sz="1600" dirty="0" smtClean="0">
                <a:solidFill>
                  <a:srgbClr val="C00000"/>
                </a:solidFill>
              </a:rPr>
            </a:br>
            <a:r>
              <a:rPr lang="ar-IQ" sz="1600" dirty="0">
                <a:solidFill>
                  <a:srgbClr val="C00000"/>
                </a:solidFill>
              </a:rPr>
              <a:t>أ </a:t>
            </a:r>
            <a:r>
              <a:rPr lang="ar-IQ" sz="1600" dirty="0" err="1">
                <a:solidFill>
                  <a:srgbClr val="C00000"/>
                </a:solidFill>
              </a:rPr>
              <a:t>ـ</a:t>
            </a:r>
            <a:r>
              <a:rPr lang="ar-IQ" sz="1600" dirty="0">
                <a:solidFill>
                  <a:srgbClr val="C00000"/>
                </a:solidFill>
              </a:rPr>
              <a:t> شعراء المدينة خمسة ، ثلاثة من الخزرج </a:t>
            </a:r>
            <a:r>
              <a:rPr lang="ar-IQ" sz="1600" dirty="0" err="1">
                <a:solidFill>
                  <a:srgbClr val="C00000"/>
                </a:solidFill>
              </a:rPr>
              <a:t>و</a:t>
            </a:r>
            <a:r>
              <a:rPr lang="ar-IQ" sz="1600" dirty="0">
                <a:solidFill>
                  <a:srgbClr val="C00000"/>
                </a:solidFill>
              </a:rPr>
              <a:t> اثنان من الأوس .</a:t>
            </a:r>
            <a:r>
              <a:rPr lang="ar-IQ" sz="1600" dirty="0" smtClean="0">
                <a:solidFill>
                  <a:srgbClr val="C00000"/>
                </a:solidFill>
              </a:rPr>
              <a:t/>
            </a:r>
            <a:br>
              <a:rPr lang="ar-IQ" sz="1600" dirty="0" smtClean="0">
                <a:solidFill>
                  <a:srgbClr val="C00000"/>
                </a:solidFill>
              </a:rPr>
            </a:br>
            <a:r>
              <a:rPr lang="ar-IQ" sz="1600" dirty="0">
                <a:solidFill>
                  <a:srgbClr val="C00000"/>
                </a:solidFill>
              </a:rPr>
              <a:t>ب </a:t>
            </a:r>
            <a:r>
              <a:rPr lang="ar-IQ" sz="1600" dirty="0" err="1">
                <a:solidFill>
                  <a:srgbClr val="C00000"/>
                </a:solidFill>
              </a:rPr>
              <a:t>ـ</a:t>
            </a:r>
            <a:r>
              <a:rPr lang="ar-IQ" sz="1600" dirty="0">
                <a:solidFill>
                  <a:srgbClr val="C00000"/>
                </a:solidFill>
              </a:rPr>
              <a:t> شعراء مكة تسعــــــة .</a:t>
            </a:r>
            <a:r>
              <a:rPr lang="ar-IQ" sz="1600" dirty="0" smtClean="0">
                <a:solidFill>
                  <a:srgbClr val="C00000"/>
                </a:solidFill>
              </a:rPr>
              <a:t/>
            </a:r>
            <a:br>
              <a:rPr lang="ar-IQ" sz="1600" dirty="0" smtClean="0">
                <a:solidFill>
                  <a:srgbClr val="C00000"/>
                </a:solidFill>
              </a:rPr>
            </a:br>
            <a:r>
              <a:rPr lang="ar-IQ" sz="1600" dirty="0">
                <a:solidFill>
                  <a:srgbClr val="C00000"/>
                </a:solidFill>
              </a:rPr>
              <a:t>ج </a:t>
            </a:r>
            <a:r>
              <a:rPr lang="ar-IQ" sz="1600" dirty="0" err="1">
                <a:solidFill>
                  <a:srgbClr val="C00000"/>
                </a:solidFill>
              </a:rPr>
              <a:t>ـ</a:t>
            </a:r>
            <a:r>
              <a:rPr lang="ar-IQ" sz="1600" dirty="0">
                <a:solidFill>
                  <a:srgbClr val="C00000"/>
                </a:solidFill>
              </a:rPr>
              <a:t> شعراء الطائف خمسة .</a:t>
            </a:r>
            <a:r>
              <a:rPr lang="ar-IQ" sz="1600" dirty="0" smtClean="0">
                <a:solidFill>
                  <a:srgbClr val="C00000"/>
                </a:solidFill>
              </a:rPr>
              <a:t/>
            </a:r>
            <a:br>
              <a:rPr lang="ar-IQ" sz="1600" dirty="0" smtClean="0">
                <a:solidFill>
                  <a:srgbClr val="C00000"/>
                </a:solidFill>
              </a:rPr>
            </a:br>
            <a:r>
              <a:rPr lang="ar-IQ" sz="1600" dirty="0">
                <a:solidFill>
                  <a:srgbClr val="C00000"/>
                </a:solidFill>
              </a:rPr>
              <a:t>د </a:t>
            </a:r>
            <a:r>
              <a:rPr lang="ar-IQ" sz="1600" dirty="0" err="1">
                <a:solidFill>
                  <a:srgbClr val="C00000"/>
                </a:solidFill>
              </a:rPr>
              <a:t>ـ</a:t>
            </a:r>
            <a:r>
              <a:rPr lang="ar-IQ" sz="1600" dirty="0">
                <a:solidFill>
                  <a:srgbClr val="C00000"/>
                </a:solidFill>
              </a:rPr>
              <a:t> شعراء البحرين ثلاثــة .</a:t>
            </a:r>
            <a:r>
              <a:rPr lang="ar-IQ" sz="1600" dirty="0" smtClean="0">
                <a:solidFill>
                  <a:srgbClr val="C00000"/>
                </a:solidFill>
              </a:rPr>
              <a:t/>
            </a:r>
            <a:br>
              <a:rPr lang="ar-IQ" sz="1600" dirty="0" smtClean="0">
                <a:solidFill>
                  <a:srgbClr val="C00000"/>
                </a:solidFill>
              </a:rPr>
            </a:br>
            <a:r>
              <a:rPr lang="ar-IQ" sz="1600" dirty="0">
                <a:solidFill>
                  <a:srgbClr val="C00000"/>
                </a:solidFill>
              </a:rPr>
              <a:t>هـ </a:t>
            </a:r>
            <a:r>
              <a:rPr lang="ar-IQ" sz="1600" dirty="0" err="1">
                <a:solidFill>
                  <a:srgbClr val="C00000"/>
                </a:solidFill>
              </a:rPr>
              <a:t>ـ</a:t>
            </a:r>
            <a:r>
              <a:rPr lang="ar-IQ" sz="1600" dirty="0">
                <a:solidFill>
                  <a:srgbClr val="C00000"/>
                </a:solidFill>
              </a:rPr>
              <a:t> طبقة شعراء اليهود وتشمل ثمانية شعراء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err="1" smtClean="0"/>
              <a:t>الاسس</a:t>
            </a:r>
            <a:r>
              <a:rPr lang="ar-IQ" dirty="0" smtClean="0"/>
              <a:t> النقدية</a:t>
            </a:r>
            <a:endParaRPr lang="ar-IQ" dirty="0"/>
          </a:p>
        </p:txBody>
      </p:sp>
      <p:sp>
        <p:nvSpPr>
          <p:cNvPr id="3" name="عنصر نائب للمحتوى 2"/>
          <p:cNvSpPr>
            <a:spLocks noGrp="1"/>
          </p:cNvSpPr>
          <p:nvPr>
            <p:ph idx="1"/>
          </p:nvPr>
        </p:nvSpPr>
        <p:spPr>
          <a:xfrm>
            <a:off x="457200" y="1196752"/>
            <a:ext cx="8219256" cy="4929411"/>
          </a:xfrm>
        </p:spPr>
        <p:txBody>
          <a:bodyPr>
            <a:normAutofit lnSpcReduction="10000"/>
          </a:bodyPr>
          <a:lstStyle/>
          <a:p>
            <a:r>
              <a:rPr lang="ar-IQ" dirty="0"/>
              <a:t>وقد بني ابن سلام تمييزه للشعراء، وتأخيره للبعض ، وتقديمه للبعض الآخر على أساسين:</a:t>
            </a:r>
            <a:r>
              <a:rPr lang="ar-IQ" dirty="0" smtClean="0"/>
              <a:t/>
            </a:r>
            <a:br>
              <a:rPr lang="ar-IQ" dirty="0" smtClean="0"/>
            </a:br>
            <a:r>
              <a:rPr lang="ar-IQ" dirty="0"/>
              <a:t>الأول: الفحولة، فكل من ذكرهم في كتابه شعراء فحول.</a:t>
            </a:r>
            <a:r>
              <a:rPr lang="ar-IQ" dirty="0" smtClean="0"/>
              <a:t/>
            </a:r>
            <a:br>
              <a:rPr lang="ar-IQ" dirty="0" smtClean="0"/>
            </a:br>
            <a:r>
              <a:rPr lang="ar-IQ" dirty="0"/>
              <a:t>والأساس الثاني: تقارب كل أصحاب طبقة في أشعارهم.</a:t>
            </a:r>
            <a:r>
              <a:rPr lang="ar-IQ" dirty="0" smtClean="0"/>
              <a:t/>
            </a:r>
            <a:br>
              <a:rPr lang="ar-IQ" dirty="0" smtClean="0"/>
            </a:br>
            <a:r>
              <a:rPr lang="ar-IQ" dirty="0"/>
              <a:t>ومهما يكن من أمر فان ابن سلام ادخل في اعتباره: (الكم) أو القدر ، وفي تقديم الشاعر على غيره ، فهو يفاضل بين الشعراء ، ويفضل بعضهم على بعض، على أسسه التي </a:t>
            </a:r>
            <a:r>
              <a:rPr lang="ar-IQ" dirty="0" smtClean="0"/>
              <a:t>اعتمدها</a:t>
            </a:r>
            <a:r>
              <a:rPr lang="ar-IQ" dirty="0"/>
              <a:t>، وهي : كثرة الإنتاج، وجودته ، وتعدد </a:t>
            </a:r>
            <a:r>
              <a:rPr lang="ar-IQ" dirty="0" smtClean="0"/>
              <a:t>أغراضه.</a:t>
            </a:r>
          </a:p>
          <a:p>
            <a:r>
              <a:rPr lang="ar-IQ" dirty="0" err="1" smtClean="0"/>
              <a:t>الاساس</a:t>
            </a:r>
            <a:r>
              <a:rPr lang="ar-IQ" dirty="0" smtClean="0"/>
              <a:t> التاريخي والبيئي من خلال تقسيم الشعراء جاهليين ومخضرمين </a:t>
            </a:r>
            <a:r>
              <a:rPr lang="ar-IQ" dirty="0" err="1" smtClean="0"/>
              <a:t>واسلاميين</a:t>
            </a:r>
            <a:r>
              <a:rPr lang="ar-IQ" dirty="0" smtClean="0"/>
              <a:t> واختيار شعراء من بيئات مختلفة.</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مميزات الكتاب</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a:t>ميزة كتاب ابن سلام أنه أخذ آراء من سبقه وأفكارهم في النقد ونظمها تنظيماً علميا.</a:t>
            </a:r>
            <a:r>
              <a:rPr lang="ar-IQ" dirty="0" smtClean="0"/>
              <a:t/>
            </a:r>
            <a:br>
              <a:rPr lang="ar-IQ" dirty="0" smtClean="0"/>
            </a:br>
            <a:r>
              <a:rPr lang="ar-IQ" dirty="0"/>
              <a:t>1- فقد نجد ابن سلام افتتح كتابه ببيان ما ينبغي للناقد من ثقافة.</a:t>
            </a:r>
            <a:r>
              <a:rPr lang="ar-IQ" dirty="0" smtClean="0"/>
              <a:t/>
            </a:r>
            <a:br>
              <a:rPr lang="ar-IQ" dirty="0" smtClean="0"/>
            </a:br>
            <a:r>
              <a:rPr lang="ar-IQ" dirty="0"/>
              <a:t>2- ويتعرض في كتابه لمسألة خطيرة في الأدب العربي وهي مسألة الشك في الشعر الجاهلي.</a:t>
            </a:r>
            <a:r>
              <a:rPr lang="ar-IQ" dirty="0" smtClean="0"/>
              <a:t/>
            </a:r>
            <a:br>
              <a:rPr lang="ar-IQ" dirty="0" smtClean="0"/>
            </a:br>
            <a:r>
              <a:rPr lang="ar-IQ" dirty="0"/>
              <a:t>3- ثم يتناول طبقات الشعراء وفكرتها وليدة التطور النقدي في القرن الأول الهجري، منذ بدأ الناس يفاضلون بين الشعراء ووجد جرير والفرزدق والأخطل وتعصب لكل شاعر قبيلته ومجموعة من عشاق فنه.</a:t>
            </a:r>
            <a:r>
              <a:rPr lang="ar-IQ" dirty="0" smtClean="0"/>
              <a:t/>
            </a:r>
            <a:br>
              <a:rPr lang="ar-IQ" dirty="0" smtClean="0"/>
            </a:br>
            <a:r>
              <a:rPr lang="ar-IQ" dirty="0"/>
              <a:t>4- كما تعرض للشعراء الجاهليين وجعلهم طبقات ملاحظا كثرة شعر الشاعر ومعالجته للفنون المختلفة من الجودة الفنية مع ذكر أهم قصائده.</a:t>
            </a:r>
            <a:r>
              <a:rPr lang="ar-IQ" dirty="0" smtClean="0"/>
              <a:t/>
            </a:r>
            <a:br>
              <a:rPr lang="ar-IQ" dirty="0" smtClean="0"/>
            </a:br>
            <a:r>
              <a:rPr lang="ar-IQ" dirty="0"/>
              <a:t>5- لابن سلام نظرة فنية جديدة ومن أهمها:</a:t>
            </a:r>
            <a:r>
              <a:rPr lang="ar-IQ" dirty="0" smtClean="0"/>
              <a:t/>
            </a:r>
            <a:br>
              <a:rPr lang="ar-IQ" dirty="0" smtClean="0"/>
            </a:br>
            <a:r>
              <a:rPr lang="ar-IQ" dirty="0"/>
              <a:t>أ‌) إفراده باب خاصا لشعراء أصليين انفردوا بفن بذاته وقصدوا إليه بدافع ذاتي وهؤلاء هم أصحاب المراثي.</a:t>
            </a:r>
            <a:r>
              <a:rPr lang="ar-IQ" dirty="0" smtClean="0"/>
              <a:t/>
            </a:r>
            <a:br>
              <a:rPr lang="ar-IQ" dirty="0" smtClean="0"/>
            </a:br>
            <a:r>
              <a:rPr lang="ar-IQ" dirty="0"/>
              <a:t>ب‌) فطنته لبعض المؤثرات في الشعر من أمثلتها البيئة والحالة الاجتماعية، حيث انه يعلل سهولة شعر عدى بأنه كان يسكن الحيرة </a:t>
            </a:r>
            <a:r>
              <a:rPr lang="ar-IQ" dirty="0" err="1"/>
              <a:t>ويراكز</a:t>
            </a:r>
            <a:r>
              <a:rPr lang="ar-IQ" dirty="0"/>
              <a:t> الريف لذلك لين اللسان سهل المنطق</a:t>
            </a:r>
            <a:r>
              <a:rPr lang="ar-IQ" dirty="0" smtClean="0"/>
              <a:t>.</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قضية انتحال الشعر</a:t>
            </a:r>
            <a:endParaRPr lang="ar-IQ" dirty="0"/>
          </a:p>
        </p:txBody>
      </p:sp>
      <p:sp>
        <p:nvSpPr>
          <p:cNvPr id="3" name="عنصر نائب للمحتوى 2"/>
          <p:cNvSpPr>
            <a:spLocks noGrp="1"/>
          </p:cNvSpPr>
          <p:nvPr>
            <p:ph idx="1"/>
          </p:nvPr>
        </p:nvSpPr>
        <p:spPr/>
        <p:txBody>
          <a:bodyPr>
            <a:normAutofit fontScale="25000" lnSpcReduction="20000"/>
          </a:bodyPr>
          <a:lstStyle/>
          <a:p>
            <a:pPr>
              <a:lnSpc>
                <a:spcPct val="120000"/>
              </a:lnSpc>
              <a:buNone/>
            </a:pPr>
            <a:r>
              <a:rPr lang="ar-IQ" dirty="0" smtClean="0"/>
              <a:t/>
            </a:r>
            <a:br>
              <a:rPr lang="ar-IQ" dirty="0" smtClean="0"/>
            </a:br>
            <a:r>
              <a:rPr lang="ar-IQ" sz="8000" dirty="0">
                <a:solidFill>
                  <a:schemeClr val="tx1">
                    <a:lumMod val="95000"/>
                    <a:lumOff val="5000"/>
                  </a:schemeClr>
                </a:solidFill>
              </a:rPr>
              <a:t>تعد قضية الشعر الموضوع أبرز القضايا النقدية التي عالجها ابن سلام في كتابه ، وهو أول من انتبه إلى خطورة هذه القضية في عصره ؛ ذلك العصر </a:t>
            </a:r>
            <a:r>
              <a:rPr lang="ar-IQ" sz="8000" dirty="0" err="1">
                <a:solidFill>
                  <a:schemeClr val="tx1">
                    <a:lumMod val="95000"/>
                    <a:lumOff val="5000"/>
                  </a:schemeClr>
                </a:solidFill>
              </a:rPr>
              <a:t>الذى</a:t>
            </a:r>
            <a:r>
              <a:rPr lang="ar-IQ" sz="8000" dirty="0">
                <a:solidFill>
                  <a:schemeClr val="tx1">
                    <a:lumMod val="95000"/>
                    <a:lumOff val="5000"/>
                  </a:schemeClr>
                </a:solidFill>
              </a:rPr>
              <a:t> ازدهرت فيه حركة التدوين ، حيث اهتم علماء العربية بجمع العلوم والمعارف العربية والإسلامية من أفواه الرواة، وعكفوا على تحقيقها والتأكد من صحة روايتها وتخليصها مما علق </a:t>
            </a:r>
            <a:r>
              <a:rPr lang="ar-IQ" sz="8000" dirty="0" err="1">
                <a:solidFill>
                  <a:schemeClr val="tx1">
                    <a:lumMod val="95000"/>
                    <a:lumOff val="5000"/>
                  </a:schemeClr>
                </a:solidFill>
              </a:rPr>
              <a:t>بها</a:t>
            </a:r>
            <a:r>
              <a:rPr lang="ar-IQ" sz="8000" dirty="0">
                <a:solidFill>
                  <a:schemeClr val="tx1">
                    <a:lumMod val="95000"/>
                    <a:lumOff val="5000"/>
                  </a:schemeClr>
                </a:solidFill>
              </a:rPr>
              <a:t> من </a:t>
            </a:r>
            <a:r>
              <a:rPr lang="ar-IQ" sz="8000" dirty="0" err="1">
                <a:solidFill>
                  <a:schemeClr val="tx1">
                    <a:lumMod val="95000"/>
                    <a:lumOff val="5000"/>
                  </a:schemeClr>
                </a:solidFill>
              </a:rPr>
              <a:t>أغاليط</a:t>
            </a:r>
            <a:r>
              <a:rPr lang="ar-IQ" sz="8000" dirty="0">
                <a:solidFill>
                  <a:schemeClr val="tx1">
                    <a:lumMod val="95000"/>
                    <a:lumOff val="5000"/>
                  </a:schemeClr>
                </a:solidFill>
              </a:rPr>
              <a:t> الرواة ووضع </a:t>
            </a:r>
            <a:r>
              <a:rPr lang="ar-IQ" sz="8000" dirty="0" err="1">
                <a:solidFill>
                  <a:schemeClr val="tx1">
                    <a:lumMod val="95000"/>
                    <a:lumOff val="5000"/>
                  </a:schemeClr>
                </a:solidFill>
              </a:rPr>
              <a:t>الوضَّاعين</a:t>
            </a:r>
            <a:r>
              <a:rPr lang="ar-IQ" sz="8000" dirty="0">
                <a:solidFill>
                  <a:schemeClr val="tx1">
                    <a:lumMod val="95000"/>
                    <a:lumOff val="5000"/>
                  </a:schemeClr>
                </a:solidFill>
              </a:rPr>
              <a:t> . وقد لاحظ ابن سلام أن بعض الشعر </a:t>
            </a:r>
            <a:r>
              <a:rPr lang="ar-IQ" sz="8000" dirty="0" err="1">
                <a:solidFill>
                  <a:schemeClr val="tx1">
                    <a:lumMod val="95000"/>
                    <a:lumOff val="5000"/>
                  </a:schemeClr>
                </a:solidFill>
              </a:rPr>
              <a:t>الجاهلى</a:t>
            </a:r>
            <a:r>
              <a:rPr lang="ar-IQ" sz="8000" dirty="0">
                <a:solidFill>
                  <a:schemeClr val="tx1">
                    <a:lumMod val="95000"/>
                    <a:lumOff val="5000"/>
                  </a:schemeClr>
                </a:solidFill>
              </a:rPr>
              <a:t> </a:t>
            </a:r>
            <a:r>
              <a:rPr lang="ar-IQ" sz="8000" dirty="0" err="1">
                <a:solidFill>
                  <a:schemeClr val="tx1">
                    <a:lumMod val="95000"/>
                    <a:lumOff val="5000"/>
                  </a:schemeClr>
                </a:solidFill>
              </a:rPr>
              <a:t>الذى</a:t>
            </a:r>
            <a:r>
              <a:rPr lang="ar-IQ" sz="8000" dirty="0">
                <a:solidFill>
                  <a:schemeClr val="tx1">
                    <a:lumMod val="95000"/>
                    <a:lumOff val="5000"/>
                  </a:schemeClr>
                </a:solidFill>
              </a:rPr>
              <a:t> </a:t>
            </a:r>
            <a:r>
              <a:rPr lang="ar-IQ" sz="8000" dirty="0" err="1">
                <a:solidFill>
                  <a:schemeClr val="tx1">
                    <a:lumMod val="95000"/>
                    <a:lumOff val="5000"/>
                  </a:schemeClr>
                </a:solidFill>
              </a:rPr>
              <a:t>يتناقله</a:t>
            </a:r>
            <a:r>
              <a:rPr lang="ar-IQ" sz="8000" dirty="0">
                <a:solidFill>
                  <a:schemeClr val="tx1">
                    <a:lumMod val="95000"/>
                    <a:lumOff val="5000"/>
                  </a:schemeClr>
                </a:solidFill>
              </a:rPr>
              <a:t> الرواة مصنوع ، واستدل على ذلك بدليلين ، أولهما : عدم وجود قرينة على انتماء بعض ما </a:t>
            </a:r>
            <a:r>
              <a:rPr lang="ar-IQ" sz="8000" dirty="0" err="1">
                <a:solidFill>
                  <a:schemeClr val="tx1">
                    <a:lumMod val="95000"/>
                    <a:lumOff val="5000"/>
                  </a:schemeClr>
                </a:solidFill>
              </a:rPr>
              <a:t>يتداوله</a:t>
            </a:r>
            <a:r>
              <a:rPr lang="ar-IQ" sz="8000" dirty="0">
                <a:solidFill>
                  <a:schemeClr val="tx1">
                    <a:lumMod val="95000"/>
                    <a:lumOff val="5000"/>
                  </a:schemeClr>
                </a:solidFill>
              </a:rPr>
              <a:t> الرواة مكتوباً إلى العصر </a:t>
            </a:r>
            <a:r>
              <a:rPr lang="ar-IQ" sz="8000" dirty="0" err="1">
                <a:solidFill>
                  <a:schemeClr val="tx1">
                    <a:lumMod val="95000"/>
                    <a:lumOff val="5000"/>
                  </a:schemeClr>
                </a:solidFill>
              </a:rPr>
              <a:t>الجاهلى</a:t>
            </a:r>
            <a:r>
              <a:rPr lang="ar-IQ" sz="8000" dirty="0">
                <a:solidFill>
                  <a:schemeClr val="tx1">
                    <a:lumMod val="95000"/>
                    <a:lumOff val="5000"/>
                  </a:schemeClr>
                </a:solidFill>
              </a:rPr>
              <a:t> ، فهو لم يأت مروياً عن أهل البادية ، ولم يعرض على علماء العربية الثقات . وثانيهما : يعود إلى ضعف مستوى ذلك الشعر ، فهو شعر \" مصنوعٌ مُفْتَعَلٌ موضوعٌ كثير لا خيرَ فيه ، ولا حُجَّةَ </a:t>
            </a:r>
            <a:r>
              <a:rPr lang="ar-IQ" sz="8000" dirty="0" err="1">
                <a:solidFill>
                  <a:schemeClr val="tx1">
                    <a:lumMod val="95000"/>
                    <a:lumOff val="5000"/>
                  </a:schemeClr>
                </a:solidFill>
              </a:rPr>
              <a:t>فىعَرَبِيَّةٍ</a:t>
            </a:r>
            <a:r>
              <a:rPr lang="ar-IQ" sz="8000" dirty="0">
                <a:solidFill>
                  <a:schemeClr val="tx1">
                    <a:lumMod val="95000"/>
                    <a:lumOff val="5000"/>
                  </a:schemeClr>
                </a:solidFill>
              </a:rPr>
              <a:t> ، ولا أدبٌ يُستفاد ، ولا معنىً يُسْتخرج ، ولا مَثَلٌ يُضْرَب ، ولا مديحٌ رائعٌ ، ولا هجاءٌ مُقْذِعٌ ، ولا فخرٌ مُعْجِبٌ ، ولا نسيبٌ </a:t>
            </a:r>
            <a:r>
              <a:rPr lang="ar-IQ" sz="8000" dirty="0" err="1">
                <a:solidFill>
                  <a:schemeClr val="tx1">
                    <a:lumMod val="95000"/>
                    <a:lumOff val="5000"/>
                  </a:schemeClr>
                </a:solidFill>
              </a:rPr>
              <a:t>مُسْتَطْرَفٌومن</a:t>
            </a:r>
            <a:r>
              <a:rPr lang="ar-IQ" sz="8000" dirty="0">
                <a:solidFill>
                  <a:schemeClr val="tx1">
                    <a:lumMod val="95000"/>
                    <a:lumOff val="5000"/>
                  </a:schemeClr>
                </a:solidFill>
              </a:rPr>
              <a:t> هؤلاء الرواة نجده ينتقد محمد بن إسحق صاحب السيرة ، إذ يرى أنه هجَّن الشعر وأفسده وأورد في كتابه أشعاراً لأناس لم يقولوا الشعر قط ، بل أورد أشعاراً ترجع إلى قوم عاد وثمود ، قال : \"كتب في السِّيَر أشعار الرجال الذين لم يقولوا شعراً قط ، وأشعار النساء فضلاً عن الرجال ، ثم جاوز ذلك إلى عادٍ وثمودَ ، فكتب لهم أشعاراً كثيرة ، وليس بشعر ، إنَّما هو كلامٌ مؤلَّفٌ معقودٌ بقَوَافٍ\" ، الأمر </a:t>
            </a:r>
            <a:r>
              <a:rPr lang="ar-IQ" sz="8000" dirty="0" err="1">
                <a:solidFill>
                  <a:schemeClr val="tx1">
                    <a:lumMod val="95000"/>
                    <a:lumOff val="5000"/>
                  </a:schemeClr>
                </a:solidFill>
              </a:rPr>
              <a:t>الذى</a:t>
            </a:r>
            <a:r>
              <a:rPr lang="ar-IQ" sz="8000" dirty="0">
                <a:solidFill>
                  <a:schemeClr val="tx1">
                    <a:lumMod val="95000"/>
                    <a:lumOff val="5000"/>
                  </a:schemeClr>
                </a:solidFill>
              </a:rPr>
              <a:t> جعل ابن سلام ينفى هذا الشعر ، ويرفضه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err="1" smtClean="0"/>
              <a:t>الادلة</a:t>
            </a:r>
            <a:r>
              <a:rPr lang="ar-IQ" dirty="0" smtClean="0"/>
              <a:t> على رفض الشعر</a:t>
            </a:r>
            <a:endParaRPr lang="ar-IQ" dirty="0"/>
          </a:p>
        </p:txBody>
      </p:sp>
      <p:sp>
        <p:nvSpPr>
          <p:cNvPr id="3" name="عنصر نائب للمحتوى 2"/>
          <p:cNvSpPr>
            <a:spLocks noGrp="1"/>
          </p:cNvSpPr>
          <p:nvPr>
            <p:ph idx="1"/>
          </p:nvPr>
        </p:nvSpPr>
        <p:spPr/>
        <p:txBody>
          <a:bodyPr>
            <a:normAutofit fontScale="77500" lnSpcReduction="20000"/>
          </a:bodyPr>
          <a:lstStyle/>
          <a:p>
            <a:r>
              <a:rPr lang="ar-IQ" dirty="0"/>
              <a:t>1 </a:t>
            </a:r>
            <a:r>
              <a:rPr lang="ar-IQ" dirty="0" err="1"/>
              <a:t>ـ</a:t>
            </a:r>
            <a:r>
              <a:rPr lang="ar-IQ" dirty="0"/>
              <a:t> أدلة قرآنية : وتتمثل فيما جاء في القرآن الكريم من آيات عديدة تتحدث عن الأمم السابقة وانقطاع دابر بعضها ، فالله يقول : ] وأَنَّهُ أَهْلَكَ عاداً الأُولَى وثَمُودَ فَمَا أبْقَى ,ويقول في عاد فَهَلْ تَرَى لَهُمْ مِن بَاقِيَةٍ فإذا كان الله قد أهلك قوم عاد وثمود جميعاً فمن إذن حمل هذا الشعر ؟ ، ومن أدَّاه منذ آلاف من السنين؟.</a:t>
            </a:r>
            <a:r>
              <a:rPr lang="ar-IQ" dirty="0" smtClean="0"/>
              <a:t/>
            </a:r>
            <a:br>
              <a:rPr lang="ar-IQ" dirty="0" smtClean="0"/>
            </a:br>
            <a:r>
              <a:rPr lang="ar-IQ" dirty="0"/>
              <a:t>2 </a:t>
            </a:r>
            <a:r>
              <a:rPr lang="ar-IQ" dirty="0" err="1"/>
              <a:t>ـ</a:t>
            </a:r>
            <a:r>
              <a:rPr lang="ar-IQ" dirty="0"/>
              <a:t> أدلة تاريخية : وتتمثل في رجوع ابن سلام إلى تاريخ اللغة العربية ؛ واختلاف لهجات العرب ، وكذلك إلى تاريخ الشعر </a:t>
            </a:r>
            <a:r>
              <a:rPr lang="ar-IQ" dirty="0" err="1"/>
              <a:t>العربى</a:t>
            </a:r>
            <a:r>
              <a:rPr lang="ar-IQ" dirty="0"/>
              <a:t> ، حيث يرى :</a:t>
            </a:r>
            <a:r>
              <a:rPr lang="ar-IQ" dirty="0" smtClean="0"/>
              <a:t/>
            </a:r>
            <a:br>
              <a:rPr lang="ar-IQ" dirty="0" smtClean="0"/>
            </a:br>
            <a:r>
              <a:rPr lang="ar-IQ" dirty="0"/>
              <a:t>ـ أن اللغة العربية لم تكن موجودة في عهد عاد وثمود ، وليس يصح في الأذهان أن يوجد شعر بلغة لم توجد بعد . فأول من تكلم بالعربية هو إسماعيل بن إبراهيم </a:t>
            </a:r>
            <a:r>
              <a:rPr lang="ar-IQ" dirty="0" err="1"/>
              <a:t>واسماعيل</a:t>
            </a:r>
            <a:r>
              <a:rPr lang="ar-IQ" dirty="0"/>
              <a:t> كان بعد عاد وثمود.</a:t>
            </a:r>
            <a:r>
              <a:rPr lang="ar-IQ" dirty="0" smtClean="0"/>
              <a:t/>
            </a:r>
            <a:br>
              <a:rPr lang="ar-IQ" dirty="0" smtClean="0"/>
            </a:br>
            <a:r>
              <a:rPr lang="ar-IQ" dirty="0"/>
              <a:t>ـ أن الشعر الموضوع </a:t>
            </a:r>
            <a:r>
              <a:rPr lang="ar-IQ" dirty="0" err="1"/>
              <a:t>ـ</a:t>
            </a:r>
            <a:r>
              <a:rPr lang="ar-IQ" dirty="0"/>
              <a:t> المنحول </a:t>
            </a:r>
            <a:r>
              <a:rPr lang="ar-IQ" dirty="0" err="1"/>
              <a:t>ـ</a:t>
            </a:r>
            <a:r>
              <a:rPr lang="ar-IQ" dirty="0"/>
              <a:t> </a:t>
            </a:r>
            <a:r>
              <a:rPr lang="ar-IQ" dirty="0" err="1"/>
              <a:t>الذى</a:t>
            </a:r>
            <a:r>
              <a:rPr lang="ar-IQ" dirty="0"/>
              <a:t> نسبه الرواة إلى قوم عاد لا يمثل لغة عاد ، فعاد من اليمن ؛ ولسان اليمانيين يختلف عن هذا اللسان </a:t>
            </a:r>
            <a:r>
              <a:rPr lang="ar-IQ" dirty="0" err="1"/>
              <a:t>العربى</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normAutofit fontScale="85000" lnSpcReduction="20000"/>
          </a:bodyPr>
          <a:lstStyle/>
          <a:p>
            <a:r>
              <a:rPr lang="ar-IQ" dirty="0"/>
              <a:t>ثم يحدد ابن سلام الأسباب </a:t>
            </a:r>
            <a:r>
              <a:rPr lang="ar-IQ" dirty="0" err="1"/>
              <a:t>التى</a:t>
            </a:r>
            <a:r>
              <a:rPr lang="ar-IQ" dirty="0"/>
              <a:t> جعلت العرب تصنع الشعر وتنسبه لأناس لم يقولوه ، فيرى أن الانتحال يرجع إلى عاملين :</a:t>
            </a:r>
            <a:r>
              <a:rPr lang="ar-IQ" dirty="0" smtClean="0"/>
              <a:t/>
            </a:r>
            <a:br>
              <a:rPr lang="ar-IQ" dirty="0" smtClean="0"/>
            </a:br>
            <a:r>
              <a:rPr lang="ar-IQ" dirty="0"/>
              <a:t>الأول : العصبية القبلية </a:t>
            </a:r>
            <a:r>
              <a:rPr lang="ar-IQ" dirty="0" err="1"/>
              <a:t>فى</a:t>
            </a:r>
            <a:r>
              <a:rPr lang="ar-IQ" dirty="0"/>
              <a:t> العصر </a:t>
            </a:r>
            <a:r>
              <a:rPr lang="ar-IQ" dirty="0" err="1"/>
              <a:t>الاسلامى</a:t>
            </a:r>
            <a:r>
              <a:rPr lang="ar-IQ" dirty="0"/>
              <a:t> : إذ حرصت بعض القبائل العربية على أن تضيف لإسلامها ضروباً من المكانة والمجد ، فوجدت </a:t>
            </a:r>
            <a:r>
              <a:rPr lang="ar-IQ" dirty="0" err="1"/>
              <a:t>فى</a:t>
            </a:r>
            <a:r>
              <a:rPr lang="ar-IQ" dirty="0"/>
              <a:t> الشعر ضالتها . ومعلوم أن الشعر </a:t>
            </a:r>
            <a:r>
              <a:rPr lang="ar-IQ" dirty="0" err="1"/>
              <a:t>الجاهلى</a:t>
            </a:r>
            <a:r>
              <a:rPr lang="ar-IQ" dirty="0"/>
              <a:t> قد ضاع منه الكثير ، قال أبو عمرو بن العلاء : \" ما انتهى إليكم ممَّا قالت العرب إلاّ أقُّله ، ولو جاءكم وافراً لجاءكم علم وشعر كثير\" . أما أسباب ضياع ذلك الشعر فقد بيَّنها ابن سلام </a:t>
            </a:r>
            <a:r>
              <a:rPr lang="ar-IQ" dirty="0" err="1"/>
              <a:t>فى</a:t>
            </a:r>
            <a:r>
              <a:rPr lang="ar-IQ" dirty="0"/>
              <a:t> قوله : \" فجاء الإسلام ، فتشاغلت عنه العرب بالجهاد وغزو فارس والروم ، ولَهَتْ عن الشعر وروايته . فلما كثر الإسلام ، وجاءت الفتوح ، واطمأنَّت العرب بالأمصار ، وراجعوا رواية الشعر ، فلم يؤولوا إلى ديوان مُدوَّن ولا كتاب مكتوب ، وألْفَوا ذلك وقد هلك من العرب مَنْ هلك بالموت والقتل ، فحفظوا أقل ذلك ، وذهب عليهم منه كثير.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457</Words>
  <Application>Microsoft Office PowerPoint</Application>
  <PresentationFormat>عرض على الشاشة (3:4)‏</PresentationFormat>
  <Paragraphs>17</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ابن سلام الجمحي ونظرية الطبقات</vt:lpstr>
      <vt:lpstr>اعمال ابن سلام الجمحي</vt:lpstr>
      <vt:lpstr>منهجه النقدي</vt:lpstr>
      <vt:lpstr>الاسس النقدية</vt:lpstr>
      <vt:lpstr>مميزات الكتاب</vt:lpstr>
      <vt:lpstr>قضية انتحال الشعر</vt:lpstr>
      <vt:lpstr>الادلة على رفض الشعر</vt:lpstr>
      <vt:lpstr>الشريحة 8</vt:lpstr>
      <vt:lpstr>الشريحة 9</vt:lpstr>
      <vt:lpstr>الشريحة 10</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ابن سلام الجمحي ونظرية الطبقات</dc:title>
  <dc:creator>DR.Ahmed Saker 2O14</dc:creator>
  <cp:lastModifiedBy>DR.Ahmed Saker 2O14</cp:lastModifiedBy>
  <cp:revision>5</cp:revision>
  <dcterms:created xsi:type="dcterms:W3CDTF">2020-03-01T09:53:25Z</dcterms:created>
  <dcterms:modified xsi:type="dcterms:W3CDTF">2020-03-01T10:40:50Z</dcterms:modified>
</cp:coreProperties>
</file>