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195059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189784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353673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101850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228109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D773CBB-59D1-4FAD-9AC0-574D189AAFE6}" type="datetimeFigureOut">
              <a:rPr lang="ar-IQ" smtClean="0"/>
              <a:t>04/07/1441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7654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D773CBB-59D1-4FAD-9AC0-574D189AAFE6}" type="datetimeFigureOut">
              <a:rPr lang="ar-IQ" smtClean="0"/>
              <a:t>04/07/1441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416368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D773CBB-59D1-4FAD-9AC0-574D189AAFE6}" type="datetimeFigureOut">
              <a:rPr lang="ar-IQ" smtClean="0"/>
              <a:t>04/07/1441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217405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773CBB-59D1-4FAD-9AC0-574D189AAFE6}" type="datetimeFigureOut">
              <a:rPr lang="ar-IQ" smtClean="0"/>
              <a:t>04/07/1441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309096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773CBB-59D1-4FAD-9AC0-574D189AAFE6}" type="datetimeFigureOut">
              <a:rPr lang="ar-IQ" smtClean="0"/>
              <a:t>04/07/1441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287444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773CBB-59D1-4FAD-9AC0-574D189AAFE6}" type="datetimeFigureOut">
              <a:rPr lang="ar-IQ" smtClean="0"/>
              <a:t>04/07/1441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0032F8-AB39-4F50-844A-06BADA5BAB40}" type="slidenum">
              <a:rPr lang="ar-IQ" smtClean="0"/>
              <a:t>‹#›</a:t>
            </a:fld>
            <a:endParaRPr lang="ar-IQ"/>
          </a:p>
        </p:txBody>
      </p:sp>
    </p:spTree>
    <p:extLst>
      <p:ext uri="{BB962C8B-B14F-4D97-AF65-F5344CB8AC3E}">
        <p14:creationId xmlns:p14="http://schemas.microsoft.com/office/powerpoint/2010/main" val="403468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773CBB-59D1-4FAD-9AC0-574D189AAFE6}" type="datetimeFigureOut">
              <a:rPr lang="ar-IQ" smtClean="0"/>
              <a:t>04/07/1441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0032F8-AB39-4F50-844A-06BADA5BAB40}" type="slidenum">
              <a:rPr lang="ar-IQ" smtClean="0"/>
              <a:t>‹#›</a:t>
            </a:fld>
            <a:endParaRPr lang="ar-IQ"/>
          </a:p>
        </p:txBody>
      </p:sp>
    </p:spTree>
    <p:extLst>
      <p:ext uri="{BB962C8B-B14F-4D97-AF65-F5344CB8AC3E}">
        <p14:creationId xmlns:p14="http://schemas.microsoft.com/office/powerpoint/2010/main" val="286937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lstStyle/>
          <a:p>
            <a:endParaRPr lang="ar-IQ"/>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11560" y="1556792"/>
            <a:ext cx="8064896" cy="2554545"/>
          </a:xfrm>
          <a:prstGeom prst="rect">
            <a:avLst/>
          </a:prstGeom>
        </p:spPr>
        <p:txBody>
          <a:bodyPr wrap="square">
            <a:spAutoFit/>
          </a:bodyPr>
          <a:lstStyle/>
          <a:p>
            <a:pPr algn="ctr"/>
            <a:r>
              <a:rPr lang="ar-IQ" sz="4000" b="1" dirty="0">
                <a:solidFill>
                  <a:srgbClr val="7030A0"/>
                </a:solidFill>
              </a:rPr>
              <a:t> </a:t>
            </a:r>
            <a:r>
              <a:rPr lang="ar-IQ" sz="4000" b="1" dirty="0" smtClean="0">
                <a:solidFill>
                  <a:srgbClr val="7030A0"/>
                </a:solidFill>
              </a:rPr>
              <a:t>اتجاهات تعليم التفكير للطلبة</a:t>
            </a:r>
          </a:p>
          <a:p>
            <a:pPr algn="ctr"/>
            <a:r>
              <a:rPr lang="ar-IQ" sz="4000" b="1" dirty="0" smtClean="0">
                <a:solidFill>
                  <a:srgbClr val="7030A0"/>
                </a:solidFill>
              </a:rPr>
              <a:t>الاستاذ الدكتور سعدي جاسم عطيه</a:t>
            </a:r>
          </a:p>
          <a:p>
            <a:pPr algn="ctr"/>
            <a:r>
              <a:rPr lang="ar-IQ" sz="4000" b="1" dirty="0" smtClean="0">
                <a:solidFill>
                  <a:srgbClr val="7030A0"/>
                </a:solidFill>
              </a:rPr>
              <a:t>الجامعة المستنصرية / التربية الاساسية </a:t>
            </a:r>
          </a:p>
          <a:p>
            <a:pPr algn="ctr"/>
            <a:r>
              <a:rPr lang="ar-IQ" sz="4000" b="1" dirty="0" smtClean="0">
                <a:solidFill>
                  <a:srgbClr val="7030A0"/>
                </a:solidFill>
              </a:rPr>
              <a:t>تشرين الثاني  </a:t>
            </a:r>
            <a:r>
              <a:rPr lang="ar-IQ" sz="4000" b="1" dirty="0" smtClean="0">
                <a:solidFill>
                  <a:srgbClr val="7030A0"/>
                </a:solidFill>
              </a:rPr>
              <a:t>2020</a:t>
            </a:r>
            <a:endParaRPr lang="ar-IQ" sz="4000" b="1" dirty="0">
              <a:solidFill>
                <a:srgbClr val="7030A0"/>
              </a:solidFill>
            </a:endParaRPr>
          </a:p>
        </p:txBody>
      </p:sp>
    </p:spTree>
    <p:extLst>
      <p:ext uri="{BB962C8B-B14F-4D97-AF65-F5344CB8AC3E}">
        <p14:creationId xmlns:p14="http://schemas.microsoft.com/office/powerpoint/2010/main" val="4831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899592" y="836712"/>
            <a:ext cx="7776864" cy="5016758"/>
          </a:xfrm>
          <a:prstGeom prst="rect">
            <a:avLst/>
          </a:prstGeom>
        </p:spPr>
        <p:txBody>
          <a:bodyPr wrap="square">
            <a:spAutoFit/>
          </a:bodyPr>
          <a:lstStyle/>
          <a:p>
            <a:pPr algn="just"/>
            <a:r>
              <a:rPr lang="ar-IQ" sz="4000" b="1" dirty="0" smtClean="0">
                <a:solidFill>
                  <a:srgbClr val="FF0000"/>
                </a:solidFill>
              </a:rPr>
              <a:t>خامسا : تطبيق الطلبة للمهارة</a:t>
            </a:r>
          </a:p>
          <a:p>
            <a:pPr algn="just"/>
            <a:r>
              <a:rPr lang="ar-IQ" sz="4000" b="1" dirty="0" smtClean="0">
                <a:solidFill>
                  <a:srgbClr val="7030A0"/>
                </a:solidFill>
              </a:rPr>
              <a:t>    يكلف المعلم الطلبة بتطبيق المهارة على مهمة اخرى مشابهة للمثال الذي عرضه المعلم باستخدام الخطوات نفسها والقواعد التي تم تطبيقها , ويقوم المعلم بمساعدة الطلبة في حال وجود صعوبات لدى بعضهم ويفضل ان يقوم الطلبة بالعمل على شكل مجموعات من اثنين او ثلاثة او اربعة </a:t>
            </a:r>
            <a:endParaRPr lang="ar-IQ" sz="4000" b="1" dirty="0">
              <a:solidFill>
                <a:srgbClr val="7030A0"/>
              </a:solidFill>
            </a:endParaRPr>
          </a:p>
        </p:txBody>
      </p:sp>
    </p:spTree>
    <p:extLst>
      <p:ext uri="{BB962C8B-B14F-4D97-AF65-F5344CB8AC3E}">
        <p14:creationId xmlns:p14="http://schemas.microsoft.com/office/powerpoint/2010/main" val="381771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908721"/>
            <a:ext cx="7920880" cy="4524315"/>
          </a:xfrm>
          <a:prstGeom prst="rect">
            <a:avLst/>
          </a:prstGeom>
        </p:spPr>
        <p:txBody>
          <a:bodyPr wrap="square">
            <a:spAutoFit/>
          </a:bodyPr>
          <a:lstStyle/>
          <a:p>
            <a:r>
              <a:rPr lang="ar-IQ" sz="3200" b="1" dirty="0" smtClean="0">
                <a:solidFill>
                  <a:srgbClr val="FF0000"/>
                </a:solidFill>
              </a:rPr>
              <a:t>سادسا : المراجعة الختامية </a:t>
            </a:r>
          </a:p>
          <a:p>
            <a:r>
              <a:rPr lang="ar-IQ" sz="3200" b="1" dirty="0" smtClean="0">
                <a:solidFill>
                  <a:srgbClr val="7030A0"/>
                </a:solidFill>
              </a:rPr>
              <a:t>    تتضمن هذه المرحلة مراجعة شاملة لمهارة التفكير التي تعلمها الطلبة وذلك من خلال : </a:t>
            </a:r>
          </a:p>
          <a:p>
            <a:pPr>
              <a:buFontTx/>
              <a:buChar char="-"/>
            </a:pPr>
            <a:r>
              <a:rPr lang="ar-IQ" sz="3200" b="1" dirty="0" smtClean="0">
                <a:solidFill>
                  <a:srgbClr val="7030A0"/>
                </a:solidFill>
              </a:rPr>
              <a:t>مراجعة خطوات تنفيذ المهارة والقواعد التي تحكم استخدامها.</a:t>
            </a:r>
          </a:p>
          <a:p>
            <a:pPr>
              <a:buFontTx/>
              <a:buChar char="-"/>
            </a:pPr>
            <a:r>
              <a:rPr lang="ar-IQ" sz="3200" b="1" dirty="0" smtClean="0">
                <a:solidFill>
                  <a:srgbClr val="7030A0"/>
                </a:solidFill>
              </a:rPr>
              <a:t>عرض المجالات الملائمة لاستخدام المهارة .</a:t>
            </a:r>
          </a:p>
          <a:p>
            <a:pPr>
              <a:buFontTx/>
              <a:buChar char="-"/>
            </a:pPr>
            <a:r>
              <a:rPr lang="ar-IQ" sz="3200" b="1" dirty="0" smtClean="0">
                <a:solidFill>
                  <a:srgbClr val="7030A0"/>
                </a:solidFill>
              </a:rPr>
              <a:t>تحديد العلاقات بين المهارة موضوع الدرس والمهارات الاخرى التي تعلموها .</a:t>
            </a:r>
          </a:p>
          <a:p>
            <a:pPr>
              <a:buFontTx/>
              <a:buChar char="-"/>
            </a:pPr>
            <a:r>
              <a:rPr lang="ar-IQ" sz="3200" b="1" dirty="0" smtClean="0">
                <a:solidFill>
                  <a:srgbClr val="7030A0"/>
                </a:solidFill>
              </a:rPr>
              <a:t>مراجعة تعريف المهارة .</a:t>
            </a:r>
            <a:endParaRPr lang="ar-IQ" sz="3200" b="1" dirty="0">
              <a:solidFill>
                <a:srgbClr val="7030A0"/>
              </a:solidFill>
            </a:endParaRPr>
          </a:p>
        </p:txBody>
      </p:sp>
    </p:spTree>
    <p:extLst>
      <p:ext uri="{BB962C8B-B14F-4D97-AF65-F5344CB8AC3E}">
        <p14:creationId xmlns:p14="http://schemas.microsoft.com/office/powerpoint/2010/main" val="58613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27584" y="836712"/>
            <a:ext cx="7920880" cy="3970318"/>
          </a:xfrm>
          <a:prstGeom prst="rect">
            <a:avLst/>
          </a:prstGeom>
        </p:spPr>
        <p:txBody>
          <a:bodyPr wrap="square">
            <a:spAutoFit/>
          </a:bodyPr>
          <a:lstStyle/>
          <a:p>
            <a:pPr algn="just"/>
            <a:r>
              <a:rPr lang="ar-IQ" sz="3600" b="1" dirty="0" smtClean="0">
                <a:solidFill>
                  <a:srgbClr val="FF0000"/>
                </a:solidFill>
              </a:rPr>
              <a:t>ارشادات للمعلم قبل تنفيذ هذه </a:t>
            </a:r>
            <a:r>
              <a:rPr lang="ar-IQ" sz="3600" b="1" dirty="0" err="1" smtClean="0">
                <a:solidFill>
                  <a:srgbClr val="FF0000"/>
                </a:solidFill>
              </a:rPr>
              <a:t>الستراتيجية</a:t>
            </a:r>
            <a:r>
              <a:rPr lang="ar-IQ" sz="3600" b="1" dirty="0" smtClean="0">
                <a:solidFill>
                  <a:srgbClr val="FF0000"/>
                </a:solidFill>
              </a:rPr>
              <a:t> </a:t>
            </a:r>
          </a:p>
          <a:p>
            <a:pPr algn="just"/>
            <a:r>
              <a:rPr lang="ar-IQ" sz="3600" b="1" dirty="0" smtClean="0">
                <a:solidFill>
                  <a:srgbClr val="7030A0"/>
                </a:solidFill>
              </a:rPr>
              <a:t>    لابد ان يقوم المعلم بتحضير نفسه جيدا ً عن طريق اعداد صفحة معلومات اساسيه لوصف المهارة المقصودة ويتضمن الاطار العام لصفحة المعلومات اسم المهارة ، تعريفها ، كلمات مرادفه لها في المعنى ، خطوات تطبيقها ، وقواعد تطبيق العمل والمعرفة القبلية الازمه لتعليم المهارة </a:t>
            </a:r>
            <a:endParaRPr lang="ar-IQ" sz="3600" b="1" dirty="0">
              <a:solidFill>
                <a:srgbClr val="7030A0"/>
              </a:solidFill>
            </a:endParaRPr>
          </a:p>
        </p:txBody>
      </p:sp>
    </p:spTree>
    <p:extLst>
      <p:ext uri="{BB962C8B-B14F-4D97-AF65-F5344CB8AC3E}">
        <p14:creationId xmlns:p14="http://schemas.microsoft.com/office/powerpoint/2010/main" val="5906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115616" y="764704"/>
            <a:ext cx="7632848" cy="5016758"/>
          </a:xfrm>
          <a:prstGeom prst="rect">
            <a:avLst/>
          </a:prstGeom>
        </p:spPr>
        <p:txBody>
          <a:bodyPr wrap="square">
            <a:spAutoFit/>
          </a:bodyPr>
          <a:lstStyle/>
          <a:p>
            <a:r>
              <a:rPr lang="ar-IQ" sz="3200" b="1" dirty="0" smtClean="0">
                <a:solidFill>
                  <a:srgbClr val="FF0000"/>
                </a:solidFill>
              </a:rPr>
              <a:t>بعض البرامج لتعليم التفكير </a:t>
            </a:r>
            <a:r>
              <a:rPr lang="ar-IQ" sz="3200" b="1" dirty="0" err="1" smtClean="0">
                <a:solidFill>
                  <a:srgbClr val="FF0000"/>
                </a:solidFill>
              </a:rPr>
              <a:t>بالاسلوب</a:t>
            </a:r>
            <a:r>
              <a:rPr lang="ar-IQ" sz="3200" b="1" dirty="0" smtClean="0">
                <a:solidFill>
                  <a:srgbClr val="FF0000"/>
                </a:solidFill>
              </a:rPr>
              <a:t> المباشر </a:t>
            </a:r>
          </a:p>
          <a:p>
            <a:pPr marL="514350" indent="-514350">
              <a:buAutoNum type="arabicPeriod"/>
            </a:pPr>
            <a:r>
              <a:rPr lang="ar-IQ" sz="3200" b="1" dirty="0" smtClean="0">
                <a:solidFill>
                  <a:srgbClr val="7030A0"/>
                </a:solidFill>
              </a:rPr>
              <a:t>برنامج تأكيد تطوير عمليات التفكير المجردة .</a:t>
            </a:r>
          </a:p>
          <a:p>
            <a:pPr marL="514350" indent="-514350">
              <a:buAutoNum type="arabicPeriod"/>
            </a:pPr>
            <a:r>
              <a:rPr lang="ar-IQ" sz="3200" b="1" dirty="0" smtClean="0">
                <a:solidFill>
                  <a:srgbClr val="7030A0"/>
                </a:solidFill>
              </a:rPr>
              <a:t>برنامج حل المشكلة الابداعي .</a:t>
            </a:r>
          </a:p>
          <a:p>
            <a:pPr marL="514350" indent="-514350">
              <a:buAutoNum type="arabicPeriod"/>
            </a:pPr>
            <a:r>
              <a:rPr lang="ar-IQ" sz="3200" b="1" dirty="0" smtClean="0">
                <a:solidFill>
                  <a:srgbClr val="7030A0"/>
                </a:solidFill>
              </a:rPr>
              <a:t>برنامج الاثراء الوسيلي .</a:t>
            </a:r>
          </a:p>
          <a:p>
            <a:pPr marL="514350" indent="-514350">
              <a:buAutoNum type="arabicPeriod"/>
            </a:pPr>
            <a:r>
              <a:rPr lang="ar-IQ" sz="3200" b="1" dirty="0" smtClean="0">
                <a:solidFill>
                  <a:srgbClr val="7030A0"/>
                </a:solidFill>
              </a:rPr>
              <a:t>برنامج التكوين العقلي (بنية العقل).</a:t>
            </a:r>
          </a:p>
          <a:p>
            <a:pPr marL="514350" indent="-514350">
              <a:buAutoNum type="arabicPeriod"/>
            </a:pPr>
            <a:r>
              <a:rPr lang="ar-IQ" sz="3200" b="1" dirty="0" smtClean="0">
                <a:solidFill>
                  <a:srgbClr val="7030A0"/>
                </a:solidFill>
              </a:rPr>
              <a:t>برنامج الفلسفة </a:t>
            </a:r>
            <a:r>
              <a:rPr lang="ar-IQ" sz="3200" b="1" dirty="0" err="1" smtClean="0">
                <a:solidFill>
                  <a:srgbClr val="7030A0"/>
                </a:solidFill>
              </a:rPr>
              <a:t>للاطفال</a:t>
            </a:r>
            <a:r>
              <a:rPr lang="ar-IQ" sz="3200" b="1" dirty="0" smtClean="0">
                <a:solidFill>
                  <a:srgbClr val="7030A0"/>
                </a:solidFill>
              </a:rPr>
              <a:t> .</a:t>
            </a:r>
          </a:p>
          <a:p>
            <a:pPr marL="514350" indent="-514350">
              <a:buAutoNum type="arabicPeriod"/>
            </a:pPr>
            <a:r>
              <a:rPr lang="ar-IQ" sz="3200" b="1" dirty="0" smtClean="0">
                <a:solidFill>
                  <a:srgbClr val="7030A0"/>
                </a:solidFill>
              </a:rPr>
              <a:t>برنامج فيرث و </a:t>
            </a:r>
            <a:r>
              <a:rPr lang="ar-IQ" sz="3200" b="1" dirty="0" err="1" smtClean="0">
                <a:solidFill>
                  <a:srgbClr val="7030A0"/>
                </a:solidFill>
              </a:rPr>
              <a:t>دانتشز</a:t>
            </a:r>
            <a:r>
              <a:rPr lang="ar-IQ" sz="3200" b="1" dirty="0" smtClean="0">
                <a:solidFill>
                  <a:srgbClr val="7030A0"/>
                </a:solidFill>
              </a:rPr>
              <a:t> .</a:t>
            </a:r>
          </a:p>
          <a:p>
            <a:pPr marL="514350" indent="-514350">
              <a:buAutoNum type="arabicPeriod"/>
            </a:pPr>
            <a:r>
              <a:rPr lang="ar-IQ" sz="3200" b="1" dirty="0" smtClean="0">
                <a:solidFill>
                  <a:srgbClr val="7030A0"/>
                </a:solidFill>
              </a:rPr>
              <a:t>نموذج هيلدا تابا لتنمية التفكير الاستقرائي .</a:t>
            </a:r>
          </a:p>
          <a:p>
            <a:pPr marL="514350" indent="-514350">
              <a:buAutoNum type="arabicPeriod"/>
            </a:pPr>
            <a:r>
              <a:rPr lang="ar-IQ" sz="3200" b="1" dirty="0" smtClean="0">
                <a:solidFill>
                  <a:srgbClr val="7030A0"/>
                </a:solidFill>
              </a:rPr>
              <a:t>برنامج </a:t>
            </a:r>
            <a:r>
              <a:rPr lang="ar-IQ" sz="3200" b="1" dirty="0" err="1" smtClean="0">
                <a:solidFill>
                  <a:srgbClr val="7030A0"/>
                </a:solidFill>
              </a:rPr>
              <a:t>تورانس</a:t>
            </a:r>
            <a:r>
              <a:rPr lang="ar-IQ" sz="3200" b="1" dirty="0" smtClean="0">
                <a:solidFill>
                  <a:srgbClr val="7030A0"/>
                </a:solidFill>
              </a:rPr>
              <a:t> الجديد . </a:t>
            </a:r>
          </a:p>
          <a:p>
            <a:pPr marL="514350" indent="-514350">
              <a:buAutoNum type="arabicPeriod"/>
            </a:pPr>
            <a:r>
              <a:rPr lang="ar-IQ" sz="3200" b="1" dirty="0" smtClean="0">
                <a:solidFill>
                  <a:srgbClr val="7030A0"/>
                </a:solidFill>
              </a:rPr>
              <a:t>برنامج </a:t>
            </a:r>
            <a:r>
              <a:rPr lang="ar-IQ" sz="3200" b="1" dirty="0" err="1" smtClean="0">
                <a:solidFill>
                  <a:srgbClr val="7030A0"/>
                </a:solidFill>
              </a:rPr>
              <a:t>الكورت</a:t>
            </a:r>
            <a:r>
              <a:rPr lang="ar-IQ" sz="3200" b="1" dirty="0" smtClean="0">
                <a:solidFill>
                  <a:srgbClr val="7030A0"/>
                </a:solidFill>
              </a:rPr>
              <a:t> </a:t>
            </a:r>
            <a:endParaRPr lang="ar-IQ" sz="3200" b="1" dirty="0">
              <a:solidFill>
                <a:srgbClr val="7030A0"/>
              </a:solidFill>
            </a:endParaRPr>
          </a:p>
        </p:txBody>
      </p:sp>
    </p:spTree>
    <p:extLst>
      <p:ext uri="{BB962C8B-B14F-4D97-AF65-F5344CB8AC3E}">
        <p14:creationId xmlns:p14="http://schemas.microsoft.com/office/powerpoint/2010/main" val="370311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286000" y="1268761"/>
            <a:ext cx="6246440" cy="2123658"/>
          </a:xfrm>
          <a:prstGeom prst="rect">
            <a:avLst/>
          </a:prstGeom>
        </p:spPr>
        <p:txBody>
          <a:bodyPr wrap="square">
            <a:spAutoFit/>
          </a:bodyPr>
          <a:lstStyle/>
          <a:p>
            <a:r>
              <a:rPr lang="ar-IQ" sz="4400" b="1" dirty="0">
                <a:solidFill>
                  <a:srgbClr val="FF0000"/>
                </a:solidFill>
              </a:rPr>
              <a:t>مثال </a:t>
            </a:r>
            <a:r>
              <a:rPr lang="ar-IQ" sz="4400" b="1" dirty="0" smtClean="0">
                <a:solidFill>
                  <a:srgbClr val="FF0000"/>
                </a:solidFill>
              </a:rPr>
              <a:t> عملي </a:t>
            </a:r>
            <a:r>
              <a:rPr lang="ar-SA" sz="4400" b="1" dirty="0" smtClean="0">
                <a:solidFill>
                  <a:srgbClr val="FF0000"/>
                </a:solidFill>
              </a:rPr>
              <a:t>مهارة </a:t>
            </a:r>
            <a:r>
              <a:rPr lang="ar-SA" sz="4400" b="1" dirty="0">
                <a:solidFill>
                  <a:srgbClr val="FF0000"/>
                </a:solidFill>
              </a:rPr>
              <a:t>الملاحظة</a:t>
            </a:r>
            <a:r>
              <a:rPr lang="en-US" sz="4400" b="1" dirty="0">
                <a:solidFill>
                  <a:srgbClr val="FF0000"/>
                </a:solidFill>
              </a:rPr>
              <a:t>:</a:t>
            </a:r>
            <a:r>
              <a:rPr lang="ar-SA" sz="4400" b="1" dirty="0" smtClean="0">
                <a:solidFill>
                  <a:srgbClr val="FF0000"/>
                </a:solidFill>
              </a:rPr>
              <a:t>-</a:t>
            </a:r>
            <a:endParaRPr lang="ar-IQ" sz="4400" b="1" dirty="0" smtClean="0">
              <a:solidFill>
                <a:srgbClr val="FF0000"/>
              </a:solidFill>
            </a:endParaRPr>
          </a:p>
          <a:p>
            <a:endParaRPr lang="en-US" sz="4400" b="1" dirty="0">
              <a:solidFill>
                <a:srgbClr val="FF0000"/>
              </a:solidFill>
            </a:endParaRPr>
          </a:p>
          <a:p>
            <a:r>
              <a:rPr lang="ar-SA" sz="4400" b="1" dirty="0">
                <a:solidFill>
                  <a:srgbClr val="FF0000"/>
                </a:solidFill>
              </a:rPr>
              <a:t>خطوات تعليم مهارة الملاحظة </a:t>
            </a:r>
            <a:endParaRPr lang="en-US" sz="4400" b="1" dirty="0">
              <a:solidFill>
                <a:srgbClr val="FF0000"/>
              </a:solidFill>
            </a:endParaRPr>
          </a:p>
        </p:txBody>
      </p:sp>
    </p:spTree>
    <p:extLst>
      <p:ext uri="{BB962C8B-B14F-4D97-AF65-F5344CB8AC3E}">
        <p14:creationId xmlns:p14="http://schemas.microsoft.com/office/powerpoint/2010/main" val="16202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197346"/>
            <a:ext cx="8136904" cy="5324535"/>
          </a:xfrm>
          <a:prstGeom prst="rect">
            <a:avLst/>
          </a:prstGeom>
        </p:spPr>
        <p:txBody>
          <a:bodyPr wrap="square">
            <a:spAutoFit/>
          </a:bodyPr>
          <a:lstStyle/>
          <a:p>
            <a:pPr lvl="0"/>
            <a:r>
              <a:rPr lang="ar-IQ" sz="2000" b="1" dirty="0" smtClean="0">
                <a:solidFill>
                  <a:srgbClr val="002060"/>
                </a:solidFill>
              </a:rPr>
              <a:t>اولا : عرض </a:t>
            </a:r>
            <a:r>
              <a:rPr lang="ar-IQ" sz="2000" b="1" dirty="0">
                <a:solidFill>
                  <a:srgbClr val="002060"/>
                </a:solidFill>
              </a:rPr>
              <a:t>المهارة  </a:t>
            </a:r>
            <a:endParaRPr lang="en-US" sz="2000" b="1" dirty="0">
              <a:solidFill>
                <a:srgbClr val="002060"/>
              </a:solidFill>
            </a:endParaRPr>
          </a:p>
          <a:p>
            <a:pPr lvl="0"/>
            <a:r>
              <a:rPr lang="ar-SA" sz="2000" b="1" dirty="0">
                <a:solidFill>
                  <a:srgbClr val="002060"/>
                </a:solidFill>
              </a:rPr>
              <a:t>نبين للطلبة أن الهدف من هذه الدرس تعلـم مهـارة الملاحظـة والسـبب الذي نتعلم من أجله هذه المهارة</a:t>
            </a:r>
            <a:r>
              <a:rPr lang="en-US" sz="2000" b="1" dirty="0">
                <a:solidFill>
                  <a:srgbClr val="002060"/>
                </a:solidFill>
              </a:rPr>
              <a:t>.</a:t>
            </a:r>
            <a:br>
              <a:rPr lang="en-US" sz="2000" b="1" dirty="0">
                <a:solidFill>
                  <a:srgbClr val="002060"/>
                </a:solidFill>
              </a:rPr>
            </a:br>
            <a:r>
              <a:rPr lang="en-US" sz="2000" b="1" dirty="0">
                <a:solidFill>
                  <a:srgbClr val="002060"/>
                </a:solidFill>
              </a:rPr>
              <a:t> - </a:t>
            </a:r>
            <a:r>
              <a:rPr lang="ar-SA" sz="2000" b="1" dirty="0">
                <a:solidFill>
                  <a:srgbClr val="002060"/>
                </a:solidFill>
              </a:rPr>
              <a:t>نكتب على السبورة اسم المهارة بلغتين العربية (مهارة الملاحظة</a:t>
            </a:r>
            <a:r>
              <a:rPr lang="en-US" sz="2000" b="1" dirty="0">
                <a:solidFill>
                  <a:srgbClr val="002060"/>
                </a:solidFill>
              </a:rPr>
              <a:t>(</a:t>
            </a:r>
            <a:r>
              <a:rPr lang="ar-IQ" sz="2000" b="1" dirty="0">
                <a:solidFill>
                  <a:srgbClr val="002060"/>
                </a:solidFill>
              </a:rPr>
              <a:t>  </a:t>
            </a:r>
            <a:endParaRPr lang="en-US" sz="2000" b="1" dirty="0">
              <a:solidFill>
                <a:srgbClr val="002060"/>
              </a:solidFill>
            </a:endParaRPr>
          </a:p>
          <a:p>
            <a:r>
              <a:rPr lang="ar-IQ" sz="2000" b="1" dirty="0">
                <a:solidFill>
                  <a:srgbClr val="002060"/>
                </a:solidFill>
              </a:rPr>
              <a:t>والانكليزية (</a:t>
            </a:r>
            <a:r>
              <a:rPr lang="en-US" sz="2000" b="1" dirty="0">
                <a:solidFill>
                  <a:srgbClr val="002060"/>
                </a:solidFill>
              </a:rPr>
              <a:t>Skill of observation. </a:t>
            </a:r>
            <a:r>
              <a:rPr lang="ar-IQ" sz="2000" b="1" dirty="0">
                <a:solidFill>
                  <a:srgbClr val="002060"/>
                </a:solidFill>
              </a:rPr>
              <a:t>).</a:t>
            </a:r>
            <a:r>
              <a:rPr lang="en-US" sz="2000" b="1" dirty="0">
                <a:solidFill>
                  <a:srgbClr val="002060"/>
                </a:solidFill>
              </a:rPr>
              <a:t/>
            </a:r>
            <a:br>
              <a:rPr lang="en-US" sz="2000" b="1" dirty="0">
                <a:solidFill>
                  <a:srgbClr val="002060"/>
                </a:solidFill>
              </a:rPr>
            </a:br>
            <a:r>
              <a:rPr lang="en-US" sz="2000" b="1" dirty="0">
                <a:solidFill>
                  <a:srgbClr val="002060"/>
                </a:solidFill>
              </a:rPr>
              <a:t> - </a:t>
            </a:r>
            <a:r>
              <a:rPr lang="ar-SA" sz="2000" b="1" dirty="0">
                <a:solidFill>
                  <a:srgbClr val="002060"/>
                </a:solidFill>
              </a:rPr>
              <a:t>نسال الطلبة عن كلمات مرادفة لكلمة مهارة الملاحظة </a:t>
            </a:r>
            <a:r>
              <a:rPr lang="en-US" sz="2000" b="1" dirty="0">
                <a:solidFill>
                  <a:srgbClr val="002060"/>
                </a:solidFill>
              </a:rPr>
              <a:t> .</a:t>
            </a:r>
            <a:br>
              <a:rPr lang="en-US" sz="2000" b="1" dirty="0">
                <a:solidFill>
                  <a:srgbClr val="002060"/>
                </a:solidFill>
              </a:rPr>
            </a:br>
            <a:r>
              <a:rPr lang="ar-IQ" sz="2000" b="1" dirty="0">
                <a:solidFill>
                  <a:srgbClr val="002060"/>
                </a:solidFill>
              </a:rPr>
              <a:t>يجب الطلبة</a:t>
            </a:r>
            <a:r>
              <a:rPr lang="ar-SA" sz="2000" b="1" dirty="0">
                <a:solidFill>
                  <a:srgbClr val="002060"/>
                </a:solidFill>
              </a:rPr>
              <a:t> حسب معرفتهن وخبراتهن </a:t>
            </a:r>
            <a:r>
              <a:rPr lang="en-US" sz="2000" b="1" dirty="0">
                <a:solidFill>
                  <a:srgbClr val="002060"/>
                </a:solidFill>
              </a:rPr>
              <a:t> .</a:t>
            </a:r>
            <a:endParaRPr lang="en-US" sz="2000" b="1" dirty="0" smtClean="0">
              <a:solidFill>
                <a:srgbClr val="002060"/>
              </a:solidFill>
              <a:effectLst/>
            </a:endParaRPr>
          </a:p>
          <a:p>
            <a:r>
              <a:rPr lang="en-US" sz="2000" b="1" dirty="0">
                <a:solidFill>
                  <a:srgbClr val="002060"/>
                </a:solidFill>
              </a:rPr>
              <a:t>- </a:t>
            </a:r>
            <a:r>
              <a:rPr lang="ar-SA" sz="2000" b="1" dirty="0">
                <a:solidFill>
                  <a:srgbClr val="002060"/>
                </a:solidFill>
              </a:rPr>
              <a:t>نسال عن معنى مهارة الملاحظة </a:t>
            </a:r>
            <a:r>
              <a:rPr lang="en-US" sz="2000" b="1" dirty="0">
                <a:solidFill>
                  <a:srgbClr val="002060"/>
                </a:solidFill>
              </a:rPr>
              <a:t>.</a:t>
            </a:r>
            <a:br>
              <a:rPr lang="en-US" sz="2000" b="1" dirty="0">
                <a:solidFill>
                  <a:srgbClr val="002060"/>
                </a:solidFill>
              </a:rPr>
            </a:br>
            <a:r>
              <a:rPr lang="en-US" sz="2000" b="1" dirty="0">
                <a:solidFill>
                  <a:srgbClr val="002060"/>
                </a:solidFill>
              </a:rPr>
              <a:t>- </a:t>
            </a:r>
            <a:r>
              <a:rPr lang="ar-IQ" sz="2000" b="1" dirty="0">
                <a:solidFill>
                  <a:srgbClr val="002060"/>
                </a:solidFill>
              </a:rPr>
              <a:t>يجيب الطلبة بحسب معرفتهم </a:t>
            </a:r>
            <a:endParaRPr lang="en-US" sz="2000" b="1" dirty="0">
              <a:solidFill>
                <a:srgbClr val="002060"/>
              </a:solidFill>
            </a:endParaRPr>
          </a:p>
          <a:p>
            <a:r>
              <a:rPr lang="en-US" sz="2000" b="1" dirty="0">
                <a:solidFill>
                  <a:srgbClr val="002060"/>
                </a:solidFill>
              </a:rPr>
              <a:t>-</a:t>
            </a:r>
            <a:r>
              <a:rPr lang="ar-IQ" sz="2000" b="1" dirty="0">
                <a:solidFill>
                  <a:srgbClr val="002060"/>
                </a:solidFill>
              </a:rPr>
              <a:t>نوضح </a:t>
            </a:r>
            <a:r>
              <a:rPr lang="ar-SA" sz="2000" b="1" dirty="0">
                <a:solidFill>
                  <a:srgbClr val="002060"/>
                </a:solidFill>
              </a:rPr>
              <a:t> معنـى الملاحظـة بأنهـا: تلـك المهـارة </a:t>
            </a:r>
            <a:r>
              <a:rPr lang="ar-SA" sz="2000" b="1" dirty="0" err="1">
                <a:solidFill>
                  <a:srgbClr val="002060"/>
                </a:solidFill>
              </a:rPr>
              <a:t>الفكریـة</a:t>
            </a:r>
            <a:r>
              <a:rPr lang="ar-SA" sz="2000" b="1" dirty="0">
                <a:solidFill>
                  <a:srgbClr val="002060"/>
                </a:solidFill>
              </a:rPr>
              <a:t> التـي تسـتخدم مـن أجل اكتساب المعلومـات عـن </a:t>
            </a:r>
            <a:r>
              <a:rPr lang="ar-SA" sz="2000" b="1" dirty="0" err="1">
                <a:solidFill>
                  <a:srgbClr val="002060"/>
                </a:solidFill>
              </a:rPr>
              <a:t>الأشـیاء</a:t>
            </a:r>
            <a:r>
              <a:rPr lang="ar-SA" sz="2000" b="1" dirty="0">
                <a:solidFill>
                  <a:srgbClr val="002060"/>
                </a:solidFill>
              </a:rPr>
              <a:t> أو </a:t>
            </a:r>
            <a:r>
              <a:rPr lang="ar-SA" sz="2000" b="1" dirty="0" err="1">
                <a:solidFill>
                  <a:srgbClr val="002060"/>
                </a:solidFill>
              </a:rPr>
              <a:t>القضـایا</a:t>
            </a:r>
            <a:r>
              <a:rPr lang="ar-SA" sz="2000" b="1" dirty="0">
                <a:solidFill>
                  <a:srgbClr val="002060"/>
                </a:solidFill>
              </a:rPr>
              <a:t> أو الأحـداث أو أنمـاط السـلوك  وذلك باستخدام الحواس الخمس المختلفة</a:t>
            </a:r>
            <a:endParaRPr lang="en-US" sz="2000" b="1" dirty="0">
              <a:solidFill>
                <a:srgbClr val="002060"/>
              </a:solidFill>
            </a:endParaRPr>
          </a:p>
          <a:p>
            <a:r>
              <a:rPr lang="en-US" sz="2000" b="1" dirty="0">
                <a:solidFill>
                  <a:srgbClr val="002060"/>
                </a:solidFill>
              </a:rPr>
              <a:t>-  </a:t>
            </a:r>
            <a:r>
              <a:rPr lang="ar-SA" sz="2000" b="1" dirty="0">
                <a:solidFill>
                  <a:srgbClr val="002060"/>
                </a:solidFill>
              </a:rPr>
              <a:t>نوضــح  أهمية الملاحظــة مــن خــلال:- أنهــا تعمــل علــى تحقيق أســلوب الـــتعلم النشـــط ، وأن المعلومــــات التـــي  </a:t>
            </a:r>
            <a:r>
              <a:rPr lang="ar-SA" sz="2000" b="1" dirty="0" err="1">
                <a:solidFill>
                  <a:srgbClr val="002060"/>
                </a:solidFill>
              </a:rPr>
              <a:t>یــــتم</a:t>
            </a:r>
            <a:r>
              <a:rPr lang="ar-SA" sz="2000" b="1" dirty="0">
                <a:solidFill>
                  <a:srgbClr val="002060"/>
                </a:solidFill>
              </a:rPr>
              <a:t>  الحصـــول </a:t>
            </a:r>
            <a:r>
              <a:rPr lang="ar-SA" sz="2000" b="1" dirty="0" err="1">
                <a:solidFill>
                  <a:srgbClr val="002060"/>
                </a:solidFill>
              </a:rPr>
              <a:t>علیهــــا</a:t>
            </a:r>
            <a:r>
              <a:rPr lang="ar-SA" sz="2000" b="1" dirty="0">
                <a:solidFill>
                  <a:srgbClr val="002060"/>
                </a:solidFill>
              </a:rPr>
              <a:t> بواســـطة الملاحظــــة  الفاعلـة تشـكل الأسـاس </a:t>
            </a:r>
            <a:r>
              <a:rPr lang="ar-SA" sz="2000" b="1" dirty="0" err="1">
                <a:solidFill>
                  <a:srgbClr val="002060"/>
                </a:solidFill>
              </a:rPr>
              <a:t>السـلیم</a:t>
            </a:r>
            <a:r>
              <a:rPr lang="ar-SA" sz="2000" b="1" dirty="0">
                <a:solidFill>
                  <a:srgbClr val="002060"/>
                </a:solidFill>
              </a:rPr>
              <a:t>  </a:t>
            </a:r>
            <a:r>
              <a:rPr lang="ar-SA" sz="2000" b="1" dirty="0" err="1">
                <a:solidFill>
                  <a:srgbClr val="002060"/>
                </a:solidFill>
              </a:rPr>
              <a:t>للكثیـر</a:t>
            </a:r>
            <a:r>
              <a:rPr lang="ar-SA" sz="2000" b="1" dirty="0">
                <a:solidFill>
                  <a:srgbClr val="002060"/>
                </a:solidFill>
              </a:rPr>
              <a:t> مـن مهارات </a:t>
            </a:r>
            <a:r>
              <a:rPr lang="ar-SA" sz="2000" b="1" dirty="0" err="1">
                <a:solidFill>
                  <a:srgbClr val="002060"/>
                </a:solidFill>
              </a:rPr>
              <a:t>التفكیـر</a:t>
            </a:r>
            <a:r>
              <a:rPr lang="ar-SA" sz="2000" b="1" dirty="0">
                <a:solidFill>
                  <a:srgbClr val="002060"/>
                </a:solidFill>
              </a:rPr>
              <a:t> الأخـرى حيث أنـه عنـدما   يعمــل الطلبة علــى اســتخدام مهــارة الملاحظــة </a:t>
            </a:r>
            <a:r>
              <a:rPr lang="ar-SA" sz="2000" b="1" dirty="0" err="1">
                <a:solidFill>
                  <a:srgbClr val="002060"/>
                </a:solidFill>
              </a:rPr>
              <a:t>بفاعلیــة</a:t>
            </a:r>
            <a:r>
              <a:rPr lang="ar-SA" sz="2000" b="1" dirty="0">
                <a:solidFill>
                  <a:srgbClr val="002060"/>
                </a:solidFill>
              </a:rPr>
              <a:t>  </a:t>
            </a:r>
            <a:r>
              <a:rPr lang="ar-SA" sz="2000" b="1" dirty="0" err="1">
                <a:solidFill>
                  <a:srgbClr val="002060"/>
                </a:solidFill>
              </a:rPr>
              <a:t>كبیــرة</a:t>
            </a:r>
            <a:r>
              <a:rPr lang="ar-SA" sz="2000" b="1" dirty="0">
                <a:solidFill>
                  <a:srgbClr val="002060"/>
                </a:solidFill>
              </a:rPr>
              <a:t>، فانهم يستطيعون   الحصـول علـى معلومـات أفضـل مـن </a:t>
            </a:r>
            <a:r>
              <a:rPr lang="ar-SA" sz="2000" b="1" dirty="0" err="1">
                <a:solidFill>
                  <a:srgbClr val="002060"/>
                </a:solidFill>
              </a:rPr>
              <a:t>الناحیـة</a:t>
            </a:r>
            <a:r>
              <a:rPr lang="ar-SA" sz="2000" b="1" dirty="0">
                <a:solidFill>
                  <a:srgbClr val="002060"/>
                </a:solidFill>
              </a:rPr>
              <a:t> </a:t>
            </a:r>
            <a:r>
              <a:rPr lang="ar-SA" sz="2000" b="1" dirty="0" err="1">
                <a:solidFill>
                  <a:srgbClr val="002060"/>
                </a:solidFill>
              </a:rPr>
              <a:t>الكیفیـة</a:t>
            </a:r>
            <a:r>
              <a:rPr lang="ar-SA" sz="2000" b="1" dirty="0">
                <a:solidFill>
                  <a:srgbClr val="002060"/>
                </a:solidFill>
              </a:rPr>
              <a:t> وأكثـر مـن </a:t>
            </a:r>
            <a:r>
              <a:rPr lang="ar-SA" sz="2000" b="1" dirty="0" err="1">
                <a:solidFill>
                  <a:srgbClr val="002060"/>
                </a:solidFill>
              </a:rPr>
              <a:t>الناحیـة</a:t>
            </a:r>
            <a:r>
              <a:rPr lang="ar-SA" sz="2000" b="1" dirty="0">
                <a:solidFill>
                  <a:srgbClr val="002060"/>
                </a:solidFill>
              </a:rPr>
              <a:t> </a:t>
            </a:r>
            <a:r>
              <a:rPr lang="ar-SA" sz="2000" b="1" dirty="0" err="1">
                <a:solidFill>
                  <a:srgbClr val="002060"/>
                </a:solidFill>
              </a:rPr>
              <a:t>الكمیـة</a:t>
            </a:r>
            <a:r>
              <a:rPr lang="ar-SA" sz="2000" b="1" dirty="0">
                <a:solidFill>
                  <a:srgbClr val="002060"/>
                </a:solidFill>
              </a:rPr>
              <a:t>،  مما </a:t>
            </a:r>
            <a:r>
              <a:rPr lang="ar-SA" sz="2000" b="1" dirty="0" err="1">
                <a:solidFill>
                  <a:srgbClr val="002060"/>
                </a:solidFill>
              </a:rPr>
              <a:t>یفید</a:t>
            </a:r>
            <a:r>
              <a:rPr lang="ar-SA" sz="2000" b="1" dirty="0">
                <a:solidFill>
                  <a:srgbClr val="002060"/>
                </a:solidFill>
              </a:rPr>
              <a:t> بالتالي </a:t>
            </a:r>
            <a:r>
              <a:rPr lang="ar-SA" sz="2000" b="1" dirty="0" err="1">
                <a:solidFill>
                  <a:srgbClr val="002060"/>
                </a:solidFill>
              </a:rPr>
              <a:t>عملیات</a:t>
            </a:r>
            <a:r>
              <a:rPr lang="ar-SA" sz="2000" b="1" dirty="0">
                <a:solidFill>
                  <a:srgbClr val="002060"/>
                </a:solidFill>
              </a:rPr>
              <a:t> </a:t>
            </a:r>
            <a:r>
              <a:rPr lang="ar-SA" sz="2000" b="1" dirty="0" err="1">
                <a:solidFill>
                  <a:srgbClr val="002060"/>
                </a:solidFill>
              </a:rPr>
              <a:t>التفكیر</a:t>
            </a:r>
            <a:r>
              <a:rPr lang="ar-SA" sz="2000" b="1" dirty="0">
                <a:solidFill>
                  <a:srgbClr val="002060"/>
                </a:solidFill>
              </a:rPr>
              <a:t> ومهاراته المختلفة.</a:t>
            </a:r>
            <a:endParaRPr lang="en-US" sz="2000" b="1" dirty="0">
              <a:solidFill>
                <a:srgbClr val="002060"/>
              </a:solidFill>
            </a:endParaRPr>
          </a:p>
        </p:txBody>
      </p:sp>
    </p:spTree>
    <p:extLst>
      <p:ext uri="{BB962C8B-B14F-4D97-AF65-F5344CB8AC3E}">
        <p14:creationId xmlns:p14="http://schemas.microsoft.com/office/powerpoint/2010/main" val="222516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39552" y="620688"/>
            <a:ext cx="8136904" cy="5693866"/>
          </a:xfrm>
          <a:prstGeom prst="rect">
            <a:avLst/>
          </a:prstGeom>
        </p:spPr>
        <p:txBody>
          <a:bodyPr wrap="square">
            <a:spAutoFit/>
          </a:bodyPr>
          <a:lstStyle/>
          <a:p>
            <a:r>
              <a:rPr lang="ar-IQ" sz="2800" b="1" dirty="0" smtClean="0">
                <a:solidFill>
                  <a:srgbClr val="FF0000"/>
                </a:solidFill>
              </a:rPr>
              <a:t>ثانيا:-شرح </a:t>
            </a:r>
            <a:r>
              <a:rPr lang="ar-SA" sz="2800" b="1" dirty="0" smtClean="0">
                <a:solidFill>
                  <a:srgbClr val="FF0000"/>
                </a:solidFill>
              </a:rPr>
              <a:t> </a:t>
            </a:r>
            <a:r>
              <a:rPr lang="ar-SA" sz="2800" b="1" dirty="0">
                <a:solidFill>
                  <a:srgbClr val="FF0000"/>
                </a:solidFill>
              </a:rPr>
              <a:t>المهارة</a:t>
            </a:r>
            <a:endParaRPr lang="en-US" sz="2800" b="1" dirty="0">
              <a:solidFill>
                <a:srgbClr val="FF0000"/>
              </a:solidFill>
            </a:endParaRPr>
          </a:p>
          <a:p>
            <a:r>
              <a:rPr lang="ar-IQ" sz="2800" b="1" dirty="0">
                <a:solidFill>
                  <a:srgbClr val="002060"/>
                </a:solidFill>
              </a:rPr>
              <a:t>-  نس</a:t>
            </a:r>
            <a:r>
              <a:rPr lang="ar-SA" sz="2800" b="1" dirty="0">
                <a:solidFill>
                  <a:srgbClr val="002060"/>
                </a:solidFill>
              </a:rPr>
              <a:t>أل الطلبة  ما هي خطوات الملاحظة</a:t>
            </a:r>
            <a:r>
              <a:rPr lang="en-US" sz="2800" b="1" dirty="0">
                <a:solidFill>
                  <a:srgbClr val="002060"/>
                </a:solidFill>
              </a:rPr>
              <a:t>.</a:t>
            </a:r>
            <a:br>
              <a:rPr lang="en-US" sz="2800" b="1" dirty="0">
                <a:solidFill>
                  <a:srgbClr val="002060"/>
                </a:solidFill>
              </a:rPr>
            </a:br>
            <a:r>
              <a:rPr lang="en-US" sz="2800" b="1" dirty="0">
                <a:solidFill>
                  <a:srgbClr val="002060"/>
                </a:solidFill>
              </a:rPr>
              <a:t>- </a:t>
            </a:r>
            <a:r>
              <a:rPr lang="ar-SA" sz="2800" b="1" dirty="0">
                <a:solidFill>
                  <a:srgbClr val="002060"/>
                </a:solidFill>
              </a:rPr>
              <a:t>يجيب الطلبة بحسب معرفتهم وخبرتهم </a:t>
            </a:r>
            <a:r>
              <a:rPr lang="en-US" sz="2800" b="1" dirty="0">
                <a:solidFill>
                  <a:srgbClr val="002060"/>
                </a:solidFill>
              </a:rPr>
              <a:t>. </a:t>
            </a:r>
          </a:p>
          <a:p>
            <a:r>
              <a:rPr lang="en-US" sz="2800" b="1" dirty="0">
                <a:solidFill>
                  <a:srgbClr val="002060"/>
                </a:solidFill>
              </a:rPr>
              <a:t>- </a:t>
            </a:r>
            <a:r>
              <a:rPr lang="ar-SA" sz="2800" b="1" dirty="0">
                <a:solidFill>
                  <a:srgbClr val="002060"/>
                </a:solidFill>
              </a:rPr>
              <a:t>توضيح خطوات الملاحظة بما </a:t>
            </a:r>
            <a:r>
              <a:rPr lang="ar-SA" sz="2800" b="1" dirty="0" err="1">
                <a:solidFill>
                  <a:srgbClr val="002060"/>
                </a:solidFill>
              </a:rPr>
              <a:t>یلي</a:t>
            </a:r>
            <a:r>
              <a:rPr lang="en-US" sz="2800" b="1" dirty="0">
                <a:solidFill>
                  <a:srgbClr val="002060"/>
                </a:solidFill>
              </a:rPr>
              <a:t>:-</a:t>
            </a:r>
          </a:p>
          <a:p>
            <a:r>
              <a:rPr lang="ar-IQ" sz="2800" b="1" dirty="0">
                <a:solidFill>
                  <a:srgbClr val="002060"/>
                </a:solidFill>
              </a:rPr>
              <a:t>1</a:t>
            </a:r>
            <a:r>
              <a:rPr lang="en-US" sz="2800" b="1" dirty="0">
                <a:solidFill>
                  <a:srgbClr val="002060"/>
                </a:solidFill>
              </a:rPr>
              <a:t>- </a:t>
            </a:r>
            <a:r>
              <a:rPr lang="ar-SA" sz="2800" b="1" dirty="0">
                <a:solidFill>
                  <a:srgbClr val="002060"/>
                </a:solidFill>
              </a:rPr>
              <a:t>تحديد الشيء أو الأمر أو الحدث أو السلوك أو الشخص المراد ملاحظته</a:t>
            </a:r>
            <a:r>
              <a:rPr lang="en-US" sz="2800" b="1" dirty="0">
                <a:solidFill>
                  <a:srgbClr val="002060"/>
                </a:solidFill>
              </a:rPr>
              <a:t>.</a:t>
            </a:r>
            <a:br>
              <a:rPr lang="en-US" sz="2800" b="1" dirty="0">
                <a:solidFill>
                  <a:srgbClr val="002060"/>
                </a:solidFill>
              </a:rPr>
            </a:br>
            <a:r>
              <a:rPr lang="ar-SA" sz="2800" b="1" dirty="0">
                <a:solidFill>
                  <a:srgbClr val="002060"/>
                </a:solidFill>
              </a:rPr>
              <a:t>٢</a:t>
            </a:r>
            <a:r>
              <a:rPr lang="en-US" sz="2800" b="1" dirty="0">
                <a:solidFill>
                  <a:srgbClr val="002060"/>
                </a:solidFill>
              </a:rPr>
              <a:t>-</a:t>
            </a:r>
            <a:r>
              <a:rPr lang="ar-SA" sz="2800" b="1" dirty="0">
                <a:solidFill>
                  <a:srgbClr val="002060"/>
                </a:solidFill>
              </a:rPr>
              <a:t> الإلمام أو التعرف على الشيء أو الحدث أو الشخص المراد ملاحظته</a:t>
            </a:r>
            <a:r>
              <a:rPr lang="en-US" sz="2800" b="1" dirty="0">
                <a:solidFill>
                  <a:srgbClr val="002060"/>
                </a:solidFill>
              </a:rPr>
              <a:t>.</a:t>
            </a:r>
            <a:br>
              <a:rPr lang="en-US" sz="2800" b="1" dirty="0">
                <a:solidFill>
                  <a:srgbClr val="002060"/>
                </a:solidFill>
              </a:rPr>
            </a:br>
            <a:r>
              <a:rPr lang="ar-SA" sz="2800" b="1" dirty="0">
                <a:solidFill>
                  <a:srgbClr val="002060"/>
                </a:solidFill>
              </a:rPr>
              <a:t>٣</a:t>
            </a:r>
            <a:r>
              <a:rPr lang="en-US" sz="2800" b="1" dirty="0">
                <a:solidFill>
                  <a:srgbClr val="002060"/>
                </a:solidFill>
              </a:rPr>
              <a:t>- </a:t>
            </a:r>
            <a:r>
              <a:rPr lang="ar-SA" sz="2800" b="1" dirty="0">
                <a:solidFill>
                  <a:srgbClr val="002060"/>
                </a:solidFill>
              </a:rPr>
              <a:t>تحديد الطريقة التي سبتم بواسطتها ملاحظه الشيء أو الحـدث أو الشـخص </a:t>
            </a:r>
            <a:r>
              <a:rPr lang="ar-SA" sz="2800" b="1" dirty="0" smtClean="0">
                <a:solidFill>
                  <a:srgbClr val="002060"/>
                </a:solidFill>
              </a:rPr>
              <a:t>كـأن</a:t>
            </a:r>
            <a:r>
              <a:rPr lang="ar-IQ" sz="2800" b="1" dirty="0">
                <a:solidFill>
                  <a:srgbClr val="002060"/>
                </a:solidFill>
              </a:rPr>
              <a:t> </a:t>
            </a:r>
            <a:r>
              <a:rPr lang="ar-SA" sz="2800" b="1" dirty="0" smtClean="0">
                <a:solidFill>
                  <a:srgbClr val="002060"/>
                </a:solidFill>
              </a:rPr>
              <a:t>بتم </a:t>
            </a:r>
            <a:r>
              <a:rPr lang="ar-SA" sz="2800" b="1" dirty="0">
                <a:solidFill>
                  <a:srgbClr val="002060"/>
                </a:solidFill>
              </a:rPr>
              <a:t>ذلــك عــن طريق النظــر أو الســمع أو اللمــس أو الــذوق أو الشــم أو بواســطة هذه جميعا</a:t>
            </a:r>
            <a:r>
              <a:rPr lang="en-US" sz="2800" b="1" dirty="0">
                <a:solidFill>
                  <a:srgbClr val="002060"/>
                </a:solidFill>
              </a:rPr>
              <a:t>.</a:t>
            </a:r>
          </a:p>
          <a:p>
            <a:r>
              <a:rPr lang="ar-SA" sz="2800" b="1" dirty="0">
                <a:solidFill>
                  <a:srgbClr val="002060"/>
                </a:solidFill>
              </a:rPr>
              <a:t>5-الأخذ بالحسبان أي نوع من التحيز الذي </a:t>
            </a:r>
            <a:r>
              <a:rPr lang="ar-SA" sz="2800" b="1" dirty="0" err="1">
                <a:solidFill>
                  <a:srgbClr val="002060"/>
                </a:solidFill>
              </a:rPr>
              <a:t>یؤثر</a:t>
            </a:r>
            <a:r>
              <a:rPr lang="ar-SA" sz="2800" b="1" dirty="0">
                <a:solidFill>
                  <a:srgbClr val="002060"/>
                </a:solidFill>
              </a:rPr>
              <a:t> على الملاحظين</a:t>
            </a:r>
            <a:r>
              <a:rPr lang="en-US" sz="2800" b="1" dirty="0">
                <a:solidFill>
                  <a:srgbClr val="002060"/>
                </a:solidFill>
              </a:rPr>
              <a:t>.</a:t>
            </a:r>
          </a:p>
          <a:p>
            <a:r>
              <a:rPr lang="ar-SA" sz="2800" b="1" dirty="0">
                <a:solidFill>
                  <a:srgbClr val="002060"/>
                </a:solidFill>
              </a:rPr>
              <a:t>6</a:t>
            </a:r>
            <a:r>
              <a:rPr lang="en-US" sz="2800" b="1" dirty="0">
                <a:solidFill>
                  <a:srgbClr val="002060"/>
                </a:solidFill>
              </a:rPr>
              <a:t> -</a:t>
            </a:r>
            <a:r>
              <a:rPr lang="ar-SA" sz="2800" b="1" dirty="0">
                <a:solidFill>
                  <a:srgbClr val="002060"/>
                </a:solidFill>
              </a:rPr>
              <a:t>تحديد النمط الملائم لتسجل الملاحظات</a:t>
            </a:r>
            <a:endParaRPr lang="ar-IQ" sz="2800" b="1" dirty="0">
              <a:solidFill>
                <a:srgbClr val="002060"/>
              </a:solidFill>
            </a:endParaRPr>
          </a:p>
        </p:txBody>
      </p:sp>
    </p:spTree>
    <p:extLst>
      <p:ext uri="{BB962C8B-B14F-4D97-AF65-F5344CB8AC3E}">
        <p14:creationId xmlns:p14="http://schemas.microsoft.com/office/powerpoint/2010/main" val="386967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55576" y="682094"/>
            <a:ext cx="7560840" cy="6126677"/>
          </a:xfrm>
          <a:prstGeom prst="rect">
            <a:avLst/>
          </a:prstGeom>
        </p:spPr>
        <p:txBody>
          <a:bodyPr wrap="square">
            <a:spAutoFit/>
          </a:bodyPr>
          <a:lstStyle/>
          <a:p>
            <a:pPr>
              <a:lnSpc>
                <a:spcPct val="150000"/>
              </a:lnSpc>
            </a:pPr>
            <a:r>
              <a:rPr lang="ar-IQ" sz="2400" b="1" dirty="0" smtClean="0">
                <a:solidFill>
                  <a:srgbClr val="002060"/>
                </a:solidFill>
                <a:ea typeface="Times New Roman"/>
              </a:rPr>
              <a:t>7-</a:t>
            </a:r>
            <a:r>
              <a:rPr lang="ar-SA" sz="2400" b="1" dirty="0">
                <a:solidFill>
                  <a:srgbClr val="002060"/>
                </a:solidFill>
                <a:ea typeface="Times New Roman"/>
              </a:rPr>
              <a:t>النظــر بعمــق إلــى الشــيء أو الحــدث أو نمــط الســلوك المراد ملاحظتــه والعمــل  على  تحديد التفصيلات الدقيقة له</a:t>
            </a:r>
            <a:r>
              <a:rPr lang="en-US" sz="2400" b="1" dirty="0" smtClean="0">
                <a:solidFill>
                  <a:srgbClr val="002060"/>
                </a:solidFill>
                <a:effectLst/>
                <a:latin typeface="Arial"/>
                <a:ea typeface="Times New Roman"/>
                <a:cs typeface="Arial"/>
              </a:rPr>
              <a:t>.</a:t>
            </a:r>
            <a:endParaRPr lang="en-US" sz="2400" b="1" dirty="0">
              <a:solidFill>
                <a:srgbClr val="002060"/>
              </a:solidFill>
              <a:ea typeface="Calibri"/>
              <a:cs typeface="Arial"/>
            </a:endParaRPr>
          </a:p>
          <a:p>
            <a:pPr algn="justLow">
              <a:lnSpc>
                <a:spcPct val="150000"/>
              </a:lnSpc>
            </a:pPr>
            <a:r>
              <a:rPr lang="ar-IQ" sz="2400" b="1" dirty="0">
                <a:solidFill>
                  <a:srgbClr val="002060"/>
                </a:solidFill>
                <a:ea typeface="Times New Roman"/>
              </a:rPr>
              <a:t>8-</a:t>
            </a:r>
            <a:r>
              <a:rPr lang="ar-SA" sz="2400" b="1" dirty="0">
                <a:solidFill>
                  <a:srgbClr val="002060"/>
                </a:solidFill>
                <a:ea typeface="Times New Roman"/>
              </a:rPr>
              <a:t> المراجعة الفورية  بعـــد ملاحظـــه الســـلوك أو الحـــدث أو الشـــيء فأنـــه لابـــد مـــن  تسجيل المعلومــــات الناتجــــة مــــن الملاحظــــة بوســـائل شــــتى أراها ملائمــــة مثــــل التسجيل الصـوتي أو التسجيل بالصـوت والصـورة أو لعـب الـدور أو عـن طريق عملية الملاحظـة مـن أجـل تقويم المعلومـات أو تصويبها والتـي تـم الحصـول علبها خلال الملاحظة</a:t>
            </a:r>
            <a:endParaRPr lang="en-US" sz="2400" b="1" dirty="0">
              <a:solidFill>
                <a:srgbClr val="002060"/>
              </a:solidFill>
              <a:ea typeface="Calibri"/>
              <a:cs typeface="Arial"/>
            </a:endParaRPr>
          </a:p>
          <a:p>
            <a:pPr algn="justLow">
              <a:lnSpc>
                <a:spcPct val="150000"/>
              </a:lnSpc>
            </a:pPr>
            <a:r>
              <a:rPr lang="ar-SA" sz="2400" b="1" dirty="0">
                <a:solidFill>
                  <a:srgbClr val="002060"/>
                </a:solidFill>
                <a:ea typeface="Times New Roman"/>
              </a:rPr>
              <a:t>9- الحكم على عملية تطبيق مهارة الملاحظة النشـطة وذلـك فـي ضـوء مـا تـم إنجـازه بالفعــل ومــا لــم </a:t>
            </a:r>
            <a:r>
              <a:rPr lang="ar-SA" sz="2400" b="1" dirty="0" err="1">
                <a:solidFill>
                  <a:srgbClr val="002060"/>
                </a:solidFill>
                <a:ea typeface="Times New Roman"/>
              </a:rPr>
              <a:t>یــتم</a:t>
            </a:r>
            <a:r>
              <a:rPr lang="ar-SA" sz="2400" b="1" dirty="0">
                <a:solidFill>
                  <a:srgbClr val="002060"/>
                </a:solidFill>
                <a:ea typeface="Times New Roman"/>
              </a:rPr>
              <a:t> انجــازه بعــد </a:t>
            </a:r>
            <a:r>
              <a:rPr lang="ar-SA" sz="2400" b="1" dirty="0" err="1">
                <a:solidFill>
                  <a:srgbClr val="002060"/>
                </a:solidFill>
                <a:ea typeface="Times New Roman"/>
              </a:rPr>
              <a:t>وكیــف</a:t>
            </a:r>
            <a:r>
              <a:rPr lang="ar-SA" sz="2400" b="1" dirty="0">
                <a:solidFill>
                  <a:srgbClr val="002060"/>
                </a:solidFill>
                <a:ea typeface="Times New Roman"/>
              </a:rPr>
              <a:t> </a:t>
            </a:r>
            <a:r>
              <a:rPr lang="ar-SA" sz="2400" b="1" dirty="0" err="1">
                <a:solidFill>
                  <a:srgbClr val="002060"/>
                </a:solidFill>
                <a:ea typeface="Times New Roman"/>
              </a:rPr>
              <a:t>یمكــن</a:t>
            </a:r>
            <a:r>
              <a:rPr lang="ar-SA" sz="2400" b="1" dirty="0">
                <a:solidFill>
                  <a:srgbClr val="002060"/>
                </a:solidFill>
                <a:ea typeface="Times New Roman"/>
              </a:rPr>
              <a:t> </a:t>
            </a:r>
            <a:r>
              <a:rPr lang="ar-SA" sz="2400" b="1" dirty="0" err="1">
                <a:solidFill>
                  <a:srgbClr val="002060"/>
                </a:solidFill>
                <a:ea typeface="Times New Roman"/>
              </a:rPr>
              <a:t>القیــام</a:t>
            </a:r>
            <a:r>
              <a:rPr lang="ar-SA" sz="2400" b="1" dirty="0">
                <a:solidFill>
                  <a:srgbClr val="002060"/>
                </a:solidFill>
                <a:ea typeface="Times New Roman"/>
              </a:rPr>
              <a:t> بالمهــارة مــن جدجد وبطــر</a:t>
            </a:r>
            <a:r>
              <a:rPr lang="ar-IQ" sz="2400" b="1" dirty="0">
                <a:solidFill>
                  <a:srgbClr val="002060"/>
                </a:solidFill>
                <a:ea typeface="Times New Roman"/>
              </a:rPr>
              <a:t>ق مختلفة </a:t>
            </a:r>
            <a:endParaRPr lang="en-US" sz="2400" b="1" dirty="0">
              <a:solidFill>
                <a:srgbClr val="002060"/>
              </a:solidFill>
              <a:ea typeface="Calibri"/>
              <a:cs typeface="Arial"/>
            </a:endParaRPr>
          </a:p>
        </p:txBody>
      </p:sp>
    </p:spTree>
    <p:extLst>
      <p:ext uri="{BB962C8B-B14F-4D97-AF65-F5344CB8AC3E}">
        <p14:creationId xmlns:p14="http://schemas.microsoft.com/office/powerpoint/2010/main" val="157098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11560" y="1772816"/>
            <a:ext cx="8064896" cy="2554545"/>
          </a:xfrm>
          <a:prstGeom prst="rect">
            <a:avLst/>
          </a:prstGeom>
        </p:spPr>
        <p:txBody>
          <a:bodyPr wrap="square">
            <a:spAutoFit/>
          </a:bodyPr>
          <a:lstStyle/>
          <a:p>
            <a:r>
              <a:rPr lang="ar-SA" sz="4000" b="1" dirty="0" smtClean="0">
                <a:solidFill>
                  <a:srgbClr val="002060"/>
                </a:solidFill>
                <a:ea typeface="Times New Roman"/>
              </a:rPr>
              <a:t>-</a:t>
            </a:r>
            <a:r>
              <a:rPr lang="ar-IQ" sz="4000" b="1" dirty="0" smtClean="0">
                <a:solidFill>
                  <a:srgbClr val="FF0000"/>
                </a:solidFill>
                <a:ea typeface="Times New Roman"/>
              </a:rPr>
              <a:t>ثالثا :</a:t>
            </a:r>
            <a:r>
              <a:rPr lang="ar-SA" sz="4000" b="1" dirty="0" err="1" smtClean="0">
                <a:solidFill>
                  <a:srgbClr val="FF0000"/>
                </a:solidFill>
                <a:ea typeface="Times New Roman"/>
              </a:rPr>
              <a:t>توضیح</a:t>
            </a:r>
            <a:r>
              <a:rPr lang="ar-SA" sz="4000" b="1" dirty="0" smtClean="0">
                <a:solidFill>
                  <a:srgbClr val="FF0000"/>
                </a:solidFill>
                <a:ea typeface="Times New Roman"/>
              </a:rPr>
              <a:t> </a:t>
            </a:r>
            <a:r>
              <a:rPr lang="ar-SA" sz="4000" b="1" dirty="0" err="1">
                <a:solidFill>
                  <a:srgbClr val="FF0000"/>
                </a:solidFill>
                <a:ea typeface="Times New Roman"/>
              </a:rPr>
              <a:t>كیفیه</a:t>
            </a:r>
            <a:r>
              <a:rPr lang="ar-SA" sz="4000" b="1" dirty="0">
                <a:solidFill>
                  <a:srgbClr val="FF0000"/>
                </a:solidFill>
                <a:ea typeface="Times New Roman"/>
              </a:rPr>
              <a:t> أداء المهارة بمثال </a:t>
            </a:r>
            <a:r>
              <a:rPr lang="en-US" sz="4000" b="1" dirty="0" smtClean="0">
                <a:solidFill>
                  <a:srgbClr val="FF0000"/>
                </a:solidFill>
                <a:effectLst/>
                <a:latin typeface="Arial"/>
                <a:ea typeface="Times New Roman"/>
              </a:rPr>
              <a:t>:</a:t>
            </a:r>
            <a:r>
              <a:rPr lang="ar-SA" sz="4000" b="1" dirty="0">
                <a:solidFill>
                  <a:srgbClr val="002060"/>
                </a:solidFill>
                <a:ea typeface="Times New Roman"/>
              </a:rPr>
              <a:t>-</a:t>
            </a:r>
            <a:r>
              <a:rPr lang="en-US" sz="4000" b="1" dirty="0" smtClean="0">
                <a:solidFill>
                  <a:srgbClr val="002060"/>
                </a:solidFill>
                <a:effectLst/>
                <a:latin typeface="Arial"/>
                <a:ea typeface="Times New Roman"/>
              </a:rPr>
              <a:t/>
            </a:r>
            <a:br>
              <a:rPr lang="en-US" sz="4000" b="1" dirty="0" smtClean="0">
                <a:solidFill>
                  <a:srgbClr val="002060"/>
                </a:solidFill>
                <a:effectLst/>
                <a:latin typeface="Arial"/>
                <a:ea typeface="Times New Roman"/>
              </a:rPr>
            </a:br>
            <a:r>
              <a:rPr lang="ar-SA" sz="4000" b="1" dirty="0" smtClean="0">
                <a:solidFill>
                  <a:srgbClr val="002060"/>
                </a:solidFill>
                <a:effectLst/>
                <a:latin typeface="Arial"/>
                <a:ea typeface="Times New Roman"/>
              </a:rPr>
              <a:t>نقوم  بعرض  فديو قصير او مجموعة صور ونطلب من الطلبة  الاجابة عن مجموعة من الاسئلة التي تعتمد على الملاحظة الدقيقة </a:t>
            </a:r>
            <a:endParaRPr lang="ar-IQ" sz="4000" b="1" dirty="0">
              <a:solidFill>
                <a:srgbClr val="002060"/>
              </a:solidFill>
            </a:endParaRPr>
          </a:p>
        </p:txBody>
      </p:sp>
    </p:spTree>
    <p:extLst>
      <p:ext uri="{BB962C8B-B14F-4D97-AF65-F5344CB8AC3E}">
        <p14:creationId xmlns:p14="http://schemas.microsoft.com/office/powerpoint/2010/main" val="351604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1196752"/>
            <a:ext cx="7992888" cy="4093428"/>
          </a:xfrm>
          <a:prstGeom prst="rect">
            <a:avLst/>
          </a:prstGeom>
        </p:spPr>
        <p:txBody>
          <a:bodyPr wrap="square">
            <a:spAutoFit/>
          </a:bodyPr>
          <a:lstStyle/>
          <a:p>
            <a:pPr algn="justLow">
              <a:lnSpc>
                <a:spcPct val="150000"/>
              </a:lnSpc>
            </a:pPr>
            <a:r>
              <a:rPr lang="en-US" sz="4000" b="1" dirty="0" smtClean="0">
                <a:solidFill>
                  <a:srgbClr val="000000"/>
                </a:solidFill>
                <a:effectLst/>
                <a:latin typeface="Arial"/>
                <a:ea typeface="Times New Roman"/>
                <a:cs typeface="Arial"/>
              </a:rPr>
              <a:t>-</a:t>
            </a:r>
            <a:r>
              <a:rPr lang="ar-IQ" sz="4000" b="1" dirty="0" smtClean="0">
                <a:solidFill>
                  <a:srgbClr val="FF0000"/>
                </a:solidFill>
                <a:ea typeface="Times New Roman"/>
              </a:rPr>
              <a:t>رابعا : </a:t>
            </a:r>
            <a:r>
              <a:rPr lang="ar-SA" sz="4000" b="1" dirty="0" smtClean="0">
                <a:solidFill>
                  <a:srgbClr val="FF0000"/>
                </a:solidFill>
                <a:ea typeface="Times New Roman"/>
              </a:rPr>
              <a:t>مراجعة </a:t>
            </a:r>
            <a:r>
              <a:rPr lang="ar-SA" sz="4000" b="1" dirty="0">
                <a:solidFill>
                  <a:srgbClr val="FF0000"/>
                </a:solidFill>
                <a:ea typeface="Times New Roman"/>
              </a:rPr>
              <a:t>خطوات أداء المهارة</a:t>
            </a:r>
            <a:r>
              <a:rPr lang="en-US" sz="4000" b="1" dirty="0" smtClean="0">
                <a:solidFill>
                  <a:srgbClr val="FF0000"/>
                </a:solidFill>
                <a:effectLst/>
                <a:latin typeface="Arial"/>
                <a:ea typeface="Times New Roman"/>
                <a:cs typeface="Arial"/>
              </a:rPr>
              <a:t>:-</a:t>
            </a:r>
            <a:endParaRPr lang="en-US" sz="4000" b="1" dirty="0">
              <a:solidFill>
                <a:srgbClr val="FF0000"/>
              </a:solidFill>
              <a:ea typeface="Calibri"/>
              <a:cs typeface="Arial"/>
            </a:endParaRPr>
          </a:p>
          <a:p>
            <a:pPr algn="just"/>
            <a:r>
              <a:rPr lang="ar-SA" sz="4000" b="1" dirty="0">
                <a:solidFill>
                  <a:srgbClr val="002060"/>
                </a:solidFill>
                <a:ea typeface="Times New Roman"/>
              </a:rPr>
              <a:t>بعد الانتهاء من </a:t>
            </a:r>
            <a:r>
              <a:rPr lang="ar-SA" sz="4000" b="1" dirty="0" err="1">
                <a:solidFill>
                  <a:srgbClr val="002060"/>
                </a:solidFill>
                <a:ea typeface="Times New Roman"/>
              </a:rPr>
              <a:t>توضیح</a:t>
            </a:r>
            <a:r>
              <a:rPr lang="ar-SA" sz="4000" b="1" dirty="0">
                <a:solidFill>
                  <a:srgbClr val="002060"/>
                </a:solidFill>
                <a:ea typeface="Times New Roman"/>
              </a:rPr>
              <a:t> المهارة مع </a:t>
            </a:r>
            <a:r>
              <a:rPr lang="ar-SA" sz="4000" b="1" dirty="0" err="1">
                <a:solidFill>
                  <a:srgbClr val="002060"/>
                </a:solidFill>
                <a:ea typeface="Times New Roman"/>
              </a:rPr>
              <a:t>التمثیل</a:t>
            </a:r>
            <a:r>
              <a:rPr lang="ar-SA" sz="4000" b="1" dirty="0">
                <a:solidFill>
                  <a:srgbClr val="002060"/>
                </a:solidFill>
                <a:ea typeface="Times New Roman"/>
              </a:rPr>
              <a:t> : </a:t>
            </a:r>
            <a:r>
              <a:rPr lang="ar-SA" sz="4000" b="1" dirty="0" err="1">
                <a:solidFill>
                  <a:srgbClr val="002060"/>
                </a:solidFill>
                <a:ea typeface="Times New Roman"/>
              </a:rPr>
              <a:t>یتم</a:t>
            </a:r>
            <a:r>
              <a:rPr lang="ar-SA" sz="4000" b="1" dirty="0">
                <a:solidFill>
                  <a:srgbClr val="002060"/>
                </a:solidFill>
                <a:ea typeface="Times New Roman"/>
              </a:rPr>
              <a:t> إجراء نقاش مـع </a:t>
            </a:r>
            <a:r>
              <a:rPr lang="ar-SA" sz="4000" b="1" dirty="0" err="1">
                <a:solidFill>
                  <a:srgbClr val="002060"/>
                </a:solidFill>
                <a:ea typeface="Times New Roman"/>
              </a:rPr>
              <a:t>االطلبة</a:t>
            </a:r>
            <a:r>
              <a:rPr lang="ar-SA" sz="4000" b="1" dirty="0">
                <a:solidFill>
                  <a:srgbClr val="002060"/>
                </a:solidFill>
                <a:ea typeface="Times New Roman"/>
              </a:rPr>
              <a:t> لمراجعـة الخطوات والقواعد التي استخدمت في تنفيذ مهارة الملاحظة .</a:t>
            </a:r>
            <a:r>
              <a:rPr lang="en-US" sz="4000" b="1" dirty="0" smtClean="0">
                <a:solidFill>
                  <a:srgbClr val="002060"/>
                </a:solidFill>
                <a:effectLst/>
                <a:latin typeface="Arial"/>
                <a:ea typeface="Times New Roman"/>
              </a:rPr>
              <a:t/>
            </a:r>
            <a:br>
              <a:rPr lang="en-US" sz="4000" b="1" dirty="0" smtClean="0">
                <a:solidFill>
                  <a:srgbClr val="002060"/>
                </a:solidFill>
                <a:effectLst/>
                <a:latin typeface="Arial"/>
                <a:ea typeface="Times New Roman"/>
              </a:rPr>
            </a:br>
            <a:endParaRPr lang="ar-IQ" sz="4000" b="1" dirty="0">
              <a:solidFill>
                <a:srgbClr val="002060"/>
              </a:solidFill>
            </a:endParaRPr>
          </a:p>
        </p:txBody>
      </p:sp>
    </p:spTree>
    <p:extLst>
      <p:ext uri="{BB962C8B-B14F-4D97-AF65-F5344CB8AC3E}">
        <p14:creationId xmlns:p14="http://schemas.microsoft.com/office/powerpoint/2010/main" val="38999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55576" y="692697"/>
            <a:ext cx="8208912" cy="5432256"/>
          </a:xfrm>
          <a:prstGeom prst="rect">
            <a:avLst/>
          </a:prstGeom>
        </p:spPr>
        <p:txBody>
          <a:bodyPr wrap="square">
            <a:spAutoFit/>
          </a:bodyPr>
          <a:lstStyle/>
          <a:p>
            <a:pPr marL="347345" indent="-347345" eaLnBrk="0" fontAlgn="base" hangingPunct="0">
              <a:lnSpc>
                <a:spcPct val="115000"/>
              </a:lnSpc>
              <a:spcBef>
                <a:spcPts val="1150"/>
              </a:spcBef>
            </a:pPr>
            <a:r>
              <a:rPr lang="ar-IQ" sz="2800" b="1" dirty="0">
                <a:solidFill>
                  <a:srgbClr val="FF0000"/>
                </a:solidFill>
                <a:effectLst>
                  <a:outerShdw blurRad="38100" dist="38100" dir="2700000" algn="tl">
                    <a:srgbClr val="000000"/>
                  </a:outerShdw>
                </a:effectLst>
                <a:ea typeface="+mj-ea"/>
              </a:rPr>
              <a:t>هل يمكن تعليم مهارات التفكير للطلبة</a:t>
            </a:r>
            <a:endParaRPr lang="en-US" sz="2800" b="1" dirty="0">
              <a:solidFill>
                <a:srgbClr val="FF0000"/>
              </a:solidFill>
              <a:ea typeface="Calibri"/>
              <a:cs typeface="Arial"/>
            </a:endParaRPr>
          </a:p>
          <a:p>
            <a:pPr eaLnBrk="0" fontAlgn="base" hangingPunct="0">
              <a:lnSpc>
                <a:spcPct val="115000"/>
              </a:lnSpc>
              <a:spcAft>
                <a:spcPts val="1000"/>
              </a:spcAft>
            </a:pPr>
            <a:r>
              <a:rPr lang="ar-IQ" sz="2800" b="1" dirty="0">
                <a:solidFill>
                  <a:srgbClr val="7030A0"/>
                </a:solidFill>
                <a:effectLst>
                  <a:outerShdw blurRad="38100" dist="38100" dir="2700000" algn="tl">
                    <a:srgbClr val="000000"/>
                  </a:outerShdw>
                </a:effectLst>
              </a:rPr>
              <a:t>- ان اعتبار التفكير مهارة وليس موهبة هو الخطوة الاولى للقيام بعمل لتحسين وتطوير مهارات التفكير .</a:t>
            </a:r>
            <a:endParaRPr lang="en-US" sz="2800" b="1" dirty="0">
              <a:solidFill>
                <a:srgbClr val="7030A0"/>
              </a:solidFill>
              <a:ea typeface="Calibri"/>
              <a:cs typeface="Arial"/>
            </a:endParaRPr>
          </a:p>
          <a:p>
            <a:pPr eaLnBrk="0" fontAlgn="base" hangingPunct="0">
              <a:lnSpc>
                <a:spcPct val="115000"/>
              </a:lnSpc>
              <a:spcAft>
                <a:spcPts val="1000"/>
              </a:spcAft>
            </a:pPr>
            <a:r>
              <a:rPr lang="ar-IQ" sz="2800" b="1" dirty="0">
                <a:solidFill>
                  <a:srgbClr val="7030A0"/>
                </a:solidFill>
                <a:effectLst>
                  <a:outerShdw blurRad="38100" dist="38100" dir="2700000" algn="tl">
                    <a:srgbClr val="000000"/>
                  </a:outerShdw>
                </a:effectLst>
              </a:rPr>
              <a:t>- يقول </a:t>
            </a:r>
            <a:r>
              <a:rPr lang="ar-IQ" sz="2800" b="1" dirty="0" err="1">
                <a:solidFill>
                  <a:srgbClr val="7030A0"/>
                </a:solidFill>
                <a:effectLst>
                  <a:outerShdw blurRad="38100" dist="38100" dir="2700000" algn="tl">
                    <a:srgbClr val="000000"/>
                  </a:outerShdw>
                </a:effectLst>
              </a:rPr>
              <a:t>باركنز</a:t>
            </a:r>
            <a:r>
              <a:rPr lang="ar-IQ" sz="2800" b="1" dirty="0">
                <a:solidFill>
                  <a:srgbClr val="7030A0"/>
                </a:solidFill>
                <a:effectLst>
                  <a:outerShdw blurRad="38100" dist="38100" dir="2700000" algn="tl">
                    <a:srgbClr val="000000"/>
                  </a:outerShdw>
                </a:effectLst>
              </a:rPr>
              <a:t> ان القدرة على التفكير صناعياً اكثر من كونها طبيعية  وانها مهارات حياتية يومية يحتاج اليها كل فرد من افراد المجتمع .</a:t>
            </a:r>
            <a:endParaRPr lang="en-US" sz="2800" b="1" dirty="0">
              <a:solidFill>
                <a:srgbClr val="7030A0"/>
              </a:solidFill>
              <a:ea typeface="Calibri"/>
              <a:cs typeface="Arial"/>
            </a:endParaRPr>
          </a:p>
          <a:p>
            <a:pPr eaLnBrk="0" fontAlgn="base" hangingPunct="0">
              <a:lnSpc>
                <a:spcPct val="115000"/>
              </a:lnSpc>
              <a:spcAft>
                <a:spcPts val="1000"/>
              </a:spcAft>
            </a:pPr>
            <a:r>
              <a:rPr lang="ar-IQ" sz="2800" b="1" dirty="0">
                <a:solidFill>
                  <a:srgbClr val="7030A0"/>
                </a:solidFill>
                <a:effectLst>
                  <a:outerShdw blurRad="38100" dist="38100" dir="2700000" algn="tl">
                    <a:srgbClr val="000000"/>
                  </a:outerShdw>
                </a:effectLst>
              </a:rPr>
              <a:t>- يقول دي </a:t>
            </a:r>
            <a:r>
              <a:rPr lang="ar-IQ" sz="2800" b="1" dirty="0" err="1">
                <a:solidFill>
                  <a:srgbClr val="7030A0"/>
                </a:solidFill>
                <a:effectLst>
                  <a:outerShdw blurRad="38100" dist="38100" dir="2700000" algn="tl">
                    <a:srgbClr val="000000"/>
                  </a:outerShdw>
                </a:effectLst>
              </a:rPr>
              <a:t>بونو</a:t>
            </a:r>
            <a:r>
              <a:rPr lang="ar-IQ" sz="2800" b="1" dirty="0">
                <a:solidFill>
                  <a:srgbClr val="7030A0"/>
                </a:solidFill>
                <a:effectLst>
                  <a:outerShdw blurRad="38100" dist="38100" dir="2700000" algn="tl">
                    <a:srgbClr val="000000"/>
                  </a:outerShdw>
                </a:effectLst>
              </a:rPr>
              <a:t>  ان مهارات التفكير يمكن  ان تتحسن بالتدريب والميران ويرى ان مهارات التفكير </a:t>
            </a:r>
            <a:r>
              <a:rPr lang="ar-IQ" sz="2800" b="1" dirty="0" err="1">
                <a:solidFill>
                  <a:srgbClr val="7030A0"/>
                </a:solidFill>
                <a:effectLst>
                  <a:outerShdw blurRad="38100" dist="38100" dir="2700000" algn="tl">
                    <a:srgbClr val="000000"/>
                  </a:outerShdw>
                </a:effectLst>
              </a:rPr>
              <a:t>لاتختلف</a:t>
            </a:r>
            <a:r>
              <a:rPr lang="ar-IQ" sz="2800" b="1" dirty="0">
                <a:solidFill>
                  <a:srgbClr val="7030A0"/>
                </a:solidFill>
                <a:effectLst>
                  <a:outerShdw blurRad="38100" dist="38100" dir="2700000" algn="tl">
                    <a:srgbClr val="000000"/>
                  </a:outerShdw>
                </a:effectLst>
              </a:rPr>
              <a:t> عن اي مهارة اخرى ويشبه التفكير بمهارة قيادة السيارة .</a:t>
            </a:r>
            <a:endParaRPr lang="en-US" sz="2800" b="1" dirty="0">
              <a:solidFill>
                <a:srgbClr val="7030A0"/>
              </a:solidFill>
              <a:ea typeface="Calibri"/>
              <a:cs typeface="Arial"/>
            </a:endParaRPr>
          </a:p>
          <a:p>
            <a:pPr eaLnBrk="0" fontAlgn="base" hangingPunct="0">
              <a:lnSpc>
                <a:spcPct val="115000"/>
              </a:lnSpc>
              <a:spcAft>
                <a:spcPts val="1000"/>
              </a:spcAft>
            </a:pPr>
            <a:r>
              <a:rPr lang="ar-IQ" sz="2800" b="1" dirty="0">
                <a:solidFill>
                  <a:srgbClr val="7030A0"/>
                </a:solidFill>
                <a:effectLst>
                  <a:outerShdw blurRad="38100" dist="38100" dir="2700000" algn="tl">
                    <a:srgbClr val="000000"/>
                  </a:outerShdw>
                </a:effectLst>
              </a:rPr>
              <a:t>- واعتقد اننا لو ضيقنا الفجوة بين المفاهيم النظرية والممارسات العملية نستطيع ان نعلم التفكير للجميع .</a:t>
            </a:r>
            <a:endParaRPr lang="en-US" sz="2800" b="1" dirty="0">
              <a:solidFill>
                <a:srgbClr val="7030A0"/>
              </a:solidFill>
              <a:ea typeface="Calibri"/>
              <a:cs typeface="Arial"/>
            </a:endParaRPr>
          </a:p>
        </p:txBody>
      </p:sp>
    </p:spTree>
    <p:extLst>
      <p:ext uri="{BB962C8B-B14F-4D97-AF65-F5344CB8AC3E}">
        <p14:creationId xmlns:p14="http://schemas.microsoft.com/office/powerpoint/2010/main" val="135440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548680"/>
            <a:ext cx="8064896" cy="5909310"/>
          </a:xfrm>
          <a:prstGeom prst="rect">
            <a:avLst/>
          </a:prstGeom>
        </p:spPr>
        <p:txBody>
          <a:bodyPr wrap="square">
            <a:spAutoFit/>
          </a:bodyPr>
          <a:lstStyle/>
          <a:p>
            <a:pPr>
              <a:lnSpc>
                <a:spcPct val="150000"/>
              </a:lnSpc>
            </a:pPr>
            <a:r>
              <a:rPr lang="ar-IQ" sz="2800" b="1" dirty="0" smtClean="0">
                <a:solidFill>
                  <a:srgbClr val="FF0000"/>
                </a:solidFill>
                <a:ea typeface="Times New Roman"/>
              </a:rPr>
              <a:t>خامسا : </a:t>
            </a:r>
            <a:r>
              <a:rPr lang="ar-SA" sz="2800" b="1" dirty="0" smtClean="0">
                <a:solidFill>
                  <a:srgbClr val="FF0000"/>
                </a:solidFill>
                <a:ea typeface="Times New Roman"/>
              </a:rPr>
              <a:t>تطبيق </a:t>
            </a:r>
            <a:r>
              <a:rPr lang="ar-SA" sz="2800" b="1" dirty="0">
                <a:solidFill>
                  <a:srgbClr val="FF0000"/>
                </a:solidFill>
                <a:ea typeface="Times New Roman"/>
              </a:rPr>
              <a:t>الطلبة للمهارة :</a:t>
            </a:r>
            <a:r>
              <a:rPr lang="en-US" sz="2800" b="1" dirty="0" smtClean="0">
                <a:solidFill>
                  <a:srgbClr val="FF0000"/>
                </a:solidFill>
                <a:effectLst/>
                <a:latin typeface="Arial"/>
                <a:ea typeface="Times New Roman"/>
                <a:cs typeface="Arial"/>
              </a:rPr>
              <a:t>- </a:t>
            </a:r>
            <a:endParaRPr lang="en-US" sz="2800" b="1" dirty="0">
              <a:solidFill>
                <a:srgbClr val="FF0000"/>
              </a:solidFill>
              <a:ea typeface="Calibri"/>
              <a:cs typeface="Arial"/>
            </a:endParaRPr>
          </a:p>
          <a:p>
            <a:pPr algn="justLow">
              <a:lnSpc>
                <a:spcPct val="150000"/>
              </a:lnSpc>
            </a:pPr>
            <a:r>
              <a:rPr lang="ar-SA" sz="2800" b="1" dirty="0">
                <a:solidFill>
                  <a:srgbClr val="002060"/>
                </a:solidFill>
                <a:ea typeface="Times New Roman"/>
              </a:rPr>
              <a:t>نكلـــف الطلبة  بتطبيق نشـــاط بخص مهـــارة الملاحظة وذلـــك كمـــا </a:t>
            </a:r>
            <a:r>
              <a:rPr lang="ar-SA" sz="2800" b="1" dirty="0" err="1">
                <a:solidFill>
                  <a:srgbClr val="002060"/>
                </a:solidFill>
                <a:ea typeface="Times New Roman"/>
              </a:rPr>
              <a:t>یلي</a:t>
            </a:r>
            <a:r>
              <a:rPr lang="en-US" sz="2800" b="1" dirty="0" smtClean="0">
                <a:solidFill>
                  <a:srgbClr val="002060"/>
                </a:solidFill>
                <a:effectLst/>
                <a:latin typeface="Arial"/>
                <a:ea typeface="Times New Roman"/>
                <a:cs typeface="Arial"/>
              </a:rPr>
              <a:t>:- </a:t>
            </a:r>
            <a:endParaRPr lang="en-US" sz="2800" b="1" dirty="0">
              <a:solidFill>
                <a:srgbClr val="002060"/>
              </a:solidFill>
              <a:ea typeface="Calibri"/>
              <a:cs typeface="Arial"/>
            </a:endParaRPr>
          </a:p>
          <a:p>
            <a:pPr algn="justLow">
              <a:lnSpc>
                <a:spcPct val="150000"/>
              </a:lnSpc>
            </a:pPr>
            <a:r>
              <a:rPr lang="en-US" sz="2800" b="1" dirty="0" smtClean="0">
                <a:solidFill>
                  <a:srgbClr val="002060"/>
                </a:solidFill>
                <a:effectLst/>
                <a:latin typeface="Arial"/>
                <a:ea typeface="Times New Roman"/>
                <a:cs typeface="Arial"/>
              </a:rPr>
              <a:t>- </a:t>
            </a:r>
            <a:r>
              <a:rPr lang="ar-SA" sz="2800" b="1" dirty="0" err="1">
                <a:solidFill>
                  <a:srgbClr val="002060"/>
                </a:solidFill>
                <a:ea typeface="Times New Roman"/>
              </a:rPr>
              <a:t>تقسیم</a:t>
            </a:r>
            <a:r>
              <a:rPr lang="ar-SA" sz="2800" b="1" dirty="0">
                <a:solidFill>
                  <a:srgbClr val="002060"/>
                </a:solidFill>
                <a:ea typeface="Times New Roman"/>
              </a:rPr>
              <a:t> الطلبة إلى مجموعة التعلم التعاوني</a:t>
            </a:r>
            <a:r>
              <a:rPr lang="en-US" sz="2800" b="1" dirty="0" smtClean="0">
                <a:solidFill>
                  <a:srgbClr val="002060"/>
                </a:solidFill>
                <a:effectLst/>
                <a:latin typeface="Arial"/>
                <a:ea typeface="Times New Roman"/>
                <a:cs typeface="Arial"/>
              </a:rPr>
              <a:t>.</a:t>
            </a:r>
            <a:endParaRPr lang="en-US" sz="2800" b="1" dirty="0">
              <a:solidFill>
                <a:srgbClr val="002060"/>
              </a:solidFill>
              <a:ea typeface="Calibri"/>
              <a:cs typeface="Arial"/>
            </a:endParaRPr>
          </a:p>
          <a:p>
            <a:pPr algn="justLow">
              <a:lnSpc>
                <a:spcPct val="150000"/>
              </a:lnSpc>
            </a:pPr>
            <a:r>
              <a:rPr lang="en-US" sz="2800" b="1" dirty="0" smtClean="0">
                <a:solidFill>
                  <a:srgbClr val="002060"/>
                </a:solidFill>
                <a:effectLst/>
                <a:latin typeface="Arial"/>
                <a:ea typeface="Times New Roman"/>
                <a:cs typeface="Arial"/>
              </a:rPr>
              <a:t>-</a:t>
            </a:r>
            <a:r>
              <a:rPr lang="ar-SA" sz="2800" b="1" dirty="0">
                <a:solidFill>
                  <a:srgbClr val="002060"/>
                </a:solidFill>
                <a:ea typeface="Times New Roman"/>
              </a:rPr>
              <a:t>توزع </a:t>
            </a:r>
            <a:r>
              <a:rPr lang="ar-SA" sz="2800" b="1" dirty="0" smtClean="0">
                <a:solidFill>
                  <a:srgbClr val="002060"/>
                </a:solidFill>
                <a:ea typeface="Times New Roman"/>
              </a:rPr>
              <a:t>النشاط </a:t>
            </a:r>
            <a:r>
              <a:rPr lang="ar-SA" sz="2800" b="1" dirty="0">
                <a:solidFill>
                  <a:srgbClr val="002060"/>
                </a:solidFill>
                <a:ea typeface="Times New Roman"/>
              </a:rPr>
              <a:t>على كل طالب في كل مجموعة تتضمن كما </a:t>
            </a:r>
            <a:r>
              <a:rPr lang="ar-SA" sz="2800" b="1" dirty="0" err="1">
                <a:solidFill>
                  <a:srgbClr val="002060"/>
                </a:solidFill>
                <a:ea typeface="Times New Roman"/>
              </a:rPr>
              <a:t>یلي</a:t>
            </a:r>
            <a:r>
              <a:rPr lang="en-US" sz="2800" b="1" dirty="0" smtClean="0">
                <a:solidFill>
                  <a:srgbClr val="002060"/>
                </a:solidFill>
                <a:effectLst/>
                <a:latin typeface="Arial"/>
                <a:ea typeface="Times New Roman"/>
                <a:cs typeface="Arial"/>
              </a:rPr>
              <a:t>:-</a:t>
            </a:r>
            <a:endParaRPr lang="en-US" sz="2800" b="1" dirty="0">
              <a:solidFill>
                <a:srgbClr val="002060"/>
              </a:solidFill>
              <a:ea typeface="Calibri"/>
              <a:cs typeface="Arial"/>
            </a:endParaRPr>
          </a:p>
          <a:p>
            <a:pPr>
              <a:lnSpc>
                <a:spcPct val="150000"/>
              </a:lnSpc>
            </a:pPr>
            <a:r>
              <a:rPr lang="ar-SA" sz="2800" b="1" dirty="0">
                <a:solidFill>
                  <a:srgbClr val="002060"/>
                </a:solidFill>
                <a:ea typeface="Times New Roman"/>
              </a:rPr>
              <a:t>نوزع  مجموعة من الصور المزدوجة المتشابهة بوجود اختلاف بسيط بينهن, ونسأل الطلبة لإيجاد الاختلاف أو الفرق بين الصورتين </a:t>
            </a:r>
            <a:endParaRPr lang="en-US" sz="2800" b="1" dirty="0">
              <a:solidFill>
                <a:srgbClr val="002060"/>
              </a:solidFill>
              <a:ea typeface="Calibri"/>
              <a:cs typeface="Arial"/>
            </a:endParaRPr>
          </a:p>
          <a:p>
            <a:pPr>
              <a:lnSpc>
                <a:spcPct val="150000"/>
              </a:lnSpc>
            </a:pPr>
            <a:r>
              <a:rPr lang="ar-IQ" sz="2800" b="1" dirty="0">
                <a:solidFill>
                  <a:srgbClr val="002060"/>
                </a:solidFill>
                <a:ea typeface="Times New Roman"/>
              </a:rPr>
              <a:t>- </a:t>
            </a:r>
            <a:r>
              <a:rPr lang="ar-SA" sz="2800" b="1" dirty="0">
                <a:solidFill>
                  <a:srgbClr val="002060"/>
                </a:solidFill>
                <a:ea typeface="Times New Roman"/>
              </a:rPr>
              <a:t>تقوم كل مجموعة من خلال النقاش والتعاون </a:t>
            </a:r>
            <a:r>
              <a:rPr lang="ar-SA" sz="2800" b="1" dirty="0" err="1">
                <a:solidFill>
                  <a:srgbClr val="002060"/>
                </a:solidFill>
                <a:ea typeface="Times New Roman"/>
              </a:rPr>
              <a:t>بین</a:t>
            </a:r>
            <a:r>
              <a:rPr lang="ar-SA" sz="2800" b="1" dirty="0">
                <a:solidFill>
                  <a:srgbClr val="002060"/>
                </a:solidFill>
                <a:ea typeface="Times New Roman"/>
              </a:rPr>
              <a:t> أفرادها من انجاز المطلوب منها</a:t>
            </a:r>
            <a:r>
              <a:rPr lang="en-US" sz="2800" b="1" dirty="0" smtClean="0">
                <a:solidFill>
                  <a:srgbClr val="002060"/>
                </a:solidFill>
                <a:effectLst/>
                <a:latin typeface="Arial"/>
                <a:ea typeface="Times New Roman"/>
                <a:cs typeface="Arial"/>
              </a:rPr>
              <a:t>.</a:t>
            </a:r>
            <a:endParaRPr lang="en-US" sz="2800" b="1" dirty="0">
              <a:solidFill>
                <a:srgbClr val="002060"/>
              </a:solidFill>
              <a:ea typeface="Calibri"/>
              <a:cs typeface="Arial"/>
            </a:endParaRPr>
          </a:p>
        </p:txBody>
      </p:sp>
    </p:spTree>
    <p:extLst>
      <p:ext uri="{BB962C8B-B14F-4D97-AF65-F5344CB8AC3E}">
        <p14:creationId xmlns:p14="http://schemas.microsoft.com/office/powerpoint/2010/main" val="282456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39552" y="836712"/>
            <a:ext cx="8136904" cy="5632311"/>
          </a:xfrm>
          <a:prstGeom prst="rect">
            <a:avLst/>
          </a:prstGeom>
        </p:spPr>
        <p:txBody>
          <a:bodyPr wrap="square">
            <a:spAutoFit/>
          </a:bodyPr>
          <a:lstStyle/>
          <a:p>
            <a:pPr>
              <a:lnSpc>
                <a:spcPct val="150000"/>
              </a:lnSpc>
            </a:pPr>
            <a:r>
              <a:rPr lang="ar-IQ" sz="2400" b="1" dirty="0">
                <a:solidFill>
                  <a:srgbClr val="002060"/>
                </a:solidFill>
                <a:ea typeface="Times New Roman"/>
              </a:rPr>
              <a:t>- نق</a:t>
            </a:r>
            <a:r>
              <a:rPr lang="ar-SA" sz="2400" b="1" dirty="0" err="1">
                <a:solidFill>
                  <a:srgbClr val="002060"/>
                </a:solidFill>
                <a:ea typeface="Times New Roman"/>
              </a:rPr>
              <a:t>وم</a:t>
            </a:r>
            <a:r>
              <a:rPr lang="ar-SA" sz="2400" b="1" dirty="0">
                <a:solidFill>
                  <a:srgbClr val="002060"/>
                </a:solidFill>
                <a:ea typeface="Times New Roman"/>
              </a:rPr>
              <a:t>  بـــــالتجوال </a:t>
            </a:r>
            <a:r>
              <a:rPr lang="ar-SA" sz="2400" b="1" dirty="0" err="1">
                <a:solidFill>
                  <a:srgbClr val="002060"/>
                </a:solidFill>
                <a:ea typeface="Times New Roman"/>
              </a:rPr>
              <a:t>بـــــین</a:t>
            </a:r>
            <a:r>
              <a:rPr lang="ar-SA" sz="2400" b="1" dirty="0">
                <a:solidFill>
                  <a:srgbClr val="002060"/>
                </a:solidFill>
                <a:ea typeface="Times New Roman"/>
              </a:rPr>
              <a:t> الطلبة  ومتابعـــــة عملهـــــم  وتقديم التغذية الراجعـــــة </a:t>
            </a:r>
            <a:r>
              <a:rPr lang="ar-IQ" sz="2400" b="1" dirty="0">
                <a:solidFill>
                  <a:srgbClr val="002060"/>
                </a:solidFill>
                <a:ea typeface="Times New Roman"/>
              </a:rPr>
              <a:t>و</a:t>
            </a:r>
            <a:r>
              <a:rPr lang="ar-SA" sz="2400" b="1" dirty="0" err="1">
                <a:solidFill>
                  <a:srgbClr val="002060"/>
                </a:solidFill>
                <a:ea typeface="Times New Roman"/>
              </a:rPr>
              <a:t>التوجیه</a:t>
            </a:r>
            <a:r>
              <a:rPr lang="ar-SA" sz="2400" b="1" dirty="0">
                <a:solidFill>
                  <a:srgbClr val="002060"/>
                </a:solidFill>
                <a:ea typeface="Times New Roman"/>
              </a:rPr>
              <a:t> والإرشاد ومن ثم مساعدتهم في حالة وجود صعوبات لدى البعض منهم</a:t>
            </a:r>
            <a:r>
              <a:rPr lang="en-US" sz="2400" b="1" dirty="0" smtClean="0">
                <a:solidFill>
                  <a:srgbClr val="002060"/>
                </a:solidFill>
                <a:effectLst/>
                <a:latin typeface="Arial"/>
                <a:ea typeface="Times New Roman"/>
                <a:cs typeface="Arial"/>
              </a:rPr>
              <a:t>.</a:t>
            </a:r>
            <a:endParaRPr lang="en-US" sz="2400" b="1" dirty="0">
              <a:solidFill>
                <a:srgbClr val="002060"/>
              </a:solidFill>
              <a:ea typeface="Calibri"/>
              <a:cs typeface="Arial"/>
            </a:endParaRPr>
          </a:p>
          <a:p>
            <a:pPr>
              <a:lnSpc>
                <a:spcPct val="150000"/>
              </a:lnSpc>
            </a:pPr>
            <a:r>
              <a:rPr lang="en-US" sz="2400" b="1" dirty="0" smtClean="0">
                <a:solidFill>
                  <a:srgbClr val="002060"/>
                </a:solidFill>
                <a:effectLst/>
                <a:latin typeface="Arial"/>
                <a:ea typeface="Times New Roman"/>
                <a:cs typeface="Arial"/>
              </a:rPr>
              <a:t>- </a:t>
            </a:r>
            <a:r>
              <a:rPr lang="ar-SA" sz="2400" b="1" dirty="0">
                <a:solidFill>
                  <a:srgbClr val="002060"/>
                </a:solidFill>
                <a:latin typeface="Arial"/>
                <a:ea typeface="Times New Roman"/>
              </a:rPr>
              <a:t> نقوم بلفت نظر الطلبة إلى </a:t>
            </a:r>
            <a:r>
              <a:rPr lang="ar-SA" sz="2400" b="1" dirty="0" err="1">
                <a:solidFill>
                  <a:srgbClr val="002060"/>
                </a:solidFill>
                <a:latin typeface="Arial"/>
                <a:ea typeface="Times New Roman"/>
              </a:rPr>
              <a:t>التركیز</a:t>
            </a:r>
            <a:r>
              <a:rPr lang="ar-SA" sz="2400" b="1" dirty="0">
                <a:solidFill>
                  <a:srgbClr val="002060"/>
                </a:solidFill>
                <a:latin typeface="Arial"/>
                <a:ea typeface="Times New Roman"/>
              </a:rPr>
              <a:t> بالخطوات التي يقومون  بهـا إثناء أداء المهارة</a:t>
            </a:r>
            <a:r>
              <a:rPr lang="en-US" sz="2400" b="1" dirty="0" smtClean="0">
                <a:solidFill>
                  <a:srgbClr val="002060"/>
                </a:solidFill>
                <a:effectLst/>
                <a:latin typeface="Arial"/>
                <a:ea typeface="Times New Roman"/>
                <a:cs typeface="Arial"/>
              </a:rPr>
              <a:t>.</a:t>
            </a:r>
            <a:br>
              <a:rPr lang="en-US" sz="2400" b="1" dirty="0" smtClean="0">
                <a:solidFill>
                  <a:srgbClr val="002060"/>
                </a:solidFill>
                <a:effectLst/>
                <a:latin typeface="Arial"/>
                <a:ea typeface="Times New Roman"/>
                <a:cs typeface="Arial"/>
              </a:rPr>
            </a:br>
            <a:r>
              <a:rPr lang="en-US" sz="2400" b="1" dirty="0" smtClean="0">
                <a:solidFill>
                  <a:srgbClr val="002060"/>
                </a:solidFill>
                <a:effectLst/>
                <a:latin typeface="Arial"/>
                <a:ea typeface="Times New Roman"/>
                <a:cs typeface="Arial"/>
              </a:rPr>
              <a:t>- </a:t>
            </a:r>
            <a:r>
              <a:rPr lang="ar-SA" sz="2400" b="1" dirty="0">
                <a:solidFill>
                  <a:srgbClr val="002060"/>
                </a:solidFill>
                <a:ea typeface="Times New Roman"/>
              </a:rPr>
              <a:t>عقب الانتهاء مـن العمـل نطلب مـن كـل مجموعـة طـرح مـا توصـلت إليه مـن نتائج .</a:t>
            </a:r>
            <a:endParaRPr lang="en-US" sz="2400" b="1" dirty="0">
              <a:solidFill>
                <a:srgbClr val="002060"/>
              </a:solidFill>
              <a:ea typeface="Calibri"/>
              <a:cs typeface="Arial"/>
            </a:endParaRPr>
          </a:p>
          <a:p>
            <a:pPr>
              <a:lnSpc>
                <a:spcPct val="150000"/>
              </a:lnSpc>
            </a:pPr>
            <a:r>
              <a:rPr lang="en-US" sz="2400" b="1" dirty="0" smtClean="0">
                <a:solidFill>
                  <a:srgbClr val="002060"/>
                </a:solidFill>
                <a:effectLst/>
                <a:latin typeface="Arial"/>
                <a:ea typeface="Times New Roman"/>
                <a:cs typeface="Arial"/>
              </a:rPr>
              <a:t>-</a:t>
            </a:r>
            <a:r>
              <a:rPr lang="ar-SA" sz="2400" b="1" dirty="0">
                <a:solidFill>
                  <a:srgbClr val="002060"/>
                </a:solidFill>
                <a:ea typeface="Times New Roman"/>
              </a:rPr>
              <a:t>نطلب من أفراد مجموعة التعليق على هذه النتائج ومناقشتها</a:t>
            </a:r>
            <a:r>
              <a:rPr lang="en-US" sz="2400" b="1" dirty="0" smtClean="0">
                <a:solidFill>
                  <a:srgbClr val="002060"/>
                </a:solidFill>
                <a:effectLst/>
                <a:latin typeface="Arial"/>
                <a:ea typeface="Times New Roman"/>
                <a:cs typeface="Arial"/>
              </a:rPr>
              <a:t>.</a:t>
            </a:r>
            <a:endParaRPr lang="en-US" sz="2400" b="1" dirty="0">
              <a:solidFill>
                <a:srgbClr val="002060"/>
              </a:solidFill>
              <a:ea typeface="Calibri"/>
              <a:cs typeface="Arial"/>
            </a:endParaRPr>
          </a:p>
          <a:p>
            <a:r>
              <a:rPr lang="en-US" sz="2400" b="1" dirty="0" smtClean="0">
                <a:solidFill>
                  <a:srgbClr val="002060"/>
                </a:solidFill>
                <a:effectLst/>
                <a:latin typeface="Arial"/>
                <a:ea typeface="Times New Roman"/>
              </a:rPr>
              <a:t>-  </a:t>
            </a:r>
            <a:r>
              <a:rPr lang="ar-SA" sz="2400" b="1" dirty="0" smtClean="0">
                <a:solidFill>
                  <a:srgbClr val="002060"/>
                </a:solidFill>
                <a:effectLst/>
                <a:latin typeface="Arial"/>
                <a:ea typeface="Times New Roman"/>
              </a:rPr>
              <a:t>يقوم الطلبة بالتعليق على الحلول ومناقشتها</a:t>
            </a:r>
            <a:r>
              <a:rPr lang="en-US" sz="2400" b="1" dirty="0" smtClean="0">
                <a:solidFill>
                  <a:srgbClr val="002060"/>
                </a:solidFill>
                <a:effectLst/>
                <a:latin typeface="Arial"/>
                <a:ea typeface="Times New Roman"/>
              </a:rPr>
              <a:t>.</a:t>
            </a:r>
            <a:br>
              <a:rPr lang="en-US" sz="2400" b="1" dirty="0" smtClean="0">
                <a:solidFill>
                  <a:srgbClr val="002060"/>
                </a:solidFill>
                <a:effectLst/>
                <a:latin typeface="Arial"/>
                <a:ea typeface="Times New Roman"/>
              </a:rPr>
            </a:br>
            <a:r>
              <a:rPr lang="ar-SA" sz="2400" b="1" dirty="0" smtClean="0">
                <a:solidFill>
                  <a:srgbClr val="002060"/>
                </a:solidFill>
                <a:effectLst/>
                <a:latin typeface="Arial"/>
                <a:ea typeface="Times New Roman"/>
              </a:rPr>
              <a:t>- يضيف الباحث رأبه في الحلول التي طرحتها كل مجموعة</a:t>
            </a:r>
            <a:r>
              <a:rPr lang="en-US" sz="2400" b="1" dirty="0" smtClean="0">
                <a:solidFill>
                  <a:srgbClr val="002060"/>
                </a:solidFill>
                <a:effectLst/>
                <a:latin typeface="Arial"/>
                <a:ea typeface="Times New Roman"/>
              </a:rPr>
              <a:t>.</a:t>
            </a:r>
            <a:br>
              <a:rPr lang="en-US" sz="2400" b="1" dirty="0" smtClean="0">
                <a:solidFill>
                  <a:srgbClr val="002060"/>
                </a:solidFill>
                <a:effectLst/>
                <a:latin typeface="Arial"/>
                <a:ea typeface="Times New Roman"/>
              </a:rPr>
            </a:br>
            <a:endParaRPr lang="ar-IQ" sz="2400" b="1" dirty="0">
              <a:solidFill>
                <a:srgbClr val="002060"/>
              </a:solidFill>
            </a:endParaRPr>
          </a:p>
        </p:txBody>
      </p:sp>
    </p:spTree>
    <p:extLst>
      <p:ext uri="{BB962C8B-B14F-4D97-AF65-F5344CB8AC3E}">
        <p14:creationId xmlns:p14="http://schemas.microsoft.com/office/powerpoint/2010/main" val="281358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11560" y="764704"/>
            <a:ext cx="8064896" cy="5078313"/>
          </a:xfrm>
          <a:prstGeom prst="rect">
            <a:avLst/>
          </a:prstGeom>
        </p:spPr>
        <p:txBody>
          <a:bodyPr wrap="square">
            <a:spAutoFit/>
          </a:bodyPr>
          <a:lstStyle/>
          <a:p>
            <a:r>
              <a:rPr lang="ar-IQ" sz="3600" b="1" dirty="0">
                <a:solidFill>
                  <a:srgbClr val="002060"/>
                </a:solidFill>
              </a:rPr>
              <a:t> </a:t>
            </a:r>
            <a:r>
              <a:rPr lang="ar-IQ" sz="3600" b="1" dirty="0" smtClean="0">
                <a:solidFill>
                  <a:srgbClr val="FF0000"/>
                </a:solidFill>
              </a:rPr>
              <a:t>سادسا : </a:t>
            </a:r>
            <a:r>
              <a:rPr lang="ar-SA" sz="3600" b="1" dirty="0" smtClean="0">
                <a:solidFill>
                  <a:srgbClr val="FF0000"/>
                </a:solidFill>
              </a:rPr>
              <a:t>المراجعة </a:t>
            </a:r>
            <a:r>
              <a:rPr lang="ar-SA" sz="3600" b="1" dirty="0">
                <a:solidFill>
                  <a:srgbClr val="FF0000"/>
                </a:solidFill>
              </a:rPr>
              <a:t>الختامية</a:t>
            </a:r>
            <a:endParaRPr lang="en-US" sz="3600" b="1" dirty="0">
              <a:solidFill>
                <a:srgbClr val="FF0000"/>
              </a:solidFill>
            </a:endParaRPr>
          </a:p>
          <a:p>
            <a:r>
              <a:rPr lang="ar-SA" sz="3600" b="1" dirty="0">
                <a:solidFill>
                  <a:srgbClr val="002060"/>
                </a:solidFill>
              </a:rPr>
              <a:t>تتضـمن هـذه الخطـوة مراجعـة شـامة مـن قبـل الطلبة  لمهـارة التفكير التـي تعلموها  وتــدربوا علبها وتــدور المراجعة حــول: -</a:t>
            </a:r>
            <a:endParaRPr lang="en-US" sz="3600" b="1" dirty="0">
              <a:solidFill>
                <a:srgbClr val="002060"/>
              </a:solidFill>
            </a:endParaRPr>
          </a:p>
          <a:p>
            <a:r>
              <a:rPr lang="ar-IQ" sz="3600" b="1" dirty="0">
                <a:solidFill>
                  <a:srgbClr val="002060"/>
                </a:solidFill>
              </a:rPr>
              <a:t>1-</a:t>
            </a:r>
            <a:r>
              <a:rPr lang="ar-SA" sz="3600" b="1" dirty="0">
                <a:solidFill>
                  <a:srgbClr val="002060"/>
                </a:solidFill>
              </a:rPr>
              <a:t>عــرض المجـــالات الملائمـــة لاســـتخدام المهـــارة.</a:t>
            </a:r>
            <a:endParaRPr lang="en-US" sz="3600" b="1" dirty="0">
              <a:solidFill>
                <a:srgbClr val="002060"/>
              </a:solidFill>
            </a:endParaRPr>
          </a:p>
          <a:p>
            <a:r>
              <a:rPr lang="ar-SA" sz="3600" b="1" dirty="0">
                <a:solidFill>
                  <a:srgbClr val="002060"/>
                </a:solidFill>
              </a:rPr>
              <a:t>2-تحديد العلاقـــة ببن المهـــارة موضـــوع الدرس والمهارات الأخرى التي تعلموها.</a:t>
            </a:r>
            <a:endParaRPr lang="en-US" sz="3600" b="1" dirty="0">
              <a:solidFill>
                <a:srgbClr val="002060"/>
              </a:solidFill>
            </a:endParaRPr>
          </a:p>
          <a:p>
            <a:r>
              <a:rPr lang="ar-IQ" sz="3600" b="1" dirty="0">
                <a:solidFill>
                  <a:srgbClr val="002060"/>
                </a:solidFill>
              </a:rPr>
              <a:t>3-</a:t>
            </a:r>
            <a:r>
              <a:rPr lang="ar-SA" sz="3600" b="1" dirty="0">
                <a:solidFill>
                  <a:srgbClr val="002060"/>
                </a:solidFill>
              </a:rPr>
              <a:t>مراجعـة تعريف المهارة</a:t>
            </a:r>
            <a:r>
              <a:rPr lang="en-US" sz="3600" b="1" dirty="0">
                <a:solidFill>
                  <a:srgbClr val="002060"/>
                </a:solidFill>
              </a:rPr>
              <a:t>. </a:t>
            </a:r>
          </a:p>
        </p:txBody>
      </p:sp>
    </p:spTree>
    <p:extLst>
      <p:ext uri="{BB962C8B-B14F-4D97-AF65-F5344CB8AC3E}">
        <p14:creationId xmlns:p14="http://schemas.microsoft.com/office/powerpoint/2010/main" val="100086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55576" y="1124744"/>
            <a:ext cx="7992888" cy="3586238"/>
          </a:xfrm>
          <a:prstGeom prst="rect">
            <a:avLst/>
          </a:prstGeom>
        </p:spPr>
        <p:txBody>
          <a:bodyPr wrap="square">
            <a:spAutoFit/>
          </a:bodyPr>
          <a:lstStyle/>
          <a:p>
            <a:pPr fontAlgn="base">
              <a:lnSpc>
                <a:spcPct val="115000"/>
              </a:lnSpc>
            </a:pPr>
            <a:r>
              <a:rPr lang="ar-IQ" sz="4000" b="1" dirty="0">
                <a:solidFill>
                  <a:srgbClr val="002060"/>
                </a:solidFill>
              </a:rPr>
              <a:t>الاتجاه الثاني غير المباشر </a:t>
            </a:r>
            <a:endParaRPr lang="en-US" sz="4000" b="1" dirty="0">
              <a:solidFill>
                <a:srgbClr val="002060"/>
              </a:solidFill>
              <a:ea typeface="Calibri"/>
              <a:cs typeface="Arial"/>
            </a:endParaRPr>
          </a:p>
          <a:p>
            <a:pPr algn="just" fontAlgn="base">
              <a:lnSpc>
                <a:spcPct val="115000"/>
              </a:lnSpc>
            </a:pPr>
            <a:r>
              <a:rPr lang="ar-IQ" sz="4000" b="1" dirty="0">
                <a:solidFill>
                  <a:srgbClr val="002060"/>
                </a:solidFill>
              </a:rPr>
              <a:t>تعليم مهارات التفكير بشكل غير مباشر من خلال محتوى المناهج الدراسية اي ادماج هذه المهارات والعمليات في ضمن محتوى المواد الدراسية </a:t>
            </a:r>
            <a:endParaRPr lang="en-US" sz="4000" b="1" dirty="0">
              <a:solidFill>
                <a:srgbClr val="002060"/>
              </a:solidFill>
              <a:ea typeface="Calibri"/>
              <a:cs typeface="Arial"/>
            </a:endParaRPr>
          </a:p>
        </p:txBody>
      </p:sp>
    </p:spTree>
    <p:extLst>
      <p:ext uri="{BB962C8B-B14F-4D97-AF65-F5344CB8AC3E}">
        <p14:creationId xmlns:p14="http://schemas.microsoft.com/office/powerpoint/2010/main" val="264328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3528" y="404665"/>
            <a:ext cx="8568952" cy="5016758"/>
          </a:xfrm>
          <a:prstGeom prst="rect">
            <a:avLst/>
          </a:prstGeom>
        </p:spPr>
        <p:txBody>
          <a:bodyPr wrap="square">
            <a:spAutoFit/>
          </a:bodyPr>
          <a:lstStyle/>
          <a:p>
            <a:pPr fontAlgn="base"/>
            <a:r>
              <a:rPr lang="ar-IQ" sz="3200" b="1" dirty="0" smtClean="0">
                <a:solidFill>
                  <a:srgbClr val="FF0000"/>
                </a:solidFill>
              </a:rPr>
              <a:t>ثانيا: الاستراتيجيات </a:t>
            </a:r>
            <a:r>
              <a:rPr lang="ar-IQ" sz="3200" b="1" dirty="0">
                <a:solidFill>
                  <a:srgbClr val="FF0000"/>
                </a:solidFill>
              </a:rPr>
              <a:t>غير المباشرة لتعليم مهارات التفكير </a:t>
            </a:r>
            <a:endParaRPr lang="en-US" sz="3200" b="1" dirty="0">
              <a:solidFill>
                <a:srgbClr val="FF0000"/>
              </a:solidFill>
            </a:endParaRPr>
          </a:p>
          <a:p>
            <a:pPr fontAlgn="base"/>
            <a:r>
              <a:rPr lang="ar-IQ" sz="3200" b="1" dirty="0">
                <a:solidFill>
                  <a:srgbClr val="002060"/>
                </a:solidFill>
              </a:rPr>
              <a:t>1- يقدم المعلم مهارة التفكير المقرر في ضمن سياق الموضوع الذي يدرسه .</a:t>
            </a:r>
            <a:endParaRPr lang="en-US" sz="3200" b="1" dirty="0">
              <a:solidFill>
                <a:srgbClr val="002060"/>
              </a:solidFill>
            </a:endParaRPr>
          </a:p>
          <a:p>
            <a:pPr fontAlgn="base"/>
            <a:r>
              <a:rPr lang="ar-IQ" sz="3200" b="1" dirty="0">
                <a:solidFill>
                  <a:srgbClr val="002060"/>
                </a:solidFill>
              </a:rPr>
              <a:t>2- يعرض المعلم بشكل من التفصيل الخطوات الرئيسة التي تتبع في تطبيق القواعد والمعلومات المفيدة للطالب عند استخدامها .</a:t>
            </a:r>
            <a:endParaRPr lang="en-US" sz="3200" b="1" dirty="0">
              <a:solidFill>
                <a:srgbClr val="002060"/>
              </a:solidFill>
            </a:endParaRPr>
          </a:p>
          <a:p>
            <a:pPr fontAlgn="base"/>
            <a:r>
              <a:rPr lang="ar-IQ" sz="3200" b="1" dirty="0">
                <a:solidFill>
                  <a:srgbClr val="002060"/>
                </a:solidFill>
              </a:rPr>
              <a:t>3- يقوم المعلم بمساعدة الطلبة في تطبيق المهارة خطوة خطوة </a:t>
            </a:r>
            <a:endParaRPr lang="en-US" sz="3200" b="1" dirty="0">
              <a:solidFill>
                <a:srgbClr val="002060"/>
              </a:solidFill>
            </a:endParaRPr>
          </a:p>
          <a:p>
            <a:pPr fontAlgn="base"/>
            <a:r>
              <a:rPr lang="ar-IQ" sz="3200" b="1" dirty="0">
                <a:solidFill>
                  <a:srgbClr val="002060"/>
                </a:solidFill>
              </a:rPr>
              <a:t>4- يقوم المعلم </a:t>
            </a:r>
            <a:r>
              <a:rPr lang="ar-IQ" sz="3200" b="1" dirty="0" err="1">
                <a:solidFill>
                  <a:srgbClr val="002060"/>
                </a:solidFill>
              </a:rPr>
              <a:t>باجراء</a:t>
            </a:r>
            <a:r>
              <a:rPr lang="ar-IQ" sz="3200" b="1" dirty="0">
                <a:solidFill>
                  <a:srgbClr val="002060"/>
                </a:solidFill>
              </a:rPr>
              <a:t> نقاش مع الطلبة بعد الانتهاء من التطبيق </a:t>
            </a:r>
            <a:endParaRPr lang="en-US" sz="3200" b="1" dirty="0">
              <a:solidFill>
                <a:srgbClr val="002060"/>
              </a:solidFill>
            </a:endParaRPr>
          </a:p>
          <a:p>
            <a:pPr fontAlgn="base"/>
            <a:r>
              <a:rPr lang="ar-IQ" sz="3200" b="1" dirty="0">
                <a:solidFill>
                  <a:srgbClr val="002060"/>
                </a:solidFill>
              </a:rPr>
              <a:t>5- يقوم الطلبة بحل تمرين تطبيقي بمساعدة واشراف المعلم .</a:t>
            </a:r>
            <a:endParaRPr lang="en-US" sz="3200" b="1" dirty="0">
              <a:solidFill>
                <a:srgbClr val="002060"/>
              </a:solidFill>
            </a:endParaRPr>
          </a:p>
          <a:p>
            <a:pPr fontAlgn="base"/>
            <a:r>
              <a:rPr lang="ar-IQ" sz="3200" b="1" dirty="0">
                <a:solidFill>
                  <a:srgbClr val="002060"/>
                </a:solidFill>
              </a:rPr>
              <a:t>6- يجري المعلم نقاش للطلبة حول كيفية تنفيذهم للمهارة ومجالات استخدامها داخل المدرسة وخارجها </a:t>
            </a:r>
            <a:endParaRPr lang="en-US" sz="3200" b="1" dirty="0">
              <a:solidFill>
                <a:srgbClr val="002060"/>
              </a:solidFill>
            </a:endParaRPr>
          </a:p>
        </p:txBody>
      </p:sp>
    </p:spTree>
    <p:extLst>
      <p:ext uri="{BB962C8B-B14F-4D97-AF65-F5344CB8AC3E}">
        <p14:creationId xmlns:p14="http://schemas.microsoft.com/office/powerpoint/2010/main" val="300154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67544" y="751344"/>
            <a:ext cx="8136904" cy="5632311"/>
          </a:xfrm>
          <a:prstGeom prst="rect">
            <a:avLst/>
          </a:prstGeom>
        </p:spPr>
        <p:txBody>
          <a:bodyPr wrap="square">
            <a:spAutoFit/>
          </a:bodyPr>
          <a:lstStyle/>
          <a:p>
            <a:pPr fontAlgn="base"/>
            <a:r>
              <a:rPr lang="ar-IQ" sz="2400" b="1" dirty="0">
                <a:solidFill>
                  <a:srgbClr val="FF0000"/>
                </a:solidFill>
              </a:rPr>
              <a:t>استراتيجيات تعليم التفكير ضمن المواد الدراسية</a:t>
            </a:r>
            <a:endParaRPr lang="en-US" sz="2400" b="1" dirty="0">
              <a:solidFill>
                <a:srgbClr val="FF0000"/>
              </a:solidFill>
            </a:endParaRPr>
          </a:p>
          <a:p>
            <a:pPr fontAlgn="base"/>
            <a:r>
              <a:rPr lang="ar-IQ" sz="2400" b="1" dirty="0">
                <a:solidFill>
                  <a:srgbClr val="002060"/>
                </a:solidFill>
              </a:rPr>
              <a:t>1ـ استراتيجية الأسئلة المفتوحة :-</a:t>
            </a:r>
            <a:endParaRPr lang="en-US" sz="2400" b="1" dirty="0">
              <a:solidFill>
                <a:srgbClr val="002060"/>
              </a:solidFill>
            </a:endParaRPr>
          </a:p>
          <a:p>
            <a:pPr fontAlgn="base"/>
            <a:r>
              <a:rPr lang="ar-IQ" sz="2400" b="1" dirty="0">
                <a:solidFill>
                  <a:srgbClr val="002060"/>
                </a:solidFill>
              </a:rPr>
              <a:t>تتطلب الأسئلة المفتوحة النهائية. وهي أسئلة لها أكثر من إجابة.</a:t>
            </a:r>
            <a:endParaRPr lang="en-US" sz="2400" b="1" dirty="0">
              <a:solidFill>
                <a:srgbClr val="002060"/>
              </a:solidFill>
            </a:endParaRPr>
          </a:p>
          <a:p>
            <a:pPr fontAlgn="base"/>
            <a:r>
              <a:rPr lang="ar-IQ" sz="2400" b="1" dirty="0">
                <a:solidFill>
                  <a:srgbClr val="002060"/>
                </a:solidFill>
              </a:rPr>
              <a:t>2ـ استراتيجية الأسئلة الممتدة(أي الأسئلة السابرة) :</a:t>
            </a:r>
            <a:endParaRPr lang="en-US" sz="2400" b="1" dirty="0">
              <a:solidFill>
                <a:srgbClr val="002060"/>
              </a:solidFill>
            </a:endParaRPr>
          </a:p>
          <a:p>
            <a:pPr fontAlgn="base"/>
            <a:r>
              <a:rPr lang="ar-IQ" sz="2400" b="1" dirty="0">
                <a:solidFill>
                  <a:srgbClr val="002060"/>
                </a:solidFill>
              </a:rPr>
              <a:t>مثلا:-  وضّح إجابتك. (أسلوب التوضيح)؟ دعِّم إجابتك بالأدلة. (أسلوب التدعيم)</a:t>
            </a:r>
            <a:endParaRPr lang="en-US" sz="2400" b="1" dirty="0">
              <a:solidFill>
                <a:srgbClr val="002060"/>
              </a:solidFill>
            </a:endParaRPr>
          </a:p>
          <a:p>
            <a:pPr fontAlgn="base"/>
            <a:r>
              <a:rPr lang="ar-IQ" sz="2400" b="1" dirty="0">
                <a:solidFill>
                  <a:srgbClr val="002060"/>
                </a:solidFill>
              </a:rPr>
              <a:t>اشرح أكثر وفصِّل في الإجابة. (أسلوب الاستفاضة)</a:t>
            </a:r>
            <a:endParaRPr lang="en-US" sz="2400" b="1" dirty="0">
              <a:solidFill>
                <a:srgbClr val="002060"/>
              </a:solidFill>
            </a:endParaRPr>
          </a:p>
          <a:p>
            <a:pPr fontAlgn="base"/>
            <a:r>
              <a:rPr lang="ar-IQ" sz="2400" b="1" dirty="0">
                <a:solidFill>
                  <a:srgbClr val="002060"/>
                </a:solidFill>
              </a:rPr>
              <a:t>3 ـ استراتيجية الانتظار :</a:t>
            </a:r>
            <a:endParaRPr lang="en-US" sz="2400" b="1" dirty="0">
              <a:solidFill>
                <a:srgbClr val="002060"/>
              </a:solidFill>
            </a:endParaRPr>
          </a:p>
          <a:p>
            <a:pPr fontAlgn="base"/>
            <a:r>
              <a:rPr lang="ar-IQ" sz="2400" b="1" dirty="0">
                <a:solidFill>
                  <a:srgbClr val="002060"/>
                </a:solidFill>
              </a:rPr>
              <a:t>ينتظر المعلم لمدة عشر ثوان أو أكثر للطالب ليجيب على السؤال ،بعد إعطاء الفرصة للتفكير، كذلك أطلب من الطلاب ألا يتعجلوا في الإجابة.</a:t>
            </a:r>
            <a:endParaRPr lang="en-US" sz="2400" b="1" dirty="0">
              <a:solidFill>
                <a:srgbClr val="002060"/>
              </a:solidFill>
            </a:endParaRPr>
          </a:p>
          <a:p>
            <a:pPr fontAlgn="base"/>
            <a:r>
              <a:rPr lang="ar-IQ" sz="2400" b="1" dirty="0">
                <a:solidFill>
                  <a:srgbClr val="002060"/>
                </a:solidFill>
              </a:rPr>
              <a:t>4 ـ استراتيجية تقبل الإجابة :</a:t>
            </a:r>
            <a:endParaRPr lang="en-US" sz="2400" b="1" dirty="0">
              <a:solidFill>
                <a:srgbClr val="002060"/>
              </a:solidFill>
            </a:endParaRPr>
          </a:p>
          <a:p>
            <a:pPr fontAlgn="base"/>
            <a:r>
              <a:rPr lang="ar-IQ" sz="2400" b="1" dirty="0">
                <a:solidFill>
                  <a:srgbClr val="002060"/>
                </a:solidFill>
              </a:rPr>
              <a:t>يسأل المعلم أكثر من طالب واحد للإجابة على السؤال الواحد، ويتأكد من أن أكثر الطلاب لديهم الفرصة للإجابة.</a:t>
            </a:r>
            <a:endParaRPr lang="en-US" sz="2400" b="1" dirty="0">
              <a:solidFill>
                <a:srgbClr val="002060"/>
              </a:solidFill>
            </a:endParaRPr>
          </a:p>
          <a:p>
            <a:pPr fontAlgn="base"/>
            <a:r>
              <a:rPr lang="ar-IQ" sz="2400" b="1" dirty="0">
                <a:solidFill>
                  <a:srgbClr val="002060"/>
                </a:solidFill>
              </a:rPr>
              <a:t>5 ـ استراتيجية تشجيع الطلبة ليتحدث بعضهم مع بعض وليس مع المعلم فقط.</a:t>
            </a:r>
            <a:endParaRPr lang="en-US" sz="2400" b="1" dirty="0">
              <a:solidFill>
                <a:srgbClr val="002060"/>
              </a:solidFill>
            </a:endParaRPr>
          </a:p>
          <a:p>
            <a:pPr fontAlgn="base"/>
            <a:r>
              <a:rPr lang="ar-IQ" sz="2400" b="1" dirty="0">
                <a:solidFill>
                  <a:srgbClr val="002060"/>
                </a:solidFill>
              </a:rPr>
              <a:t>أحد أهم أهداف تعليم مهارات التفكير العليا تطوير التفاعل والحوار والنقاش بين الطلاب.</a:t>
            </a:r>
            <a:endParaRPr lang="en-US" sz="2400" b="1" dirty="0">
              <a:solidFill>
                <a:srgbClr val="002060"/>
              </a:solidFill>
            </a:endParaRPr>
          </a:p>
        </p:txBody>
      </p:sp>
    </p:spTree>
    <p:extLst>
      <p:ext uri="{BB962C8B-B14F-4D97-AF65-F5344CB8AC3E}">
        <p14:creationId xmlns:p14="http://schemas.microsoft.com/office/powerpoint/2010/main" val="188704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27584" y="260648"/>
            <a:ext cx="7416824" cy="6860724"/>
          </a:xfrm>
          <a:prstGeom prst="rect">
            <a:avLst/>
          </a:prstGeom>
        </p:spPr>
        <p:txBody>
          <a:bodyPr wrap="square">
            <a:spAutoFit/>
          </a:bodyPr>
          <a:lstStyle/>
          <a:p>
            <a:pPr fontAlgn="base">
              <a:lnSpc>
                <a:spcPct val="115000"/>
              </a:lnSpc>
            </a:pPr>
            <a:endParaRPr lang="ar-IQ" sz="2400" b="1" dirty="0">
              <a:solidFill>
                <a:srgbClr val="000000"/>
              </a:solidFill>
              <a:ea typeface="Times New Roman"/>
            </a:endParaRPr>
          </a:p>
          <a:p>
            <a:pPr fontAlgn="base">
              <a:lnSpc>
                <a:spcPct val="115000"/>
              </a:lnSpc>
            </a:pPr>
            <a:r>
              <a:rPr lang="ar-IQ" sz="2400" b="1" dirty="0" smtClean="0">
                <a:solidFill>
                  <a:srgbClr val="000000"/>
                </a:solidFill>
                <a:ea typeface="Times New Roman"/>
              </a:rPr>
              <a:t>6 </a:t>
            </a:r>
            <a:r>
              <a:rPr lang="ar-IQ" sz="2400" b="1" dirty="0">
                <a:solidFill>
                  <a:srgbClr val="000000"/>
                </a:solidFill>
                <a:ea typeface="Times New Roman"/>
              </a:rPr>
              <a:t>ـ </a:t>
            </a:r>
            <a:r>
              <a:rPr lang="ar-IQ" sz="2400" b="1" dirty="0" err="1">
                <a:solidFill>
                  <a:srgbClr val="000000"/>
                </a:solidFill>
                <a:ea typeface="Times New Roman"/>
              </a:rPr>
              <a:t>إستراتيجية</a:t>
            </a:r>
            <a:r>
              <a:rPr lang="ar-IQ" sz="2400" b="1" dirty="0">
                <a:solidFill>
                  <a:srgbClr val="000000"/>
                </a:solidFill>
                <a:ea typeface="Times New Roman"/>
              </a:rPr>
              <a:t> التمهل في تقويم إجابات الطلبة :</a:t>
            </a:r>
            <a:endParaRPr lang="en-US" sz="2400" b="1" dirty="0">
              <a:ea typeface="Calibri"/>
              <a:cs typeface="Arial"/>
            </a:endParaRPr>
          </a:p>
          <a:p>
            <a:pPr fontAlgn="base">
              <a:lnSpc>
                <a:spcPct val="115000"/>
              </a:lnSpc>
            </a:pPr>
            <a:r>
              <a:rPr lang="ar-IQ" sz="2400" b="1" dirty="0">
                <a:solidFill>
                  <a:srgbClr val="000000"/>
                </a:solidFill>
                <a:ea typeface="Times New Roman"/>
              </a:rPr>
              <a:t>لا يعطى المعلم آراء أو أحكام تقويمية للإجابات، ولا يخبر الطالب بأن إجابته جيدة أو سيئة.</a:t>
            </a:r>
            <a:endParaRPr lang="en-US" sz="2400" b="1" dirty="0">
              <a:ea typeface="Calibri"/>
              <a:cs typeface="Arial"/>
            </a:endParaRPr>
          </a:p>
          <a:p>
            <a:pPr fontAlgn="base">
              <a:lnSpc>
                <a:spcPct val="115000"/>
              </a:lnSpc>
            </a:pPr>
            <a:r>
              <a:rPr lang="ar-IQ" sz="2400" b="1" dirty="0">
                <a:solidFill>
                  <a:srgbClr val="000000"/>
                </a:solidFill>
                <a:ea typeface="Times New Roman"/>
              </a:rPr>
              <a:t>7 ـاستراتيجية عدم إعطاء إجابة للطالب :</a:t>
            </a:r>
            <a:endParaRPr lang="en-US" sz="2400" b="1" dirty="0">
              <a:ea typeface="Calibri"/>
              <a:cs typeface="Arial"/>
            </a:endParaRPr>
          </a:p>
          <a:p>
            <a:pPr fontAlgn="base">
              <a:lnSpc>
                <a:spcPct val="115000"/>
              </a:lnSpc>
            </a:pPr>
            <a:r>
              <a:rPr lang="ar-IQ" sz="2400" b="1" dirty="0">
                <a:solidFill>
                  <a:srgbClr val="000000"/>
                </a:solidFill>
                <a:ea typeface="Times New Roman"/>
              </a:rPr>
              <a:t>عندما يجيب أحد الطلاب فلا تُعِد إجابته، بل اذهب إلى الطالب الآخر أو اسأل سؤالاً آخر.</a:t>
            </a:r>
            <a:endParaRPr lang="en-US" sz="2400" b="1" dirty="0">
              <a:ea typeface="Calibri"/>
              <a:cs typeface="Arial"/>
            </a:endParaRPr>
          </a:p>
          <a:p>
            <a:pPr fontAlgn="base">
              <a:lnSpc>
                <a:spcPct val="115000"/>
              </a:lnSpc>
            </a:pPr>
            <a:r>
              <a:rPr lang="ar-IQ" sz="2400" b="1" dirty="0">
                <a:solidFill>
                  <a:srgbClr val="000000"/>
                </a:solidFill>
                <a:ea typeface="Times New Roman"/>
              </a:rPr>
              <a:t>8 ـ استراتيجية التعليق على إجاباتهم :</a:t>
            </a:r>
            <a:endParaRPr lang="en-US" sz="2400" b="1" dirty="0">
              <a:ea typeface="Calibri"/>
              <a:cs typeface="Arial"/>
            </a:endParaRPr>
          </a:p>
          <a:p>
            <a:pPr fontAlgn="base">
              <a:lnSpc>
                <a:spcPct val="115000"/>
              </a:lnSpc>
            </a:pPr>
            <a:r>
              <a:rPr lang="ar-IQ" sz="2400" b="1" dirty="0">
                <a:solidFill>
                  <a:srgbClr val="000000"/>
                </a:solidFill>
                <a:ea typeface="Times New Roman"/>
              </a:rPr>
              <a:t>يسأل المعلم الطلبة ليعلقوا على تفكيرهم، يطلب منهم ليشرحوا العملية التي من خلالها توصلوا إلى الإجابة.</a:t>
            </a:r>
            <a:endParaRPr lang="en-US" sz="2400" b="1" dirty="0">
              <a:ea typeface="Calibri"/>
              <a:cs typeface="Arial"/>
            </a:endParaRPr>
          </a:p>
          <a:p>
            <a:pPr fontAlgn="base">
              <a:lnSpc>
                <a:spcPct val="115000"/>
              </a:lnSpc>
            </a:pPr>
            <a:r>
              <a:rPr lang="ar-IQ" sz="2400" b="1" dirty="0">
                <a:solidFill>
                  <a:srgbClr val="000000"/>
                </a:solidFill>
                <a:ea typeface="Times New Roman"/>
              </a:rPr>
              <a:t>9 ـ استراتيجية التغيير والتعديل :</a:t>
            </a:r>
            <a:endParaRPr lang="en-US" sz="2400" b="1" dirty="0">
              <a:ea typeface="Calibri"/>
              <a:cs typeface="Arial"/>
            </a:endParaRPr>
          </a:p>
          <a:p>
            <a:pPr fontAlgn="base">
              <a:lnSpc>
                <a:spcPct val="115000"/>
              </a:lnSpc>
            </a:pPr>
            <a:r>
              <a:rPr lang="ar-IQ" sz="2400" b="1" dirty="0">
                <a:solidFill>
                  <a:srgbClr val="000000"/>
                </a:solidFill>
                <a:ea typeface="Times New Roman"/>
              </a:rPr>
              <a:t>يتطلب تطبيق هذه الاستراتيجية تغيير كثير من المفاهيم والأساليب التي تعود عليها المعلمون خلال التدريس والتعليم، فلن يحدث التغيير دفعة واحدة وفي وقت قصير، بل لابد أن يتم التغيير بالتدرج   (ابدأ باستراتيجية واحدة أو اثنتين يمكنك تبنيها بسهولة.)</a:t>
            </a:r>
            <a:endParaRPr lang="en-US" sz="2400" b="1" dirty="0">
              <a:ea typeface="Calibri"/>
              <a:cs typeface="Arial"/>
            </a:endParaRPr>
          </a:p>
          <a:p>
            <a:pPr fontAlgn="base">
              <a:lnSpc>
                <a:spcPct val="115000"/>
              </a:lnSpc>
            </a:pPr>
            <a:r>
              <a:rPr lang="ar-IQ" sz="2400" b="1" dirty="0">
                <a:solidFill>
                  <a:srgbClr val="000000"/>
                </a:solidFill>
                <a:ea typeface="Times New Roman"/>
              </a:rPr>
              <a:t> </a:t>
            </a:r>
            <a:endParaRPr lang="en-US" sz="2400" b="1" dirty="0">
              <a:ea typeface="Calibri"/>
              <a:cs typeface="Arial"/>
            </a:endParaRPr>
          </a:p>
        </p:txBody>
      </p:sp>
    </p:spTree>
    <p:extLst>
      <p:ext uri="{BB962C8B-B14F-4D97-AF65-F5344CB8AC3E}">
        <p14:creationId xmlns:p14="http://schemas.microsoft.com/office/powerpoint/2010/main" val="312109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باور بوينت2015\background-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1463"/>
            <a:ext cx="8568952"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56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764705"/>
            <a:ext cx="8136904" cy="4524315"/>
          </a:xfrm>
          <a:prstGeom prst="rect">
            <a:avLst/>
          </a:prstGeom>
        </p:spPr>
        <p:txBody>
          <a:bodyPr wrap="square">
            <a:spAutoFit/>
          </a:bodyPr>
          <a:lstStyle/>
          <a:p>
            <a:endParaRPr lang="ar-IQ" sz="3200" b="1" dirty="0" smtClean="0">
              <a:solidFill>
                <a:srgbClr val="7030A0"/>
              </a:solidFill>
            </a:endParaRPr>
          </a:p>
          <a:p>
            <a:r>
              <a:rPr lang="ar-IQ" sz="3200" b="1" dirty="0" smtClean="0">
                <a:solidFill>
                  <a:srgbClr val="FF0000"/>
                </a:solidFill>
              </a:rPr>
              <a:t>اتجاهات تعليم مهارات التفكير </a:t>
            </a:r>
          </a:p>
          <a:p>
            <a:r>
              <a:rPr lang="ar-IQ" sz="3200" b="1" dirty="0" smtClean="0">
                <a:solidFill>
                  <a:srgbClr val="7030A0"/>
                </a:solidFill>
              </a:rPr>
              <a:t>توجد اتجاهين لتعليم مهارات التفكير </a:t>
            </a:r>
          </a:p>
          <a:p>
            <a:r>
              <a:rPr lang="ar-IQ" sz="3200" b="1" dirty="0" smtClean="0">
                <a:solidFill>
                  <a:srgbClr val="FF0000"/>
                </a:solidFill>
              </a:rPr>
              <a:t>الاول :- الاتجاه المباشر  </a:t>
            </a:r>
          </a:p>
          <a:p>
            <a:r>
              <a:rPr lang="ar-IQ" sz="3200" b="1" dirty="0" smtClean="0">
                <a:solidFill>
                  <a:srgbClr val="7030A0"/>
                </a:solidFill>
              </a:rPr>
              <a:t>يتم تعليم التفكير بشكل مباشر من خلال محتوى حر يهدف الى تعليم مهارات التفكير على شكل مهارات مستقله عن محتوى المواد الدراسية ويراعي ان يكون محتوى الدرس بسيط حتى لا يتداخل او يعقد تعلم مهارة التفكير اي ان هذا الاتجاه ينادي بتعليم التفكير منهاجا مستقلا .</a:t>
            </a:r>
            <a:endParaRPr lang="ar-IQ" sz="3200" b="1" dirty="0">
              <a:solidFill>
                <a:srgbClr val="7030A0"/>
              </a:solidFill>
            </a:endParaRPr>
          </a:p>
        </p:txBody>
      </p:sp>
    </p:spTree>
    <p:extLst>
      <p:ext uri="{BB962C8B-B14F-4D97-AF65-F5344CB8AC3E}">
        <p14:creationId xmlns:p14="http://schemas.microsoft.com/office/powerpoint/2010/main" val="342022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99592" y="428179"/>
            <a:ext cx="7488832" cy="4425827"/>
          </a:xfrm>
          <a:prstGeom prst="rect">
            <a:avLst/>
          </a:prstGeom>
        </p:spPr>
        <p:txBody>
          <a:bodyPr wrap="square">
            <a:spAutoFit/>
          </a:bodyPr>
          <a:lstStyle/>
          <a:p>
            <a:pPr lvl="0">
              <a:spcBef>
                <a:spcPct val="20000"/>
              </a:spcBef>
            </a:pPr>
            <a:r>
              <a:rPr lang="ar-IQ" sz="3200" b="1" dirty="0" smtClean="0">
                <a:solidFill>
                  <a:srgbClr val="FF0000"/>
                </a:solidFill>
              </a:rPr>
              <a:t>العلماء الذين نادوا بتعليم التفكير ضمن هذا الاتجاه</a:t>
            </a:r>
            <a:endParaRPr lang="ar-IQ" sz="3200" b="1" dirty="0">
              <a:solidFill>
                <a:srgbClr val="FF0000"/>
              </a:solidFill>
            </a:endParaRPr>
          </a:p>
          <a:p>
            <a:pPr marL="514350" lvl="0" indent="-514350">
              <a:spcBef>
                <a:spcPct val="20000"/>
              </a:spcBef>
              <a:buFont typeface="Arial" pitchFamily="34" charset="0"/>
              <a:buAutoNum type="arabicPeriod"/>
            </a:pPr>
            <a:r>
              <a:rPr lang="ar-IQ" sz="3200" b="1" dirty="0">
                <a:solidFill>
                  <a:srgbClr val="7030A0"/>
                </a:solidFill>
              </a:rPr>
              <a:t>كوستا (</a:t>
            </a:r>
            <a:r>
              <a:rPr lang="en-US" sz="3200" b="1" dirty="0">
                <a:solidFill>
                  <a:srgbClr val="7030A0"/>
                </a:solidFill>
              </a:rPr>
              <a:t>Costa, 1988</a:t>
            </a:r>
            <a:r>
              <a:rPr lang="ar-IQ" sz="3200" b="1" dirty="0">
                <a:solidFill>
                  <a:srgbClr val="7030A0"/>
                </a:solidFill>
              </a:rPr>
              <a:t>)</a:t>
            </a:r>
          </a:p>
          <a:p>
            <a:pPr lvl="0">
              <a:spcBef>
                <a:spcPct val="20000"/>
              </a:spcBef>
            </a:pPr>
            <a:r>
              <a:rPr lang="ar-IQ" sz="3200" b="1" dirty="0">
                <a:solidFill>
                  <a:srgbClr val="7030A0"/>
                </a:solidFill>
              </a:rPr>
              <a:t>ينادي بعدم دمج تعليم التفكير في ضمن المنهاج ويبرر ذلك بانه يمكن تعليم التفكير بشكل افضل اذا ما طبق كبرنامج خاص ومستقل</a:t>
            </a:r>
            <a:r>
              <a:rPr lang="ar-IQ" sz="3200" b="1" dirty="0" smtClean="0">
                <a:solidFill>
                  <a:srgbClr val="7030A0"/>
                </a:solidFill>
              </a:rPr>
              <a:t>.</a:t>
            </a:r>
            <a:endParaRPr lang="ar-IQ" sz="3200" b="1" dirty="0">
              <a:solidFill>
                <a:srgbClr val="7030A0"/>
              </a:solidFill>
            </a:endParaRPr>
          </a:p>
          <a:p>
            <a:pPr lvl="0">
              <a:spcBef>
                <a:spcPct val="20000"/>
              </a:spcBef>
            </a:pPr>
            <a:r>
              <a:rPr lang="ar-IQ" sz="3200" b="1" dirty="0">
                <a:solidFill>
                  <a:srgbClr val="7030A0"/>
                </a:solidFill>
              </a:rPr>
              <a:t>2. </a:t>
            </a:r>
            <a:r>
              <a:rPr lang="ar-IQ" sz="3200" b="1" dirty="0" err="1">
                <a:solidFill>
                  <a:srgbClr val="7030A0"/>
                </a:solidFill>
              </a:rPr>
              <a:t>ديبونو</a:t>
            </a:r>
            <a:r>
              <a:rPr lang="ar-IQ" sz="3200" b="1" dirty="0">
                <a:solidFill>
                  <a:srgbClr val="7030A0"/>
                </a:solidFill>
              </a:rPr>
              <a:t> </a:t>
            </a:r>
          </a:p>
          <a:p>
            <a:pPr lvl="0">
              <a:spcBef>
                <a:spcPct val="20000"/>
              </a:spcBef>
            </a:pPr>
            <a:r>
              <a:rPr lang="ar-IQ" sz="3200" b="1" dirty="0">
                <a:solidFill>
                  <a:srgbClr val="7030A0"/>
                </a:solidFill>
              </a:rPr>
              <a:t>يرى </a:t>
            </a:r>
            <a:r>
              <a:rPr lang="ar-IQ" sz="3200" b="1" dirty="0" err="1">
                <a:solidFill>
                  <a:srgbClr val="7030A0"/>
                </a:solidFill>
              </a:rPr>
              <a:t>ديبونو</a:t>
            </a:r>
            <a:r>
              <a:rPr lang="ar-IQ" sz="3200" b="1" dirty="0">
                <a:solidFill>
                  <a:srgbClr val="7030A0"/>
                </a:solidFill>
              </a:rPr>
              <a:t> ان تعليم التفكير لن يحدث الى اذا تم تعليمه جنباً الى جنب مع المنهج وليس من خلاله </a:t>
            </a:r>
          </a:p>
        </p:txBody>
      </p:sp>
    </p:spTree>
    <p:extLst>
      <p:ext uri="{BB962C8B-B14F-4D97-AF65-F5344CB8AC3E}">
        <p14:creationId xmlns:p14="http://schemas.microsoft.com/office/powerpoint/2010/main" val="337087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باور بوينت2015\background-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971600" y="692696"/>
            <a:ext cx="7560840" cy="5213735"/>
          </a:xfrm>
          <a:prstGeom prst="rect">
            <a:avLst/>
          </a:prstGeom>
        </p:spPr>
        <p:txBody>
          <a:bodyPr wrap="square">
            <a:spAutoFit/>
          </a:bodyPr>
          <a:lstStyle/>
          <a:p>
            <a:r>
              <a:rPr lang="ar-IQ" sz="3200" b="1" dirty="0" err="1" smtClean="0">
                <a:solidFill>
                  <a:srgbClr val="FF0000"/>
                </a:solidFill>
              </a:rPr>
              <a:t>الستراتيجيات</a:t>
            </a:r>
            <a:r>
              <a:rPr lang="ar-IQ" sz="3200" b="1" dirty="0" smtClean="0">
                <a:solidFill>
                  <a:srgbClr val="FF0000"/>
                </a:solidFill>
              </a:rPr>
              <a:t> المباشرة لتعليم مهارات التفكير</a:t>
            </a:r>
          </a:p>
          <a:p>
            <a:pPr marL="342900" lvl="0" indent="-342900" algn="just">
              <a:spcBef>
                <a:spcPct val="20000"/>
              </a:spcBef>
              <a:buFont typeface="Arial" pitchFamily="34" charset="0"/>
              <a:buChar char="•"/>
            </a:pPr>
            <a:r>
              <a:rPr lang="ar-IQ" sz="3200" b="1" dirty="0" smtClean="0">
                <a:solidFill>
                  <a:srgbClr val="7030A0"/>
                </a:solidFill>
              </a:rPr>
              <a:t>اولا عرض المهارة </a:t>
            </a:r>
            <a:endParaRPr lang="ar-IQ" sz="3200" b="1" dirty="0">
              <a:solidFill>
                <a:srgbClr val="7030A0"/>
              </a:solidFill>
            </a:endParaRPr>
          </a:p>
          <a:p>
            <a:pPr lvl="0" algn="just">
              <a:spcBef>
                <a:spcPct val="20000"/>
              </a:spcBef>
            </a:pPr>
            <a:r>
              <a:rPr lang="ar-IQ" sz="3200" b="1" dirty="0">
                <a:solidFill>
                  <a:srgbClr val="7030A0"/>
                </a:solidFill>
              </a:rPr>
              <a:t>    عندما يلاحظ المعلم ان طلبته بحاجة الى هذه المهارة لإنجاز مهمات تعليمية تتعلق بموضوع الدرس او عندما يجد ان الموضوع الذي يعلمه مناسب لعرض المهارة او شرحها لذلك يقوم المعلم بعرض المهارة وان التركيز يكون موجها ً لتعليم المهارة ذاتها وليس الانشغال بموضوع الدرس او الخلط بين المهارة ومحتوى الدرس .</a:t>
            </a:r>
          </a:p>
          <a:p>
            <a:endParaRPr lang="ar-IQ" sz="3200" b="1" dirty="0">
              <a:solidFill>
                <a:srgbClr val="7030A0"/>
              </a:solidFill>
            </a:endParaRPr>
          </a:p>
        </p:txBody>
      </p:sp>
    </p:spTree>
    <p:extLst>
      <p:ext uri="{BB962C8B-B14F-4D97-AF65-F5344CB8AC3E}">
        <p14:creationId xmlns:p14="http://schemas.microsoft.com/office/powerpoint/2010/main" val="215340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67544" y="692696"/>
            <a:ext cx="8064896" cy="6494085"/>
          </a:xfrm>
          <a:prstGeom prst="rect">
            <a:avLst/>
          </a:prstGeom>
        </p:spPr>
        <p:txBody>
          <a:bodyPr wrap="square">
            <a:spAutoFit/>
          </a:bodyPr>
          <a:lstStyle/>
          <a:p>
            <a:r>
              <a:rPr lang="ar-IQ" sz="3200" b="1" dirty="0" smtClean="0">
                <a:solidFill>
                  <a:srgbClr val="7030A0"/>
                </a:solidFill>
                <a:effectLst>
                  <a:glow rad="139700">
                    <a:schemeClr val="accent5">
                      <a:satMod val="175000"/>
                      <a:alpha val="40000"/>
                    </a:schemeClr>
                  </a:glow>
                </a:effectLst>
              </a:rPr>
              <a:t> </a:t>
            </a:r>
            <a:r>
              <a:rPr lang="ar-IQ" sz="3200" b="1" dirty="0" smtClean="0">
                <a:solidFill>
                  <a:srgbClr val="FF0000"/>
                </a:solidFill>
                <a:effectLst>
                  <a:glow rad="139700">
                    <a:schemeClr val="accent5">
                      <a:satMod val="175000"/>
                      <a:alpha val="40000"/>
                    </a:schemeClr>
                  </a:glow>
                </a:effectLst>
              </a:rPr>
              <a:t>اولا عرض المهارة</a:t>
            </a:r>
            <a:r>
              <a:rPr lang="ar-IQ" sz="3200" b="1" dirty="0">
                <a:solidFill>
                  <a:srgbClr val="FF0000"/>
                </a:solidFill>
                <a:effectLst>
                  <a:glow rad="139700">
                    <a:schemeClr val="accent5">
                      <a:satMod val="175000"/>
                      <a:alpha val="40000"/>
                    </a:schemeClr>
                  </a:glow>
                </a:effectLst>
              </a:rPr>
              <a:t/>
            </a:r>
            <a:br>
              <a:rPr lang="ar-IQ" sz="3200" b="1" dirty="0">
                <a:solidFill>
                  <a:srgbClr val="FF0000"/>
                </a:solidFill>
                <a:effectLst>
                  <a:glow rad="139700">
                    <a:schemeClr val="accent5">
                      <a:satMod val="175000"/>
                      <a:alpha val="40000"/>
                    </a:schemeClr>
                  </a:glow>
                </a:effectLst>
              </a:rPr>
            </a:br>
            <a:r>
              <a:rPr lang="ar-IQ" sz="3200" b="1" dirty="0">
                <a:solidFill>
                  <a:srgbClr val="FF0000"/>
                </a:solidFill>
                <a:effectLst>
                  <a:glow rad="139700">
                    <a:schemeClr val="accent5">
                      <a:satMod val="175000"/>
                      <a:alpha val="40000"/>
                    </a:schemeClr>
                  </a:glow>
                </a:effectLst>
              </a:rPr>
              <a:t>لكي يقوم المعلم بعرض المهارة لابد من الخطوات </a:t>
            </a:r>
            <a:r>
              <a:rPr lang="ar-IQ" sz="3200" b="1" dirty="0" smtClean="0">
                <a:solidFill>
                  <a:srgbClr val="FF0000"/>
                </a:solidFill>
                <a:effectLst>
                  <a:glow rad="139700">
                    <a:schemeClr val="accent5">
                      <a:satMod val="175000"/>
                      <a:alpha val="40000"/>
                    </a:schemeClr>
                  </a:glow>
                </a:effectLst>
              </a:rPr>
              <a:t>الاتية</a:t>
            </a:r>
            <a:endParaRPr lang="ar-IQ" sz="3200" b="1" dirty="0" smtClean="0">
              <a:solidFill>
                <a:srgbClr val="FF0000"/>
              </a:solidFill>
              <a:effectLst>
                <a:glow rad="63500">
                  <a:schemeClr val="accent5">
                    <a:satMod val="175000"/>
                    <a:alpha val="40000"/>
                  </a:schemeClr>
                </a:glow>
              </a:effectLst>
            </a:endParaRPr>
          </a:p>
          <a:p>
            <a:pPr>
              <a:buFontTx/>
              <a:buChar char="-"/>
            </a:pPr>
            <a:r>
              <a:rPr lang="ar-IQ" sz="3200" b="1" dirty="0" smtClean="0">
                <a:solidFill>
                  <a:srgbClr val="7030A0"/>
                </a:solidFill>
                <a:effectLst>
                  <a:glow rad="63500">
                    <a:schemeClr val="accent5">
                      <a:satMod val="175000"/>
                      <a:alpha val="40000"/>
                    </a:schemeClr>
                  </a:glow>
                </a:effectLst>
              </a:rPr>
              <a:t>التصريح بأن هدف الدرس هو تعلم مهارة تفكير جديده .</a:t>
            </a:r>
          </a:p>
          <a:p>
            <a:pPr>
              <a:buFontTx/>
              <a:buChar char="-"/>
            </a:pPr>
            <a:r>
              <a:rPr lang="ar-IQ" sz="3200" b="1" dirty="0" smtClean="0">
                <a:solidFill>
                  <a:srgbClr val="7030A0"/>
                </a:solidFill>
                <a:effectLst>
                  <a:glow rad="63500">
                    <a:schemeClr val="accent5">
                      <a:satMod val="175000"/>
                      <a:alpha val="40000"/>
                    </a:schemeClr>
                  </a:glow>
                </a:effectLst>
              </a:rPr>
              <a:t>تحديد المصطلح اللغوي او اسم المهارة باللغتين العربية و الانكليزية </a:t>
            </a:r>
          </a:p>
          <a:p>
            <a:pPr>
              <a:buFontTx/>
              <a:buChar char="-"/>
            </a:pPr>
            <a:r>
              <a:rPr lang="ar-IQ" sz="3200" b="1" dirty="0" smtClean="0">
                <a:solidFill>
                  <a:srgbClr val="7030A0"/>
                </a:solidFill>
                <a:effectLst>
                  <a:glow rad="63500">
                    <a:schemeClr val="accent5">
                      <a:satMod val="175000"/>
                      <a:alpha val="40000"/>
                    </a:schemeClr>
                  </a:glow>
                </a:effectLst>
              </a:rPr>
              <a:t>اعطاء كلمات مرادفه لمفهوم المهارة او معناها .</a:t>
            </a:r>
          </a:p>
          <a:p>
            <a:pPr>
              <a:buFontTx/>
              <a:buChar char="-"/>
            </a:pPr>
            <a:r>
              <a:rPr lang="ar-IQ" sz="3200" b="1" dirty="0" smtClean="0">
                <a:solidFill>
                  <a:srgbClr val="7030A0"/>
                </a:solidFill>
                <a:effectLst>
                  <a:glow rad="63500">
                    <a:schemeClr val="accent5">
                      <a:satMod val="175000"/>
                      <a:alpha val="40000"/>
                    </a:schemeClr>
                  </a:glow>
                </a:effectLst>
              </a:rPr>
              <a:t>تعريف المهارة بعبارة واضحة ومقننة .</a:t>
            </a:r>
          </a:p>
          <a:p>
            <a:pPr>
              <a:buFontTx/>
              <a:buChar char="-"/>
            </a:pPr>
            <a:r>
              <a:rPr lang="ar-IQ" sz="3200" b="1" dirty="0" smtClean="0">
                <a:solidFill>
                  <a:srgbClr val="7030A0"/>
                </a:solidFill>
                <a:effectLst>
                  <a:glow rad="63500">
                    <a:schemeClr val="accent5">
                      <a:satMod val="175000"/>
                      <a:alpha val="40000"/>
                    </a:schemeClr>
                  </a:glow>
                </a:effectLst>
              </a:rPr>
              <a:t>تحديد وتوضيح اغراض او مقاصد التي يمكن ان تستخدم فيها المهارة .</a:t>
            </a:r>
          </a:p>
          <a:p>
            <a:pPr>
              <a:buFontTx/>
              <a:buChar char="-"/>
            </a:pPr>
            <a:r>
              <a:rPr lang="ar-IQ" sz="3200" b="1" dirty="0" smtClean="0">
                <a:solidFill>
                  <a:srgbClr val="7030A0"/>
                </a:solidFill>
                <a:effectLst>
                  <a:glow rad="63500">
                    <a:schemeClr val="accent5">
                      <a:satMod val="175000"/>
                      <a:alpha val="40000"/>
                    </a:schemeClr>
                  </a:glow>
                </a:effectLst>
              </a:rPr>
              <a:t>توضيح اهمية والفائدة المرجوة من تعلمها  و استخدامها .</a:t>
            </a:r>
          </a:p>
          <a:p>
            <a:endParaRPr lang="ar-IQ" sz="3200" b="1" dirty="0" smtClean="0">
              <a:solidFill>
                <a:srgbClr val="7030A0"/>
              </a:solidFill>
              <a:effectLst>
                <a:glow rad="63500">
                  <a:schemeClr val="accent5">
                    <a:satMod val="175000"/>
                    <a:alpha val="40000"/>
                  </a:schemeClr>
                </a:glow>
              </a:effectLst>
            </a:endParaRPr>
          </a:p>
          <a:p>
            <a:r>
              <a:rPr lang="ar-IQ" sz="3200" b="1" dirty="0">
                <a:solidFill>
                  <a:srgbClr val="7030A0"/>
                </a:solidFill>
                <a:effectLst>
                  <a:glow rad="139700">
                    <a:schemeClr val="accent5">
                      <a:satMod val="175000"/>
                      <a:alpha val="40000"/>
                    </a:schemeClr>
                  </a:glow>
                </a:effectLst>
              </a:rPr>
              <a:t/>
            </a:r>
            <a:br>
              <a:rPr lang="ar-IQ" sz="3200" b="1" dirty="0">
                <a:solidFill>
                  <a:srgbClr val="7030A0"/>
                </a:solidFill>
                <a:effectLst>
                  <a:glow rad="139700">
                    <a:schemeClr val="accent5">
                      <a:satMod val="175000"/>
                      <a:alpha val="40000"/>
                    </a:schemeClr>
                  </a:glow>
                </a:effectLst>
              </a:rPr>
            </a:br>
            <a:endParaRPr lang="ar-IQ" sz="3200" b="1" dirty="0">
              <a:solidFill>
                <a:srgbClr val="7030A0"/>
              </a:solidFill>
            </a:endParaRPr>
          </a:p>
        </p:txBody>
      </p:sp>
    </p:spTree>
    <p:extLst>
      <p:ext uri="{BB962C8B-B14F-4D97-AF65-F5344CB8AC3E}">
        <p14:creationId xmlns:p14="http://schemas.microsoft.com/office/powerpoint/2010/main" val="61673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908720"/>
            <a:ext cx="8064896" cy="4401205"/>
          </a:xfrm>
          <a:prstGeom prst="rect">
            <a:avLst/>
          </a:prstGeom>
        </p:spPr>
        <p:txBody>
          <a:bodyPr wrap="square">
            <a:spAutoFit/>
          </a:bodyPr>
          <a:lstStyle/>
          <a:p>
            <a:r>
              <a:rPr lang="ar-IQ" sz="4000" b="1" dirty="0" smtClean="0">
                <a:solidFill>
                  <a:srgbClr val="FF0000"/>
                </a:solidFill>
              </a:rPr>
              <a:t>ثانيا : شرح المهارة </a:t>
            </a:r>
          </a:p>
          <a:p>
            <a:pPr algn="just"/>
            <a:r>
              <a:rPr lang="ar-IQ" sz="4000" b="1" dirty="0" smtClean="0">
                <a:solidFill>
                  <a:srgbClr val="7030A0"/>
                </a:solidFill>
              </a:rPr>
              <a:t>    يتم شرح المهارة بعد الانتهاء من تقديم وعرض المهارة </a:t>
            </a:r>
            <a:r>
              <a:rPr lang="ar-IQ" sz="4000" b="1" dirty="0" err="1" smtClean="0">
                <a:solidFill>
                  <a:srgbClr val="7030A0"/>
                </a:solidFill>
              </a:rPr>
              <a:t>بأختصار</a:t>
            </a:r>
            <a:r>
              <a:rPr lang="ar-IQ" sz="4000" b="1" dirty="0" smtClean="0">
                <a:solidFill>
                  <a:srgbClr val="7030A0"/>
                </a:solidFill>
              </a:rPr>
              <a:t> وهنا يقوم المعلم بشرح القواعد او الخطوات التي يجب اتباعها عند تطبيق المهارة مبيناً كيفية تنفيذ ذلك واسبابه ويتم ذلك </a:t>
            </a:r>
            <a:r>
              <a:rPr lang="ar-IQ" sz="4000" b="1" dirty="0" err="1" smtClean="0">
                <a:solidFill>
                  <a:srgbClr val="7030A0"/>
                </a:solidFill>
              </a:rPr>
              <a:t>باعطاء</a:t>
            </a:r>
            <a:r>
              <a:rPr lang="ar-IQ" sz="4000" b="1" dirty="0" smtClean="0">
                <a:solidFill>
                  <a:srgbClr val="7030A0"/>
                </a:solidFill>
              </a:rPr>
              <a:t> امثلة من الموضوع الذي يقوم المعلم بتعليمه </a:t>
            </a:r>
            <a:endParaRPr lang="ar-IQ" sz="4000" b="1" dirty="0">
              <a:solidFill>
                <a:srgbClr val="7030A0"/>
              </a:solidFill>
            </a:endParaRPr>
          </a:p>
        </p:txBody>
      </p:sp>
    </p:spTree>
    <p:extLst>
      <p:ext uri="{BB962C8B-B14F-4D97-AF65-F5344CB8AC3E}">
        <p14:creationId xmlns:p14="http://schemas.microsoft.com/office/powerpoint/2010/main" val="76080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67544" y="692696"/>
            <a:ext cx="8208912" cy="5016758"/>
          </a:xfrm>
          <a:prstGeom prst="rect">
            <a:avLst/>
          </a:prstGeom>
        </p:spPr>
        <p:txBody>
          <a:bodyPr wrap="square">
            <a:spAutoFit/>
          </a:bodyPr>
          <a:lstStyle/>
          <a:p>
            <a:r>
              <a:rPr lang="ar-IQ" sz="3200" b="1" dirty="0" smtClean="0">
                <a:solidFill>
                  <a:srgbClr val="FF0000"/>
                </a:solidFill>
              </a:rPr>
              <a:t>ثالثا :توضيح المهارة بالتمثيل </a:t>
            </a:r>
          </a:p>
          <a:p>
            <a:r>
              <a:rPr lang="ar-IQ" sz="3200" b="1" dirty="0" smtClean="0">
                <a:solidFill>
                  <a:srgbClr val="7030A0"/>
                </a:solidFill>
              </a:rPr>
              <a:t> في هذه المرحلة يعرض المعلم مثالا ً من موضوع الدرس ويقوم </a:t>
            </a:r>
            <a:r>
              <a:rPr lang="ar-IQ" sz="3200" b="1" dirty="0" err="1" smtClean="0">
                <a:solidFill>
                  <a:srgbClr val="7030A0"/>
                </a:solidFill>
              </a:rPr>
              <a:t>بأستعراض</a:t>
            </a:r>
            <a:r>
              <a:rPr lang="ar-IQ" sz="3200" b="1" dirty="0" smtClean="0">
                <a:solidFill>
                  <a:srgbClr val="7030A0"/>
                </a:solidFill>
              </a:rPr>
              <a:t> خطوات تطبيق المهارة بمشاركة المتعلمين ويتضمن عرضه للمثال الخطوات الاتية :</a:t>
            </a:r>
          </a:p>
          <a:p>
            <a:r>
              <a:rPr lang="ar-IQ" sz="3200" b="1" dirty="0" smtClean="0">
                <a:solidFill>
                  <a:srgbClr val="7030A0"/>
                </a:solidFill>
              </a:rPr>
              <a:t>- يفضل ان تكون امثلة المعلم مألوفة لدى المتعلمين ومن موضوعاتهم الدراسية .</a:t>
            </a:r>
          </a:p>
          <a:p>
            <a:pPr>
              <a:buFontTx/>
              <a:buChar char="-"/>
            </a:pPr>
            <a:r>
              <a:rPr lang="ar-IQ" sz="3200" b="1" dirty="0" smtClean="0">
                <a:solidFill>
                  <a:srgbClr val="7030A0"/>
                </a:solidFill>
              </a:rPr>
              <a:t>تحديد هدف المهارة .</a:t>
            </a:r>
          </a:p>
          <a:p>
            <a:pPr>
              <a:buFontTx/>
              <a:buChar char="-"/>
            </a:pPr>
            <a:r>
              <a:rPr lang="ar-IQ" sz="3200" b="1" dirty="0" smtClean="0">
                <a:solidFill>
                  <a:srgbClr val="7030A0"/>
                </a:solidFill>
              </a:rPr>
              <a:t>تحديد كل خطوه من خطوات التنفيذ .</a:t>
            </a:r>
          </a:p>
          <a:p>
            <a:pPr>
              <a:buFontTx/>
              <a:buChar char="-"/>
            </a:pPr>
            <a:r>
              <a:rPr lang="ar-IQ" sz="3200" b="1" dirty="0" smtClean="0">
                <a:solidFill>
                  <a:srgbClr val="7030A0"/>
                </a:solidFill>
              </a:rPr>
              <a:t>اعطاء مسوغات لاستخدام كل خطوه. </a:t>
            </a:r>
          </a:p>
          <a:p>
            <a:pPr>
              <a:buFontTx/>
              <a:buChar char="-"/>
            </a:pPr>
            <a:r>
              <a:rPr lang="ar-IQ" sz="3200" b="1" dirty="0" smtClean="0">
                <a:solidFill>
                  <a:srgbClr val="7030A0"/>
                </a:solidFill>
              </a:rPr>
              <a:t>توضيح كيفية التطبيق وقواعده .</a:t>
            </a:r>
          </a:p>
        </p:txBody>
      </p:sp>
    </p:spTree>
    <p:extLst>
      <p:ext uri="{BB962C8B-B14F-4D97-AF65-F5344CB8AC3E}">
        <p14:creationId xmlns:p14="http://schemas.microsoft.com/office/powerpoint/2010/main" val="98356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1196752"/>
            <a:ext cx="8136904" cy="3170099"/>
          </a:xfrm>
          <a:prstGeom prst="rect">
            <a:avLst/>
          </a:prstGeom>
        </p:spPr>
        <p:txBody>
          <a:bodyPr wrap="square">
            <a:spAutoFit/>
          </a:bodyPr>
          <a:lstStyle/>
          <a:p>
            <a:pPr algn="just"/>
            <a:r>
              <a:rPr lang="ar-IQ" sz="4000" b="1" dirty="0" smtClean="0">
                <a:solidFill>
                  <a:srgbClr val="FF0000"/>
                </a:solidFill>
              </a:rPr>
              <a:t>رابعا :مراجعة خطوات التطبيق </a:t>
            </a:r>
          </a:p>
          <a:p>
            <a:pPr algn="just"/>
            <a:r>
              <a:rPr lang="ar-IQ" sz="4000" b="1" dirty="0" smtClean="0">
                <a:solidFill>
                  <a:srgbClr val="7030A0"/>
                </a:solidFill>
              </a:rPr>
              <a:t>    بعد ان ينتهي المعلم من توضيح المهارة بالتمثيل يقوم بمراجعة الخطوات التي </a:t>
            </a:r>
            <a:r>
              <a:rPr lang="ar-IQ" sz="4000" b="1" dirty="0" err="1" smtClean="0">
                <a:solidFill>
                  <a:srgbClr val="7030A0"/>
                </a:solidFill>
              </a:rPr>
              <a:t>استخدمة</a:t>
            </a:r>
            <a:r>
              <a:rPr lang="ar-IQ" sz="4000" b="1" dirty="0" smtClean="0">
                <a:solidFill>
                  <a:srgbClr val="7030A0"/>
                </a:solidFill>
              </a:rPr>
              <a:t> في تنفيذ المهارة والاسباب التي اعطيت كل خطوه .</a:t>
            </a:r>
            <a:endParaRPr lang="ar-IQ" sz="4000" b="1" dirty="0">
              <a:solidFill>
                <a:srgbClr val="7030A0"/>
              </a:solidFill>
            </a:endParaRPr>
          </a:p>
        </p:txBody>
      </p:sp>
    </p:spTree>
    <p:extLst>
      <p:ext uri="{BB962C8B-B14F-4D97-AF65-F5344CB8AC3E}">
        <p14:creationId xmlns:p14="http://schemas.microsoft.com/office/powerpoint/2010/main" val="162813366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1349</Words>
  <Application>Microsoft Office PowerPoint</Application>
  <PresentationFormat>عرض على الشاشة (3:4)‏</PresentationFormat>
  <Paragraphs>129</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2O11 - 2O12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c:creator>
  <cp:lastModifiedBy>spider</cp:lastModifiedBy>
  <cp:revision>27</cp:revision>
  <dcterms:created xsi:type="dcterms:W3CDTF">2018-11-27T17:36:07Z</dcterms:created>
  <dcterms:modified xsi:type="dcterms:W3CDTF">2020-02-27T09:12:23Z</dcterms:modified>
</cp:coreProperties>
</file>