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1" r:id="rId2"/>
    <p:sldId id="260" r:id="rId3"/>
    <p:sldId id="259" r:id="rId4"/>
    <p:sldId id="258" r:id="rId5"/>
    <p:sldId id="264" r:id="rId6"/>
    <p:sldId id="257" r:id="rId7"/>
    <p:sldId id="265" r:id="rId8"/>
    <p:sldId id="25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162499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CFE3D3-8EBE-486A-927F-04B219BAB2AA}"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69666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3643130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2641124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4046803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9CFE3D3-8EBE-486A-927F-04B219BAB2AA}" type="datetimeFigureOut">
              <a:rPr lang="en-US" smtClean="0"/>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4046656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9CFE3D3-8EBE-486A-927F-04B219BAB2AA}" type="datetimeFigureOut">
              <a:rPr lang="en-US" smtClean="0"/>
              <a:t>2/26/2020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1968728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1665717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2066346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322872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CFE3D3-8EBE-486A-927F-04B219BAB2AA}" type="datetimeFigureOut">
              <a:rPr lang="en-US" smtClean="0"/>
              <a:t>2/26/2020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250168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9CFE3D3-8EBE-486A-927F-04B219BAB2AA}"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342275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9CFE3D3-8EBE-486A-927F-04B219BAB2AA}" type="datetimeFigureOut">
              <a:rPr lang="en-US" smtClean="0"/>
              <a:t>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307270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CFE3D3-8EBE-486A-927F-04B219BAB2AA}" type="datetimeFigureOut">
              <a:rPr lang="en-US" smtClean="0"/>
              <a:t>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420896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FE3D3-8EBE-486A-927F-04B219BAB2AA}" type="datetimeFigureOut">
              <a:rPr lang="en-US" smtClean="0"/>
              <a:t>2/26/2020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454791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CFE3D3-8EBE-486A-927F-04B219BAB2AA}"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1057600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CFE3D3-8EBE-486A-927F-04B219BAB2AA}" type="datetimeFigureOut">
              <a:rPr lang="en-US" smtClean="0"/>
              <a:t>2/26/2020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B6E7D2-6CAB-4ED8-90CB-9061AB1C6E3E}" type="slidenum">
              <a:rPr lang="en-US" smtClean="0"/>
              <a:t>‹#›</a:t>
            </a:fld>
            <a:endParaRPr lang="en-US"/>
          </a:p>
        </p:txBody>
      </p:sp>
    </p:spTree>
    <p:extLst>
      <p:ext uri="{BB962C8B-B14F-4D97-AF65-F5344CB8AC3E}">
        <p14:creationId xmlns:p14="http://schemas.microsoft.com/office/powerpoint/2010/main" val="2109499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9CFE3D3-8EBE-486A-927F-04B219BAB2AA}" type="datetimeFigureOut">
              <a:rPr lang="en-US" smtClean="0"/>
              <a:t>2/26/2020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BB6E7D2-6CAB-4ED8-90CB-9061AB1C6E3E}" type="slidenum">
              <a:rPr lang="en-US" smtClean="0"/>
              <a:t>‹#›</a:t>
            </a:fld>
            <a:endParaRPr lang="en-US"/>
          </a:p>
        </p:txBody>
      </p:sp>
    </p:spTree>
    <p:extLst>
      <p:ext uri="{BB962C8B-B14F-4D97-AF65-F5344CB8AC3E}">
        <p14:creationId xmlns:p14="http://schemas.microsoft.com/office/powerpoint/2010/main" val="129480943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61230" y="1214650"/>
            <a:ext cx="6555474" cy="1203491"/>
          </a:xfrm>
        </p:spPr>
        <p:txBody>
          <a:bodyPr>
            <a:normAutofit/>
          </a:bodyPr>
          <a:lstStyle/>
          <a:p>
            <a:r>
              <a:rPr lang="ar-IQ" sz="7200" dirty="0" smtClean="0">
                <a:effectLst/>
                <a:latin typeface="Calibri" panose="020F0502020204030204" pitchFamily="34" charset="0"/>
                <a:ea typeface="Calibri" panose="020F0502020204030204" pitchFamily="34" charset="0"/>
                <a:cs typeface="AdvertisingExtraBold" pitchFamily="2" charset="-78"/>
              </a:rPr>
              <a:t>غدة البنكرياس</a:t>
            </a:r>
            <a:endParaRPr lang="en-US" sz="7200" dirty="0"/>
          </a:p>
        </p:txBody>
      </p:sp>
      <p:sp>
        <p:nvSpPr>
          <p:cNvPr id="3" name="Subtitle 2"/>
          <p:cNvSpPr>
            <a:spLocks noGrp="1"/>
          </p:cNvSpPr>
          <p:nvPr>
            <p:ph type="subTitle" idx="1"/>
          </p:nvPr>
        </p:nvSpPr>
        <p:spPr>
          <a:xfrm>
            <a:off x="1209546" y="3261815"/>
            <a:ext cx="8825658" cy="1926609"/>
          </a:xfrm>
        </p:spPr>
        <p:txBody>
          <a:bodyPr>
            <a:normAutofit/>
          </a:bodyPr>
          <a:lstStyle/>
          <a:p>
            <a:pPr algn="ctr"/>
            <a:r>
              <a:rPr lang="ar-IQ" sz="4800" b="1" dirty="0">
                <a:solidFill>
                  <a:srgbClr val="FFFF00"/>
                </a:solidFill>
                <a:latin typeface="Calibri" panose="020F0502020204030204" pitchFamily="34" charset="0"/>
                <a:ea typeface="Calibri" panose="020F0502020204030204" pitchFamily="34" charset="0"/>
              </a:rPr>
              <a:t>مدرسة </a:t>
            </a:r>
            <a:r>
              <a:rPr lang="ar-IQ" sz="4800" b="1" dirty="0" smtClean="0">
                <a:solidFill>
                  <a:srgbClr val="FFFF00"/>
                </a:solidFill>
                <a:latin typeface="Calibri" panose="020F0502020204030204" pitchFamily="34" charset="0"/>
                <a:ea typeface="Calibri" panose="020F0502020204030204" pitchFamily="34" charset="0"/>
              </a:rPr>
              <a:t>المادة</a:t>
            </a:r>
          </a:p>
          <a:p>
            <a:pPr algn="ctr"/>
            <a:r>
              <a:rPr lang="ar-IQ" sz="4800" b="1" dirty="0" smtClean="0">
                <a:solidFill>
                  <a:srgbClr val="FFFF00"/>
                </a:solidFill>
                <a:latin typeface="Calibri" panose="020F0502020204030204" pitchFamily="34" charset="0"/>
                <a:ea typeface="Calibri" panose="020F0502020204030204" pitchFamily="34" charset="0"/>
              </a:rPr>
              <a:t> </a:t>
            </a:r>
            <a:r>
              <a:rPr lang="ar-IQ" sz="4800" b="1" dirty="0" err="1">
                <a:solidFill>
                  <a:srgbClr val="FFFF00"/>
                </a:solidFill>
                <a:latin typeface="Calibri" panose="020F0502020204030204" pitchFamily="34" charset="0"/>
                <a:ea typeface="Calibri" panose="020F0502020204030204" pitchFamily="34" charset="0"/>
              </a:rPr>
              <a:t>م.د</a:t>
            </a:r>
            <a:r>
              <a:rPr lang="ar-IQ" sz="4800" b="1" dirty="0">
                <a:solidFill>
                  <a:srgbClr val="FFFF00"/>
                </a:solidFill>
                <a:latin typeface="Calibri" panose="020F0502020204030204" pitchFamily="34" charset="0"/>
                <a:ea typeface="Calibri" panose="020F0502020204030204" pitchFamily="34" charset="0"/>
              </a:rPr>
              <a:t>. إيمان يونس إبراهيم العبادي</a:t>
            </a:r>
            <a:endParaRPr lang="en-US" sz="4800" dirty="0">
              <a:solidFill>
                <a:srgbClr val="FFFF00"/>
              </a:solidFill>
            </a:endParaRPr>
          </a:p>
        </p:txBody>
      </p:sp>
    </p:spTree>
    <p:extLst>
      <p:ext uri="{BB962C8B-B14F-4D97-AF65-F5344CB8AC3E}">
        <p14:creationId xmlns:p14="http://schemas.microsoft.com/office/powerpoint/2010/main" val="21711110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pic>
        <p:nvPicPr>
          <p:cNvPr id="4" name="Picture 3" descr="أين تقع غدة البنكرياس"/>
          <p:cNvPicPr/>
          <p:nvPr/>
        </p:nvPicPr>
        <p:blipFill>
          <a:blip r:embed="rId2">
            <a:extLst>
              <a:ext uri="{28A0092B-C50C-407E-A947-70E740481C1C}">
                <a14:useLocalDpi xmlns:a14="http://schemas.microsoft.com/office/drawing/2010/main" val="0"/>
              </a:ext>
            </a:extLst>
          </a:blip>
          <a:srcRect/>
          <a:stretch>
            <a:fillRect/>
          </a:stretch>
        </p:blipFill>
        <p:spPr bwMode="auto">
          <a:xfrm>
            <a:off x="95534" y="-1"/>
            <a:ext cx="12096465" cy="6714699"/>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15471149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23331" y="545910"/>
            <a:ext cx="9944669" cy="4711890"/>
          </a:xfrm>
        </p:spPr>
        <p:txBody>
          <a:bodyPr>
            <a:normAutofit lnSpcReduction="10000"/>
          </a:bodyPr>
          <a:lstStyle/>
          <a:p>
            <a:pPr algn="just" rtl="1">
              <a:lnSpc>
                <a:spcPct val="115000"/>
              </a:lnSpc>
              <a:spcAft>
                <a:spcPts val="1000"/>
              </a:spcAft>
            </a:pPr>
            <a:r>
              <a:rPr lang="ar-IQ" sz="4800" b="1" dirty="0" smtClean="0">
                <a:solidFill>
                  <a:srgbClr val="00B0F0"/>
                </a:solidFill>
                <a:effectLst/>
                <a:latin typeface="Calibri" panose="020F0502020204030204" pitchFamily="34" charset="0"/>
                <a:ea typeface="Calibri" panose="020F0502020204030204" pitchFamily="34" charset="0"/>
                <a:cs typeface="Sakkal Majalla" panose="02000000000000000000" pitchFamily="2" charset="-78"/>
              </a:rPr>
              <a:t>غدّة البنكرياس:</a:t>
            </a:r>
            <a:endParaRPr lang="en-US" sz="4800" b="1" dirty="0" smtClean="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000" dirty="0" smtClean="0">
                <a:effectLst/>
                <a:latin typeface="Calibri" panose="020F0502020204030204" pitchFamily="34" charset="0"/>
                <a:ea typeface="Calibri" panose="020F0502020204030204" pitchFamily="34" charset="0"/>
                <a:cs typeface="Sakkal Majalla" panose="02000000000000000000" pitchFamily="2" charset="-78"/>
              </a:rPr>
              <a:t>    </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غدّة البنكرياس تجمع بين نوعي الغدد في الجسم، فجزء منها يعدّ غدّة قنوية حيث تفرز عصارات </a:t>
            </a:r>
            <a:r>
              <a:rPr lang="ar-IQ" sz="4000" dirty="0" err="1"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هاضمةمثل</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 </a:t>
            </a:r>
            <a:r>
              <a:rPr lang="ar-IQ" sz="4000" dirty="0" err="1"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اللايبيز</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 والكوليسترول </a:t>
            </a:r>
            <a:r>
              <a:rPr lang="ar-IQ" sz="4000" dirty="0" err="1"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ايستيراز</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 </a:t>
            </a:r>
            <a:r>
              <a:rPr lang="ar-IQ" sz="4000" dirty="0" err="1"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والأميلاز</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 في الأمعاء، وتعتبر غدّة صمّاء حيث تفرز بعض الهرمونات في الدم، </a:t>
            </a:r>
            <a:r>
              <a:rPr lang="ar-IQ" sz="4000" dirty="0" err="1"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كالإنسولين</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 </a:t>
            </a:r>
            <a:r>
              <a:rPr lang="ar-IQ" sz="4000" dirty="0" err="1"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والكلايكوجين</a:t>
            </a:r>
            <a:r>
              <a:rPr lang="ar-IQ" sz="4000" dirty="0" smtClean="0">
                <a:solidFill>
                  <a:srgbClr val="FFFF00"/>
                </a:solidFill>
                <a:effectLst/>
                <a:latin typeface="Calibri" panose="020F0502020204030204" pitchFamily="34" charset="0"/>
                <a:ea typeface="Calibri" panose="020F0502020204030204" pitchFamily="34" charset="0"/>
                <a:cs typeface="Sakkal Majalla" panose="02000000000000000000" pitchFamily="2" charset="-78"/>
              </a:rPr>
              <a:t>، وبعض الإنزيمات هاضمة</a:t>
            </a:r>
            <a:r>
              <a:rPr lang="en-US" sz="4000" dirty="0" smtClean="0">
                <a:solidFill>
                  <a:srgbClr val="FFFF00"/>
                </a:solidFill>
                <a:effectLst/>
                <a:latin typeface="Sakkal Majalla" panose="02000000000000000000" pitchFamily="2" charset="-78"/>
                <a:ea typeface="Calibri" panose="020F0502020204030204" pitchFamily="34" charset="0"/>
                <a:cs typeface="Arial" panose="020B0604020202020204" pitchFamily="34" charset="0"/>
              </a:rPr>
              <a:t>.</a:t>
            </a:r>
            <a:endParaRPr lang="en-US" sz="40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3339974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6023" y="1529213"/>
            <a:ext cx="8825658" cy="4257438"/>
          </a:xfrm>
        </p:spPr>
        <p:txBody>
          <a:bodyPr>
            <a:normAutofit fontScale="92500" lnSpcReduction="10000"/>
          </a:bodyPr>
          <a:lstStyle/>
          <a:p>
            <a:pPr algn="just" rtl="1">
              <a:lnSpc>
                <a:spcPct val="115000"/>
              </a:lnSpc>
              <a:spcAft>
                <a:spcPts val="1000"/>
              </a:spcAft>
            </a:pPr>
            <a:r>
              <a:rPr lang="ar-IQ" sz="4800" b="1" dirty="0">
                <a:solidFill>
                  <a:srgbClr val="00B0F0"/>
                </a:solidFill>
                <a:latin typeface="Calibri" panose="020F0502020204030204" pitchFamily="34" charset="0"/>
                <a:ea typeface="Calibri" panose="020F0502020204030204" pitchFamily="34" charset="0"/>
                <a:cs typeface="Sakkal Majalla" panose="02000000000000000000" pitchFamily="2" charset="-78"/>
              </a:rPr>
              <a:t>موقعها:</a:t>
            </a:r>
            <a:endParaRPr lang="en-US" sz="48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4800" dirty="0">
                <a:solidFill>
                  <a:srgbClr val="FFFF00"/>
                </a:solidFill>
                <a:latin typeface="Calibri" panose="020F0502020204030204" pitchFamily="34" charset="0"/>
                <a:ea typeface="Calibri" panose="020F0502020204030204" pitchFamily="34" charset="0"/>
                <a:cs typeface="Sakkal Majalla" panose="02000000000000000000" pitchFamily="2" charset="-78"/>
              </a:rPr>
              <a:t>    تقع غدّة البنكرياس في الجزء العلوي من التجويف البطني خلف المعدة، وأمام العمود الفقري، بمستوى الفقرة القطنية الأولى، وبالقرب من بداية الأمعاء الدقيقة</a:t>
            </a:r>
            <a:r>
              <a:rPr lang="en-US" sz="4800" dirty="0">
                <a:solidFill>
                  <a:srgbClr val="FFFF00"/>
                </a:solidFill>
                <a:latin typeface="Sakkal Majalla" panose="02000000000000000000" pitchFamily="2" charset="-78"/>
                <a:ea typeface="Calibri" panose="020F0502020204030204" pitchFamily="34" charset="0"/>
                <a:cs typeface="Arial" panose="020B0604020202020204" pitchFamily="34" charset="0"/>
              </a:rPr>
              <a:t>.</a:t>
            </a:r>
            <a:endParaRPr lang="en-US" sz="4800" dirty="0">
              <a:solidFill>
                <a:srgbClr val="FFFF00"/>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296750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3206" y="1173707"/>
            <a:ext cx="10672549" cy="5186150"/>
          </a:xfrm>
        </p:spPr>
        <p:txBody>
          <a:bodyPr>
            <a:normAutofit fontScale="92500"/>
          </a:bodyPr>
          <a:lstStyle/>
          <a:p>
            <a:pPr algn="just" rtl="1">
              <a:lnSpc>
                <a:spcPct val="115000"/>
              </a:lnSpc>
              <a:spcAft>
                <a:spcPts val="1000"/>
              </a:spcAft>
            </a:pPr>
            <a:r>
              <a:rPr lang="ar-IQ" sz="3600" b="1" dirty="0">
                <a:solidFill>
                  <a:srgbClr val="00B0F0"/>
                </a:solidFill>
                <a:latin typeface="Calibri" panose="020F0502020204030204" pitchFamily="34" charset="0"/>
                <a:ea typeface="Calibri" panose="020F0502020204030204" pitchFamily="34" charset="0"/>
                <a:cs typeface="Sakkal Majalla" panose="02000000000000000000" pitchFamily="2" charset="-78"/>
              </a:rPr>
              <a:t>وظيفتها:</a:t>
            </a:r>
            <a:endParaRPr lang="en-US" sz="36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400" dirty="0">
                <a:solidFill>
                  <a:srgbClr val="FFFF00"/>
                </a:solidFill>
                <a:latin typeface="Calibri" panose="020F0502020204030204" pitchFamily="34" charset="0"/>
                <a:ea typeface="Calibri" panose="020F0502020204030204" pitchFamily="34" charset="0"/>
                <a:cs typeface="Sakkal Majalla" panose="02000000000000000000" pitchFamily="2" charset="-78"/>
              </a:rPr>
              <a:t>- </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تفرز عصارة البنكرياس الهاضمة في الاثني عشر عن طريق أنبوب يسمّى قناة البنكرياس، هي تسهم في هضم الدهون والبروتينات ليستطيع الجسم امتصاصها والاستفادة منها. </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ان الجزء الداخلي من غدة البنكرياس والخلايا المتخصصة في افراز هرمون الانسولين تسمى (جزر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لانكرهانز</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تفرز خلايا بيتا في جزر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لانكرهانز</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هرمون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الإنسولين</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في الدم، الذي يخفض مستوى السكر في الدم عن طريق إدخاله للخلايا لتحصل على الطاقة، الدم، ويسبّب نقصه أو عدم إفرازه مرض السكري المزمن.</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تفرز خلايا ألفا الموجودة في جزر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لانكرهانز</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هرمون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الكلايكوجين</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في الدم، وعمله عكس هرمون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الإنسولين</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فهو يرفع مستوى السكر في الدم</a:t>
            </a:r>
            <a:r>
              <a:rPr lang="en-US" sz="2800" b="1" dirty="0">
                <a:solidFill>
                  <a:srgbClr val="FFFF00"/>
                </a:solidFill>
                <a:latin typeface="Sakkal Majalla" panose="02000000000000000000" pitchFamily="2" charset="-78"/>
                <a:ea typeface="Calibri" panose="020F0502020204030204" pitchFamily="34" charset="0"/>
                <a:cs typeface="Arial" panose="020B0604020202020204" pitchFamily="34" charset="0"/>
              </a:rPr>
              <a:t>.</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048139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5218" y="723331"/>
            <a:ext cx="10549719" cy="5540991"/>
          </a:xfrm>
        </p:spPr>
        <p:txBody>
          <a:bodyPr>
            <a:normAutofit fontScale="25000" lnSpcReduction="20000"/>
          </a:bodyPr>
          <a:lstStyle/>
          <a:p>
            <a:pPr algn="just" rtl="1">
              <a:lnSpc>
                <a:spcPct val="115000"/>
              </a:lnSpc>
              <a:spcAft>
                <a:spcPts val="1000"/>
              </a:spcAft>
            </a:pPr>
            <a:r>
              <a:rPr lang="ar-IQ" sz="11200" b="1" dirty="0">
                <a:solidFill>
                  <a:srgbClr val="00B0F0"/>
                </a:solidFill>
                <a:latin typeface="Abomsaab" panose="03020402040406030203" pitchFamily="66" charset="-78"/>
                <a:ea typeface="Calibri" panose="020F0502020204030204" pitchFamily="34" charset="0"/>
                <a:cs typeface="Abomsaab" panose="03020402040406030203" pitchFamily="66" charset="-78"/>
              </a:rPr>
              <a:t>أعراض وجود خلل في البنكرياس:</a:t>
            </a:r>
            <a:endParaRPr lang="en-US" sz="11200" b="1" dirty="0">
              <a:solidFill>
                <a:srgbClr val="00B0F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بالغالب أمراض البنكرياس هي أمراض صامته، ليس لها أعراض واضحة، بالرغم من أنّها تعرقل عملها محدثة بذلك خللاً كبيراً في عمليات الجسم، ومن الأعراض التي تعطي شكاً بوجود مشاكل في البنكرياس:</a:t>
            </a:r>
            <a:endPar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آلام في أعلى البطن من جهة الظهر.</a:t>
            </a:r>
            <a:endPar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الغثيان والتقيؤ.</a:t>
            </a:r>
            <a:endPar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اليرقان.</a:t>
            </a:r>
            <a:endPar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فقدان الشهية.</a:t>
            </a:r>
            <a:endPar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الإسهال.</a:t>
            </a:r>
            <a:endPar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endParaRPr>
          </a:p>
          <a:p>
            <a:pPr algn="just" rtl="1">
              <a:lnSpc>
                <a:spcPct val="115000"/>
              </a:lnSpc>
              <a:spcAft>
                <a:spcPts val="1000"/>
              </a:spcAft>
            </a:pPr>
            <a:r>
              <a:rPr lang="ar-IQ"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 ارتفاع نسبة السكر في الدم بعد ساعتين من تناول الطعام، أو أثناء الصيام، فهذا يعدّ دليلاً قويّاً على مرض السكري</a:t>
            </a:r>
            <a:r>
              <a:rPr lang="en-US" sz="11200" b="1" dirty="0">
                <a:solidFill>
                  <a:srgbClr val="FFFF00"/>
                </a:solidFill>
                <a:latin typeface="Abomsaab" panose="03020402040406030203" pitchFamily="66" charset="-78"/>
                <a:ea typeface="Calibri" panose="020F0502020204030204" pitchFamily="34" charset="0"/>
                <a:cs typeface="Abomsaab" panose="03020402040406030203" pitchFamily="66" charset="-78"/>
              </a:rPr>
              <a:t>.</a:t>
            </a: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AdvertisingExtraBold" pitchFamily="2" charset="-78"/>
              </a:rPr>
              <a:t> </a:t>
            </a:r>
            <a:endParaRPr lang="en-US" sz="2800" b="1" dirty="0">
              <a:solidFill>
                <a:srgbClr val="FFFF00"/>
              </a:solidFill>
              <a:latin typeface="Calibri" panose="020F0502020204030204" pitchFamily="34" charset="0"/>
              <a:ea typeface="Calibri" panose="020F0502020204030204" pitchFamily="34" charset="0"/>
              <a:cs typeface="AdvertisingExtraBold" pitchFamily="2" charset="-78"/>
            </a:endParaRPr>
          </a:p>
          <a:p>
            <a:endParaRPr lang="en-US" dirty="0"/>
          </a:p>
        </p:txBody>
      </p:sp>
    </p:spTree>
    <p:extLst>
      <p:ext uri="{BB962C8B-B14F-4D97-AF65-F5344CB8AC3E}">
        <p14:creationId xmlns:p14="http://schemas.microsoft.com/office/powerpoint/2010/main" val="2476500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كيف يعمل البنكرياس"/>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672" y="423081"/>
            <a:ext cx="11191164" cy="5950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36590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5218" y="859809"/>
            <a:ext cx="10536071" cy="5254388"/>
          </a:xfrm>
        </p:spPr>
        <p:txBody>
          <a:bodyPr>
            <a:normAutofit/>
          </a:bodyPr>
          <a:lstStyle/>
          <a:p>
            <a:pPr algn="just" rtl="1">
              <a:lnSpc>
                <a:spcPct val="115000"/>
              </a:lnSpc>
              <a:spcAft>
                <a:spcPts val="1000"/>
              </a:spcAft>
            </a:pPr>
            <a:r>
              <a:rPr lang="ar-IQ" sz="2800" b="1" dirty="0">
                <a:solidFill>
                  <a:srgbClr val="00B0F0"/>
                </a:solidFill>
                <a:latin typeface="Calibri" panose="020F0502020204030204" pitchFamily="34" charset="0"/>
                <a:ea typeface="Calibri" panose="020F0502020204030204" pitchFamily="34" charset="0"/>
                <a:cs typeface="Sakkal Majalla" panose="02000000000000000000" pitchFamily="2" charset="-78"/>
              </a:rPr>
              <a:t>وقاية البنكرياس من الأمراض:</a:t>
            </a:r>
            <a:endParaRPr lang="en-US" sz="2800" b="1"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تناول الخضار والفواكه؛ فهي غنيّة بمضادات الأكسدة التي من شأنها منع التهاب البنكرياس.</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تناول الأطعمة الغنيّة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باللايكوبين</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مثل: البطيخ، والقرع، والطماطم.</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تناول البقوليات والحبوب لمنع حدوث سرطان البنكرياس.</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التقليل من السكريات، وعدم أكلها دفعة واحدة، لكي لا تتسبّب في ارتفاع مفاجئ وكبير في الدم، الأمر الذي يجبر البنكرياس على إفراز المزيد من </a:t>
            </a:r>
            <a:r>
              <a:rPr lang="ar-IQ" sz="2800" b="1" dirty="0" err="1">
                <a:solidFill>
                  <a:srgbClr val="FFFF00"/>
                </a:solidFill>
                <a:latin typeface="Calibri" panose="020F0502020204030204" pitchFamily="34" charset="0"/>
                <a:ea typeface="Calibri" panose="020F0502020204030204" pitchFamily="34" charset="0"/>
                <a:cs typeface="Sakkal Majalla" panose="02000000000000000000" pitchFamily="2" charset="-78"/>
              </a:rPr>
              <a:t>الإنسولين</a:t>
            </a:r>
            <a:r>
              <a:rPr lang="ar-IQ" sz="2800" b="1" dirty="0">
                <a:solidFill>
                  <a:srgbClr val="FFFF00"/>
                </a:solidFill>
                <a:latin typeface="Calibri" panose="020F0502020204030204" pitchFamily="34" charset="0"/>
                <a:ea typeface="Calibri" panose="020F0502020204030204" pitchFamily="34" charset="0"/>
                <a:cs typeface="Sakkal Majalla" panose="02000000000000000000" pitchFamily="2" charset="-78"/>
              </a:rPr>
              <a:t>، فيشكل ضغطاً عليها، مما يسبب حدوث فشل في البنكرياس، أي مرض السكري، وبالمقابل تناول الألياف خاصّة الألياف الذائبة؛ لمنع ارتفاع السكر المفاجئ</a:t>
            </a:r>
            <a:r>
              <a:rPr lang="en-US" sz="2800" b="1" dirty="0">
                <a:solidFill>
                  <a:srgbClr val="FFFF00"/>
                </a:solidFill>
                <a:latin typeface="Sakkal Majalla" panose="02000000000000000000" pitchFamily="2" charset="-78"/>
                <a:ea typeface="Calibri" panose="020F0502020204030204" pitchFamily="34" charset="0"/>
                <a:cs typeface="Arial" panose="020B0604020202020204" pitchFamily="34" charset="0"/>
              </a:rPr>
              <a:t>.</a:t>
            </a:r>
            <a:endParaRPr lang="en-US" sz="2800" b="1" dirty="0">
              <a:solidFill>
                <a:srgbClr val="FFFF00"/>
              </a:solidFill>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9976801"/>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TotalTime>
  <Words>387</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Abomsaab</vt:lpstr>
      <vt:lpstr>AdvertisingExtraBold</vt:lpstr>
      <vt:lpstr>Arial</vt:lpstr>
      <vt:lpstr>Calibri</vt:lpstr>
      <vt:lpstr>Century Gothic</vt:lpstr>
      <vt:lpstr>Sakkal Majalla</vt:lpstr>
      <vt:lpstr>Wingdings 3</vt:lpstr>
      <vt:lpstr>Ion Boardroom</vt:lpstr>
      <vt:lpstr>غدة البنكرياس</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غدة البنكرياس</dc:title>
  <dc:creator>Amir Fadil</dc:creator>
  <cp:lastModifiedBy>Amir Fadil</cp:lastModifiedBy>
  <cp:revision>4</cp:revision>
  <dcterms:created xsi:type="dcterms:W3CDTF">2020-02-26T13:58:54Z</dcterms:created>
  <dcterms:modified xsi:type="dcterms:W3CDTF">2020-02-26T14:21:54Z</dcterms:modified>
</cp:coreProperties>
</file>