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36" d="100"/>
          <a:sy n="36" d="100"/>
        </p:scale>
        <p:origin x="-93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23/06/1441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23/06/1441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1214423"/>
          </a:xfrm>
          <a:solidFill>
            <a:schemeClr val="accent2">
              <a:lumMod val="40000"/>
              <a:lumOff val="60000"/>
            </a:schemeClr>
          </a:solidFill>
        </p:spPr>
        <p:txBody>
          <a:bodyPr>
            <a:normAutofit fontScale="90000"/>
          </a:bodyPr>
          <a:lstStyle/>
          <a:p>
            <a:r>
              <a:rPr lang="ar-IQ" b="1" dirty="0" smtClean="0"/>
              <a:t/>
            </a:r>
            <a:br>
              <a:rPr lang="ar-IQ" b="1" dirty="0" smtClean="0"/>
            </a:br>
            <a:r>
              <a:rPr lang="ar-SA" b="1" dirty="0" smtClean="0"/>
              <a:t>المفهوم العام للإصابات: </a:t>
            </a:r>
            <a:r>
              <a:rPr lang="en-US" dirty="0" smtClean="0"/>
              <a:t/>
            </a:r>
            <a:br>
              <a:rPr lang="en-US" dirty="0" smtClean="0"/>
            </a:br>
            <a:endParaRPr lang="ar-IQ" dirty="0"/>
          </a:p>
        </p:txBody>
      </p:sp>
      <p:sp>
        <p:nvSpPr>
          <p:cNvPr id="3" name="عنوان فرعي 2"/>
          <p:cNvSpPr>
            <a:spLocks noGrp="1"/>
          </p:cNvSpPr>
          <p:nvPr>
            <p:ph type="subTitle" idx="1"/>
          </p:nvPr>
        </p:nvSpPr>
        <p:spPr>
          <a:xfrm>
            <a:off x="0" y="1214422"/>
            <a:ext cx="9144000" cy="5643578"/>
          </a:xfrm>
          <a:solidFill>
            <a:schemeClr val="accent2">
              <a:lumMod val="40000"/>
              <a:lumOff val="60000"/>
            </a:schemeClr>
          </a:solidFill>
        </p:spPr>
        <p:txBody>
          <a:bodyPr>
            <a:normAutofit fontScale="92500"/>
          </a:bodyPr>
          <a:lstStyle/>
          <a:p>
            <a:r>
              <a:rPr lang="ar-SA" b="1" dirty="0" smtClean="0">
                <a:solidFill>
                  <a:schemeClr val="tx1"/>
                </a:solidFill>
              </a:rPr>
              <a:t>تشتق كلمة إصابة من اللاتينية</a:t>
            </a:r>
            <a:r>
              <a:rPr lang="en-US" b="1" dirty="0" smtClean="0">
                <a:solidFill>
                  <a:schemeClr val="tx1"/>
                </a:solidFill>
              </a:rPr>
              <a:t>.(( injury)) </a:t>
            </a:r>
            <a:r>
              <a:rPr lang="ar-SA" b="1" dirty="0" smtClean="0">
                <a:solidFill>
                  <a:schemeClr val="tx1"/>
                </a:solidFill>
              </a:rPr>
              <a:t>وهي تعني تلف إن إعاقة ، فالإصابة هي أي تلف سواء كان هذا التلف مصاحبا أو غير مصاحب بتهتك بالأنسجة نتيجة لأي تأثير خارجي سواء كان هذا التأثير(ميكانيكيا ، أو عضويا ، أو كيميائيا)</a:t>
            </a:r>
            <a:r>
              <a:rPr lang="en-US" b="1" dirty="0" smtClean="0">
                <a:solidFill>
                  <a:schemeClr val="tx1"/>
                </a:solidFill>
              </a:rPr>
              <a:t> . </a:t>
            </a:r>
            <a:r>
              <a:rPr lang="ar-SA" b="1" dirty="0" smtClean="0">
                <a:solidFill>
                  <a:schemeClr val="tx1"/>
                </a:solidFill>
              </a:rPr>
              <a:t>وعادة ما يكون هذا التأثير الخارجي مفاجئا </a:t>
            </a:r>
            <a:r>
              <a:rPr lang="ar-SA" b="1" dirty="0" err="1" smtClean="0">
                <a:solidFill>
                  <a:schemeClr val="tx1"/>
                </a:solidFill>
              </a:rPr>
              <a:t>و</a:t>
            </a:r>
            <a:r>
              <a:rPr lang="ar-SA" b="1" dirty="0" smtClean="0">
                <a:solidFill>
                  <a:schemeClr val="tx1"/>
                </a:solidFill>
              </a:rPr>
              <a:t> شديدا</a:t>
            </a:r>
            <a:r>
              <a:rPr lang="en-US" b="1" dirty="0" smtClean="0">
                <a:solidFill>
                  <a:schemeClr val="tx1"/>
                </a:solidFill>
              </a:rPr>
              <a:t> .</a:t>
            </a:r>
            <a:r>
              <a:rPr lang="ar-SA" b="1" dirty="0" smtClean="0">
                <a:solidFill>
                  <a:schemeClr val="tx1"/>
                </a:solidFill>
              </a:rPr>
              <a:t>إذا فالإصابة هي تعطيل لسلامة أنسجة </a:t>
            </a:r>
            <a:r>
              <a:rPr lang="ar-SA" b="1" dirty="0" err="1" smtClean="0">
                <a:solidFill>
                  <a:schemeClr val="tx1"/>
                </a:solidFill>
              </a:rPr>
              <a:t>و</a:t>
            </a:r>
            <a:r>
              <a:rPr lang="ar-SA" b="1" dirty="0" smtClean="0">
                <a:solidFill>
                  <a:schemeClr val="tx1"/>
                </a:solidFill>
              </a:rPr>
              <a:t> أعضاء الجسم ، ونادرا ما تؤدي الحركة المكررة إلى حدوث الإصابة ، </a:t>
            </a:r>
            <a:r>
              <a:rPr lang="ar-SA" b="1" dirty="0" err="1" smtClean="0">
                <a:solidFill>
                  <a:schemeClr val="tx1"/>
                </a:solidFill>
              </a:rPr>
              <a:t>و</a:t>
            </a:r>
            <a:r>
              <a:rPr lang="ar-SA" b="1" dirty="0" smtClean="0">
                <a:solidFill>
                  <a:schemeClr val="tx1"/>
                </a:solidFill>
              </a:rPr>
              <a:t> في حالة الإصابة تحدث تغييرات تشريحية أو فسيولوجية لبعض الوظائف الجسمانية</a:t>
            </a:r>
            <a:r>
              <a:rPr lang="en-US" b="1" dirty="0" smtClean="0">
                <a:solidFill>
                  <a:schemeClr val="tx1"/>
                </a:solidFill>
              </a:rPr>
              <a:t>.</a:t>
            </a:r>
          </a:p>
          <a:p>
            <a:r>
              <a:rPr lang="ar-SA" b="1" dirty="0" smtClean="0">
                <a:solidFill>
                  <a:schemeClr val="tx1"/>
                </a:solidFill>
              </a:rPr>
              <a:t>و يدخل في مفهوم الإصابة النفسية التي تعتبر نتيجة لتأثيرات انفعالية شديدة تؤدي بدورها إلى عرقلة عمليات الجهاز العصبي المركزي</a:t>
            </a:r>
            <a:r>
              <a:rPr lang="en-US" b="1" dirty="0" smtClean="0">
                <a:solidFill>
                  <a:schemeClr val="tx1"/>
                </a:solidFill>
              </a:rPr>
              <a:t>.</a:t>
            </a:r>
          </a:p>
          <a:p>
            <a:r>
              <a:rPr lang="ar-SA" b="1" dirty="0" smtClean="0">
                <a:solidFill>
                  <a:schemeClr val="tx1"/>
                </a:solidFill>
              </a:rPr>
              <a:t>و يسمى العلم الطبي الذي يدرس الإصابات </a:t>
            </a:r>
            <a:r>
              <a:rPr lang="ar-SA" b="1" dirty="0" err="1" smtClean="0">
                <a:solidFill>
                  <a:schemeClr val="tx1"/>
                </a:solidFill>
              </a:rPr>
              <a:t>و</a:t>
            </a:r>
            <a:r>
              <a:rPr lang="ar-SA" b="1" dirty="0" smtClean="0">
                <a:solidFill>
                  <a:schemeClr val="tx1"/>
                </a:solidFill>
              </a:rPr>
              <a:t> أسبابها </a:t>
            </a:r>
            <a:r>
              <a:rPr lang="ar-SA" b="1" dirty="0" err="1" smtClean="0">
                <a:solidFill>
                  <a:schemeClr val="tx1"/>
                </a:solidFill>
              </a:rPr>
              <a:t>و</a:t>
            </a:r>
            <a:r>
              <a:rPr lang="ar-SA" b="1" dirty="0" smtClean="0">
                <a:solidFill>
                  <a:schemeClr val="tx1"/>
                </a:solidFill>
              </a:rPr>
              <a:t> علاجها </a:t>
            </a:r>
            <a:r>
              <a:rPr lang="ar-SA" b="1" dirty="0" err="1" smtClean="0">
                <a:solidFill>
                  <a:schemeClr val="tx1"/>
                </a:solidFill>
              </a:rPr>
              <a:t>و</a:t>
            </a:r>
            <a:r>
              <a:rPr lang="ar-SA" b="1" dirty="0" smtClean="0">
                <a:solidFill>
                  <a:schemeClr val="tx1"/>
                </a:solidFill>
              </a:rPr>
              <a:t> طرق الوقاية منها بعلم الإصابات </a:t>
            </a:r>
            <a:endParaRPr lang="ar-IQ"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40000"/>
              <a:lumOff val="60000"/>
            </a:schemeClr>
          </a:solidFill>
        </p:spPr>
        <p:txBody>
          <a:bodyPr>
            <a:normAutofit fontScale="92500" lnSpcReduction="10000"/>
          </a:bodyPr>
          <a:lstStyle/>
          <a:p>
            <a:endParaRPr lang="ar-IQ" dirty="0" smtClean="0"/>
          </a:p>
          <a:p>
            <a:pPr>
              <a:buNone/>
            </a:pPr>
            <a:r>
              <a:rPr lang="ar-IQ" dirty="0" smtClean="0"/>
              <a:t> </a:t>
            </a:r>
          </a:p>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a:p>
            <a:pPr>
              <a:buNone/>
            </a:pPr>
            <a:r>
              <a:rPr lang="ar-IQ" dirty="0" smtClean="0"/>
              <a:t>        </a:t>
            </a:r>
            <a:r>
              <a:rPr lang="ar-IQ" dirty="0" err="1" smtClean="0"/>
              <a:t>ان</a:t>
            </a:r>
            <a:r>
              <a:rPr lang="ar-IQ" dirty="0" smtClean="0"/>
              <a:t> نظام التدرج الموضح أعلاه هو مجرد دليل حيث يمكن أن تكون هنالك تغييرات نوعية مرتبطة مع تراكيب نسيجية معينة، إن التدرج يصف القابلية على الانجاز ويمكن استخدامه لتقييم الشفاء من الإصابة مهما كان التشخيص أما فيما يخص إصابات العظام والمفاصل فإنها تميل إلى الظهور بصورة مختلفة وتكون حسب ظاهرة (الكل أو اللاشيء).  </a:t>
            </a:r>
            <a:endParaRPr lang="ar-IQ" dirty="0"/>
          </a:p>
        </p:txBody>
      </p:sp>
      <p:graphicFrame>
        <p:nvGraphicFramePr>
          <p:cNvPr id="4" name="جدول 3"/>
          <p:cNvGraphicFramePr>
            <a:graphicFrameLocks noGrp="1"/>
          </p:cNvGraphicFramePr>
          <p:nvPr/>
        </p:nvGraphicFramePr>
        <p:xfrm>
          <a:off x="571473" y="571480"/>
          <a:ext cx="7929618" cy="3703320"/>
        </p:xfrm>
        <a:graphic>
          <a:graphicData uri="http://schemas.openxmlformats.org/drawingml/2006/table">
            <a:tbl>
              <a:tblPr rtl="1" firstRow="1" bandRow="1">
                <a:tableStyleId>{5C22544A-7EE6-4342-B048-85BDC9FD1C3A}</a:tableStyleId>
              </a:tblPr>
              <a:tblGrid>
                <a:gridCol w="1112659"/>
                <a:gridCol w="2358556"/>
                <a:gridCol w="2242440"/>
                <a:gridCol w="2215963"/>
              </a:tblGrid>
              <a:tr h="362906">
                <a:tc>
                  <a:txBody>
                    <a:bodyPr/>
                    <a:lstStyle/>
                    <a:p>
                      <a:pPr algn="ctr" rtl="1"/>
                      <a:r>
                        <a:rPr lang="ar-IQ" sz="1800" b="1" dirty="0" smtClean="0"/>
                        <a:t>التدرج</a:t>
                      </a:r>
                      <a:endParaRPr lang="ar-IQ" sz="1800" b="1" dirty="0"/>
                    </a:p>
                  </a:txBody>
                  <a:tcPr/>
                </a:tc>
                <a:tc>
                  <a:txBody>
                    <a:bodyPr/>
                    <a:lstStyle/>
                    <a:p>
                      <a:pPr algn="ctr" rtl="1">
                        <a:lnSpc>
                          <a:spcPct val="150000"/>
                        </a:lnSpc>
                        <a:spcAft>
                          <a:spcPts val="0"/>
                        </a:spcAft>
                      </a:pPr>
                      <a:r>
                        <a:rPr lang="ar-IQ" sz="1800" b="1" dirty="0">
                          <a:latin typeface="Calibri"/>
                          <a:ea typeface="Times New Roman"/>
                          <a:cs typeface="Times New Roman"/>
                        </a:rPr>
                        <a:t>الأعراض</a:t>
                      </a:r>
                      <a:endParaRPr lang="en-US" sz="1800" b="1" dirty="0">
                        <a:latin typeface="Calibri"/>
                        <a:ea typeface="Times New Roman"/>
                        <a:cs typeface="Arial"/>
                      </a:endParaRPr>
                    </a:p>
                  </a:txBody>
                  <a:tcPr marL="68580" marR="68580" marT="0" marB="0" anchor="ctr"/>
                </a:tc>
                <a:tc>
                  <a:txBody>
                    <a:bodyPr/>
                    <a:lstStyle/>
                    <a:p>
                      <a:pPr algn="ctr" rtl="1">
                        <a:lnSpc>
                          <a:spcPct val="150000"/>
                        </a:lnSpc>
                        <a:spcAft>
                          <a:spcPts val="0"/>
                        </a:spcAft>
                      </a:pPr>
                      <a:r>
                        <a:rPr lang="ar-IQ" sz="1800" b="1">
                          <a:latin typeface="Calibri"/>
                          <a:ea typeface="Times New Roman"/>
                          <a:cs typeface="Times New Roman"/>
                        </a:rPr>
                        <a:t>العلامات</a:t>
                      </a:r>
                      <a:endParaRPr lang="en-US" sz="1800" b="1">
                        <a:latin typeface="Calibri"/>
                        <a:ea typeface="Times New Roman"/>
                        <a:cs typeface="Arial"/>
                      </a:endParaRPr>
                    </a:p>
                  </a:txBody>
                  <a:tcPr marL="68580" marR="68580" marT="0" marB="0" anchor="ctr"/>
                </a:tc>
                <a:tc>
                  <a:txBody>
                    <a:bodyPr/>
                    <a:lstStyle/>
                    <a:p>
                      <a:pPr algn="ctr" rtl="1">
                        <a:lnSpc>
                          <a:spcPct val="150000"/>
                        </a:lnSpc>
                        <a:spcAft>
                          <a:spcPts val="0"/>
                        </a:spcAft>
                      </a:pPr>
                      <a:r>
                        <a:rPr lang="ar-IQ" sz="1800" b="1" dirty="0">
                          <a:latin typeface="Calibri"/>
                          <a:ea typeface="Times New Roman"/>
                          <a:cs typeface="Times New Roman"/>
                        </a:rPr>
                        <a:t>المرض النسيجي</a:t>
                      </a:r>
                      <a:endParaRPr lang="en-US" sz="1800" b="1" dirty="0">
                        <a:latin typeface="Calibri"/>
                        <a:ea typeface="Times New Roman"/>
                        <a:cs typeface="Arial"/>
                      </a:endParaRPr>
                    </a:p>
                  </a:txBody>
                  <a:tcPr marL="68580" marR="68580" marT="0" marB="0" anchor="ctr"/>
                </a:tc>
              </a:tr>
              <a:tr h="362906">
                <a:tc>
                  <a:txBody>
                    <a:bodyPr/>
                    <a:lstStyle/>
                    <a:p>
                      <a:pPr algn="ctr" rtl="1">
                        <a:lnSpc>
                          <a:spcPct val="150000"/>
                        </a:lnSpc>
                        <a:spcAft>
                          <a:spcPts val="0"/>
                        </a:spcAft>
                      </a:pPr>
                      <a:r>
                        <a:rPr lang="ar-IQ" sz="1800" b="1">
                          <a:latin typeface="Calibri"/>
                          <a:ea typeface="Times New Roman"/>
                          <a:cs typeface="Times New Roman"/>
                        </a:rPr>
                        <a:t>1</a:t>
                      </a:r>
                      <a:endParaRPr lang="en-US" sz="1800" b="1">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a:latin typeface="Calibri"/>
                          <a:ea typeface="Times New Roman"/>
                          <a:cs typeface="Times New Roman"/>
                        </a:rPr>
                        <a:t>- الألم بعد الجهد.</a:t>
                      </a:r>
                      <a:endParaRPr lang="en-US" sz="1800" b="1">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a:latin typeface="Calibri"/>
                          <a:ea typeface="Times New Roman"/>
                          <a:cs typeface="Times New Roman"/>
                        </a:rPr>
                        <a:t>- ألام بسيطة وموضعية</a:t>
                      </a:r>
                      <a:endParaRPr lang="en-US" sz="1800" b="1">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dirty="0">
                          <a:latin typeface="Calibri"/>
                          <a:ea typeface="Times New Roman"/>
                          <a:cs typeface="Times New Roman"/>
                        </a:rPr>
                        <a:t>- تغيرات التهابية.</a:t>
                      </a:r>
                      <a:endParaRPr lang="en-US" sz="1800" b="1" dirty="0">
                        <a:latin typeface="Calibri"/>
                        <a:ea typeface="Times New Roman"/>
                        <a:cs typeface="Arial"/>
                      </a:endParaRPr>
                    </a:p>
                  </a:txBody>
                  <a:tcPr marL="68580" marR="68580" marT="0" marB="0" anchor="ctr"/>
                </a:tc>
              </a:tr>
              <a:tr h="362906">
                <a:tc>
                  <a:txBody>
                    <a:bodyPr/>
                    <a:lstStyle/>
                    <a:p>
                      <a:pPr algn="ctr" rtl="1">
                        <a:lnSpc>
                          <a:spcPct val="150000"/>
                        </a:lnSpc>
                        <a:spcAft>
                          <a:spcPts val="0"/>
                        </a:spcAft>
                      </a:pPr>
                      <a:r>
                        <a:rPr lang="ar-IQ" sz="1800" b="1">
                          <a:latin typeface="Calibri"/>
                          <a:ea typeface="Times New Roman"/>
                          <a:cs typeface="Times New Roman"/>
                        </a:rPr>
                        <a:t>2</a:t>
                      </a:r>
                      <a:endParaRPr lang="en-US" sz="1800" b="1">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dirty="0">
                          <a:latin typeface="Calibri"/>
                          <a:ea typeface="Times New Roman"/>
                          <a:cs typeface="Times New Roman"/>
                        </a:rPr>
                        <a:t>- الم في البداية واختفاء الألم عند ابتداء الفعالية مع الإحماء وتعود للظهور بعد الفعالية.</a:t>
                      </a:r>
                      <a:endParaRPr lang="en-US" sz="1800" b="1" dirty="0">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a:latin typeface="Calibri"/>
                          <a:ea typeface="Times New Roman"/>
                          <a:cs typeface="Times New Roman"/>
                        </a:rPr>
                        <a:t>- الم موضعي مع بعض التحدد الحركي البسيط وألم عند الاختبار.</a:t>
                      </a:r>
                      <a:endParaRPr lang="en-US" sz="1800" b="1">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dirty="0">
                          <a:latin typeface="Calibri"/>
                          <a:ea typeface="Times New Roman"/>
                          <a:cs typeface="Times New Roman"/>
                        </a:rPr>
                        <a:t>- التهاب النسيج المصاب مع شمول التراكيب المجاورة قد تكون </a:t>
                      </a:r>
                      <a:r>
                        <a:rPr lang="ar-IQ" sz="1800" b="1" dirty="0" err="1">
                          <a:latin typeface="Calibri"/>
                          <a:ea typeface="Times New Roman"/>
                          <a:cs typeface="Times New Roman"/>
                        </a:rPr>
                        <a:t>التصاقات</a:t>
                      </a:r>
                      <a:r>
                        <a:rPr lang="ar-IQ" sz="1800" b="1" dirty="0">
                          <a:latin typeface="Calibri"/>
                          <a:ea typeface="Times New Roman"/>
                          <a:cs typeface="Times New Roman"/>
                        </a:rPr>
                        <a:t>.</a:t>
                      </a:r>
                      <a:endParaRPr lang="en-US" sz="1800" b="1" dirty="0">
                        <a:latin typeface="Calibri"/>
                        <a:ea typeface="Times New Roman"/>
                        <a:cs typeface="Arial"/>
                      </a:endParaRPr>
                    </a:p>
                  </a:txBody>
                  <a:tcPr marL="68580" marR="68580" marT="0" marB="0" anchor="ctr"/>
                </a:tc>
              </a:tr>
              <a:tr h="362906">
                <a:tc>
                  <a:txBody>
                    <a:bodyPr/>
                    <a:lstStyle/>
                    <a:p>
                      <a:pPr algn="ctr" rtl="1">
                        <a:lnSpc>
                          <a:spcPct val="150000"/>
                        </a:lnSpc>
                        <a:spcAft>
                          <a:spcPts val="0"/>
                        </a:spcAft>
                      </a:pPr>
                      <a:r>
                        <a:rPr lang="ar-IQ" sz="1800" b="1">
                          <a:latin typeface="Calibri"/>
                          <a:ea typeface="Times New Roman"/>
                          <a:cs typeface="Times New Roman"/>
                        </a:rPr>
                        <a:t>3</a:t>
                      </a:r>
                      <a:endParaRPr lang="en-US" sz="1800" b="1">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dirty="0">
                          <a:latin typeface="Calibri"/>
                          <a:ea typeface="Times New Roman"/>
                          <a:cs typeface="Times New Roman"/>
                        </a:rPr>
                        <a:t>- ألام مستمرة وتتفاقم مع أي فعالية وبالتالي تؤدي إلى إيقافها.</a:t>
                      </a:r>
                      <a:endParaRPr lang="en-US" sz="1800" b="1" dirty="0">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dirty="0">
                          <a:latin typeface="Calibri"/>
                          <a:ea typeface="Times New Roman"/>
                          <a:cs typeface="Times New Roman"/>
                        </a:rPr>
                        <a:t>- الم موضعي، فقدان الحركة، الضعف، وربما تليف العضلة.</a:t>
                      </a:r>
                      <a:endParaRPr lang="en-US" sz="1800" b="1" dirty="0">
                        <a:latin typeface="Calibri"/>
                        <a:ea typeface="Times New Roman"/>
                        <a:cs typeface="Arial"/>
                      </a:endParaRPr>
                    </a:p>
                  </a:txBody>
                  <a:tcPr marL="68580" marR="68580" marT="0" marB="0" anchor="ctr"/>
                </a:tc>
                <a:tc>
                  <a:txBody>
                    <a:bodyPr/>
                    <a:lstStyle/>
                    <a:p>
                      <a:pPr algn="r" rtl="1">
                        <a:lnSpc>
                          <a:spcPct val="150000"/>
                        </a:lnSpc>
                        <a:spcAft>
                          <a:spcPts val="0"/>
                        </a:spcAft>
                      </a:pPr>
                      <a:r>
                        <a:rPr lang="ar-IQ" sz="1800" b="1" dirty="0">
                          <a:latin typeface="Calibri"/>
                          <a:ea typeface="Times New Roman"/>
                          <a:cs typeface="Times New Roman"/>
                        </a:rPr>
                        <a:t>- تغييرات التهابية واسعة، تكوين ندبة التهابية </a:t>
                      </a:r>
                      <a:r>
                        <a:rPr lang="ar-IQ" sz="1800" b="1" dirty="0" err="1">
                          <a:latin typeface="Calibri"/>
                          <a:ea typeface="Times New Roman"/>
                          <a:cs typeface="Times New Roman"/>
                        </a:rPr>
                        <a:t>والتصاقات</a:t>
                      </a:r>
                      <a:r>
                        <a:rPr lang="ar-IQ" sz="1800" b="1" dirty="0">
                          <a:latin typeface="Calibri"/>
                          <a:ea typeface="Times New Roman"/>
                          <a:cs typeface="Times New Roman"/>
                        </a:rPr>
                        <a:t>، وقد يكون تكلسا أو تغييرا </a:t>
                      </a:r>
                      <a:r>
                        <a:rPr lang="ar-IQ" sz="1800" b="1" dirty="0" err="1">
                          <a:latin typeface="Calibri"/>
                          <a:ea typeface="Times New Roman"/>
                          <a:cs typeface="Times New Roman"/>
                        </a:rPr>
                        <a:t>اندثاريا</a:t>
                      </a:r>
                      <a:r>
                        <a:rPr lang="ar-IQ" sz="1800" b="1" dirty="0">
                          <a:latin typeface="Calibri"/>
                          <a:ea typeface="Times New Roman"/>
                          <a:cs typeface="Times New Roman"/>
                        </a:rPr>
                        <a:t>. </a:t>
                      </a:r>
                      <a:endParaRPr lang="en-US" sz="1800" b="1" dirty="0">
                        <a:latin typeface="Calibri"/>
                        <a:ea typeface="Times New Roman"/>
                        <a:cs typeface="Arial"/>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plus(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plus(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plus(in)">
                                      <p:cBhvr>
                                        <p:cTn id="2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40000"/>
              <a:lumOff val="60000"/>
            </a:schemeClr>
          </a:solidFill>
        </p:spPr>
        <p:txBody>
          <a:bodyPr/>
          <a:lstStyle/>
          <a:p>
            <a:r>
              <a:rPr lang="ar-SA" b="1" dirty="0" smtClean="0"/>
              <a:t>تصنيف الإصابات حسب رأي زينب العالم: </a:t>
            </a:r>
            <a:endParaRPr lang="ar-IQ" dirty="0"/>
          </a:p>
        </p:txBody>
      </p:sp>
      <p:sp>
        <p:nvSpPr>
          <p:cNvPr id="3" name="عنصر نائب للمحتوى 2"/>
          <p:cNvSpPr>
            <a:spLocks noGrp="1"/>
          </p:cNvSpPr>
          <p:nvPr>
            <p:ph idx="1"/>
          </p:nvPr>
        </p:nvSpPr>
        <p:spPr>
          <a:xfrm>
            <a:off x="0" y="1071546"/>
            <a:ext cx="9144000" cy="5786454"/>
          </a:xfrm>
          <a:solidFill>
            <a:schemeClr val="accent2">
              <a:lumMod val="40000"/>
              <a:lumOff val="60000"/>
            </a:schemeClr>
          </a:solidFill>
        </p:spPr>
        <p:txBody>
          <a:bodyPr>
            <a:normAutofit fontScale="92500" lnSpcReduction="20000"/>
          </a:bodyPr>
          <a:lstStyle/>
          <a:p>
            <a:r>
              <a:rPr lang="ar-SA" dirty="0" smtClean="0"/>
              <a:t> تختلف الإصابات عادة من حيث حدوث أو عدم حدوث تلف للأسطح الخارجية للجسم( إصابة مفتوحة، مقفلة)، </a:t>
            </a:r>
            <a:r>
              <a:rPr lang="ar-SA" dirty="0" err="1" smtClean="0"/>
              <a:t>و</a:t>
            </a:r>
            <a:r>
              <a:rPr lang="ar-SA" dirty="0" smtClean="0"/>
              <a:t> كذلك من حيث الاتساع</a:t>
            </a:r>
            <a:r>
              <a:rPr lang="en-US" dirty="0" smtClean="0"/>
              <a:t> ) </a:t>
            </a:r>
            <a:r>
              <a:rPr lang="ar-SA" dirty="0" smtClean="0"/>
              <a:t>شديدة ، بسيطة )، وأخيرا من حيث تأثيرها على الجسم </a:t>
            </a:r>
            <a:r>
              <a:rPr lang="en-US" dirty="0" smtClean="0"/>
              <a:t>)</a:t>
            </a:r>
            <a:r>
              <a:rPr lang="ar-SA" dirty="0" smtClean="0"/>
              <a:t>إصابات بسيطة ، متوسطة،</a:t>
            </a:r>
            <a:r>
              <a:rPr lang="ar-IQ" dirty="0" smtClean="0"/>
              <a:t> أو </a:t>
            </a:r>
            <a:r>
              <a:rPr lang="ar-SA" dirty="0" smtClean="0"/>
              <a:t>خطيرة</a:t>
            </a:r>
            <a:r>
              <a:rPr lang="en-US" dirty="0" smtClean="0"/>
              <a:t>. (</a:t>
            </a:r>
          </a:p>
          <a:p>
            <a:r>
              <a:rPr lang="ar-SA" dirty="0" smtClean="0"/>
              <a:t>       في حالة</a:t>
            </a:r>
            <a:r>
              <a:rPr lang="ar-SA" b="1" dirty="0" smtClean="0"/>
              <a:t> الإصابات المقفلة </a:t>
            </a:r>
            <a:r>
              <a:rPr lang="ar-SA" dirty="0" smtClean="0"/>
              <a:t>يكون سطح الجلد سليما ، أما</a:t>
            </a:r>
            <a:r>
              <a:rPr lang="ar-SA" b="1" dirty="0" smtClean="0"/>
              <a:t> الإصابة المفتوحة </a:t>
            </a:r>
            <a:r>
              <a:rPr lang="ar-IQ" dirty="0" smtClean="0"/>
              <a:t>ف</a:t>
            </a:r>
            <a:r>
              <a:rPr lang="ar-SA" dirty="0" smtClean="0"/>
              <a:t>تحدث </a:t>
            </a:r>
            <a:r>
              <a:rPr lang="ar-SA" dirty="0" err="1" smtClean="0"/>
              <a:t>تهتكات</a:t>
            </a:r>
            <a:r>
              <a:rPr lang="ar-SA" dirty="0" smtClean="0"/>
              <a:t> على سطح الجلد ، </a:t>
            </a:r>
            <a:r>
              <a:rPr lang="ar-SA" dirty="0" err="1" smtClean="0"/>
              <a:t>و</a:t>
            </a:r>
            <a:r>
              <a:rPr lang="ar-SA" dirty="0" smtClean="0"/>
              <a:t> غالبا ما تتعرض الإصابة لتلوث أما من حيث الاتساع فالإصابات الشديدة تتميز </a:t>
            </a:r>
            <a:r>
              <a:rPr lang="ar-SA" dirty="0" err="1" smtClean="0"/>
              <a:t>بتهتكات</a:t>
            </a:r>
            <a:r>
              <a:rPr lang="ar-SA" dirty="0" smtClean="0"/>
              <a:t> كبيرة في الأنسجة </a:t>
            </a:r>
            <a:r>
              <a:rPr lang="ar-SA" dirty="0" err="1" smtClean="0"/>
              <a:t>و</a:t>
            </a:r>
            <a:r>
              <a:rPr lang="ar-SA" dirty="0" smtClean="0"/>
              <a:t> يمكن تحديدها بالعين المجردة</a:t>
            </a:r>
            <a:r>
              <a:rPr lang="en-US" dirty="0" smtClean="0"/>
              <a:t>.</a:t>
            </a:r>
          </a:p>
          <a:p>
            <a:r>
              <a:rPr lang="ar-SA" dirty="0" smtClean="0"/>
              <a:t>     الألم هو العلامة الرئيسية للإصابة ، ففي الإصابات الطفيفة لا يظهر الألم </a:t>
            </a:r>
            <a:r>
              <a:rPr lang="ar-SA" dirty="0" err="1" smtClean="0"/>
              <a:t>الا</a:t>
            </a:r>
            <a:r>
              <a:rPr lang="ar-SA" dirty="0" smtClean="0"/>
              <a:t> أثناء التوترات الشديدة أو خلال الحركات الواسعة المدى ، </a:t>
            </a:r>
            <a:r>
              <a:rPr lang="ar-SA" dirty="0" err="1" smtClean="0"/>
              <a:t>و</a:t>
            </a:r>
            <a:r>
              <a:rPr lang="ar-SA" dirty="0" smtClean="0"/>
              <a:t> لذلك فان الرياضي يمكنه في هذه الحالة الاستمرار في التدريبات دون الإحساس بأي ألم ، وفي الظروف العادية أو حتى أثناء </a:t>
            </a:r>
            <a:r>
              <a:rPr lang="ar-IQ" dirty="0" err="1" smtClean="0"/>
              <a:t>ال</a:t>
            </a:r>
            <a:r>
              <a:rPr lang="ar-SA" dirty="0" smtClean="0"/>
              <a:t>تشديد في التدريبات ، غير انه في هذه الحالة لا يحدث التئام للإصابة</a:t>
            </a:r>
            <a:r>
              <a:rPr lang="en-US" dirty="0" smtClean="0"/>
              <a:t> . </a:t>
            </a:r>
            <a:r>
              <a:rPr lang="ar-SA" dirty="0" smtClean="0"/>
              <a:t>و بالتالي يمكن أن تطرأ تغيرات بحيث تتحول من إصابات بسيطة إلى إصابات شديدة</a:t>
            </a:r>
            <a:r>
              <a:rPr lang="en-US" dirty="0" smtClean="0"/>
              <a:t>.</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40000"/>
              <a:lumOff val="60000"/>
            </a:schemeClr>
          </a:solidFill>
        </p:spPr>
        <p:txBody>
          <a:bodyPr>
            <a:normAutofit fontScale="92500" lnSpcReduction="20000"/>
          </a:bodyPr>
          <a:lstStyle/>
          <a:p>
            <a:pPr lvl="0"/>
            <a:r>
              <a:rPr lang="en-US" b="1" dirty="0" smtClean="0"/>
              <a:t> </a:t>
            </a:r>
            <a:r>
              <a:rPr lang="ar-SA" b="1" dirty="0" smtClean="0"/>
              <a:t>الإصابات البسيطة</a:t>
            </a:r>
            <a:r>
              <a:rPr lang="en-US" b="1" dirty="0" smtClean="0"/>
              <a:t>:</a:t>
            </a:r>
            <a:endParaRPr lang="en-US" dirty="0" smtClean="0"/>
          </a:p>
          <a:p>
            <a:r>
              <a:rPr lang="ar-SA" dirty="0" smtClean="0"/>
              <a:t>         هي تلك الإصابات التي لا ينتج عنها </a:t>
            </a:r>
            <a:r>
              <a:rPr lang="ar-SA" dirty="0" err="1" smtClean="0"/>
              <a:t>تهتكات</a:t>
            </a:r>
            <a:r>
              <a:rPr lang="ar-SA" dirty="0" smtClean="0"/>
              <a:t> كبيرة ، كما لا تؤدي أيضا إلى نقصان في الكفاءة العامة أو الكفاءة الرياضية للشخص. ويبلغ نسبتها ٩٠</a:t>
            </a:r>
            <a:r>
              <a:rPr lang="ar-IQ" dirty="0" smtClean="0"/>
              <a:t>%.</a:t>
            </a:r>
            <a:endParaRPr lang="en-US" dirty="0" smtClean="0"/>
          </a:p>
          <a:p>
            <a:pPr lvl="0"/>
            <a:r>
              <a:rPr lang="ar-IQ" b="1" dirty="0" smtClean="0"/>
              <a:t> </a:t>
            </a:r>
            <a:r>
              <a:rPr lang="ar-SA" b="1" dirty="0" smtClean="0"/>
              <a:t>الإصابات المتوسطة</a:t>
            </a:r>
            <a:r>
              <a:rPr lang="en-US" b="1" dirty="0" smtClean="0"/>
              <a:t>:</a:t>
            </a:r>
            <a:endParaRPr lang="en-US" dirty="0" smtClean="0"/>
          </a:p>
          <a:p>
            <a:r>
              <a:rPr lang="ar-SA" dirty="0" smtClean="0"/>
              <a:t>          هي التي ينتج عنها تأثيرات على الجسم ، كما تؤدي إلى نقصان في الكفاءة العامة </a:t>
            </a:r>
            <a:r>
              <a:rPr lang="ar-SA" dirty="0" err="1" smtClean="0"/>
              <a:t>و</a:t>
            </a:r>
            <a:r>
              <a:rPr lang="ar-SA" dirty="0" smtClean="0"/>
              <a:t> أيضا الكفاءة الرياضية</a:t>
            </a:r>
            <a:r>
              <a:rPr lang="ar-IQ" dirty="0" smtClean="0"/>
              <a:t>. </a:t>
            </a:r>
            <a:r>
              <a:rPr lang="ar-SA" dirty="0" smtClean="0"/>
              <a:t>التي يتسبب عنها نقص القدرة على مزاولة النشاط لفترة من الوقت. تبلغ نسبتها ٩%.</a:t>
            </a:r>
            <a:endParaRPr lang="en-US" dirty="0" smtClean="0"/>
          </a:p>
          <a:p>
            <a:pPr lvl="0"/>
            <a:r>
              <a:rPr lang="en-US" b="1" dirty="0" smtClean="0"/>
              <a:t> </a:t>
            </a:r>
            <a:r>
              <a:rPr lang="ar-SA" b="1" dirty="0" smtClean="0"/>
              <a:t>الإصابات الشديدة</a:t>
            </a:r>
            <a:r>
              <a:rPr lang="en-US" b="1" dirty="0" smtClean="0"/>
              <a:t> :</a:t>
            </a:r>
            <a:endParaRPr lang="en-US" dirty="0" smtClean="0"/>
          </a:p>
          <a:p>
            <a:r>
              <a:rPr lang="ar-SA" dirty="0" smtClean="0"/>
              <a:t>        وهي التي ينتج عنها تأثير حاد على الصحة العامة </a:t>
            </a:r>
            <a:r>
              <a:rPr lang="ar-SA" dirty="0" err="1" smtClean="0"/>
              <a:t>و</a:t>
            </a:r>
            <a:r>
              <a:rPr lang="ar-SA" dirty="0" smtClean="0"/>
              <a:t> تحتاج إسعافها النقل إلى المستشفي ، </a:t>
            </a:r>
            <a:r>
              <a:rPr lang="ar-SA" dirty="0" err="1" smtClean="0"/>
              <a:t>و</a:t>
            </a:r>
            <a:r>
              <a:rPr lang="ar-SA" dirty="0" smtClean="0"/>
              <a:t> تأخذ وقتا كبيرا لعلاجها </a:t>
            </a:r>
            <a:r>
              <a:rPr lang="ar-SA" dirty="0" err="1" smtClean="0"/>
              <a:t>و</a:t>
            </a:r>
            <a:r>
              <a:rPr lang="ar-SA" dirty="0" smtClean="0"/>
              <a:t> أحيانا يفقد المصاب بعدها القدرة على مزاولة النشاط الرياضي ، </a:t>
            </a:r>
            <a:r>
              <a:rPr lang="ar-SA" dirty="0" err="1" smtClean="0"/>
              <a:t>و</a:t>
            </a:r>
            <a:r>
              <a:rPr lang="ar-SA" dirty="0" smtClean="0"/>
              <a:t> قد ينتج عنها عجز يؤثر على النشاط العام ، وتبلغ نسبتها ١%.</a:t>
            </a:r>
            <a:endParaRPr lang="en-US" dirty="0" smtClean="0"/>
          </a:p>
          <a:p>
            <a:r>
              <a:rPr lang="ar-SA" dirty="0" smtClean="0"/>
              <a:t>       وتختلف درجات الإصابات باختلاف اللعبة الرياضية ، </a:t>
            </a:r>
            <a:r>
              <a:rPr lang="ar-SA" dirty="0" err="1" smtClean="0"/>
              <a:t>و</a:t>
            </a:r>
            <a:r>
              <a:rPr lang="ar-SA" dirty="0" smtClean="0"/>
              <a:t> نسبة الرياضيين الذين يحتفظون بلياقتهم بعد الإصابة </a:t>
            </a:r>
            <a:r>
              <a:rPr lang="ar-SA" dirty="0" err="1" smtClean="0"/>
              <a:t>و</a:t>
            </a:r>
            <a:r>
              <a:rPr lang="ar-SA" dirty="0" smtClean="0"/>
              <a:t> يستطيعون الاستمرار في ممارسة النشاط الرياضي أكثر من ٨٠%.</a:t>
            </a:r>
            <a:endParaRPr lang="en-US" dirty="0" smtClean="0"/>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40000"/>
              <a:lumOff val="60000"/>
            </a:schemeClr>
          </a:solidFill>
        </p:spPr>
        <p:txBody>
          <a:bodyPr/>
          <a:lstStyle/>
          <a:p>
            <a:r>
              <a:rPr lang="ar-SA" sz="2000" b="1" dirty="0" smtClean="0"/>
              <a:t>تصنيف الإصابات</a:t>
            </a:r>
            <a:r>
              <a:rPr lang="ar-IQ" sz="2000" b="1" dirty="0" smtClean="0"/>
              <a:t> حسب رأي سميعة خليل</a:t>
            </a:r>
          </a:p>
          <a:p>
            <a:r>
              <a:rPr lang="ar-IQ" sz="2000" dirty="0" smtClean="0"/>
              <a:t>صنف الإصابات الرياضية إلى (خفيفة، متوسطة، وشديدة)، ويبين الجدول أدناه تصنيف الإصابات تبعا للشدة وكذلك الإجراءات اللازمة لكل منها:-</a:t>
            </a:r>
            <a:r>
              <a:rPr lang="ar-IQ" sz="2000" b="1" dirty="0" smtClean="0"/>
              <a:t> </a:t>
            </a:r>
            <a:endParaRPr lang="ar-IQ" sz="2000" dirty="0"/>
          </a:p>
        </p:txBody>
      </p:sp>
      <p:graphicFrame>
        <p:nvGraphicFramePr>
          <p:cNvPr id="4" name="جدول 3"/>
          <p:cNvGraphicFramePr>
            <a:graphicFrameLocks noGrp="1"/>
          </p:cNvGraphicFramePr>
          <p:nvPr/>
        </p:nvGraphicFramePr>
        <p:xfrm>
          <a:off x="428596" y="1214422"/>
          <a:ext cx="8215371" cy="5377828"/>
        </p:xfrm>
        <a:graphic>
          <a:graphicData uri="http://schemas.openxmlformats.org/drawingml/2006/table">
            <a:tbl>
              <a:tblPr rtl="1" firstRow="1" bandRow="1">
                <a:tableStyleId>{5C22544A-7EE6-4342-B048-85BDC9FD1C3A}</a:tableStyleId>
              </a:tblPr>
              <a:tblGrid>
                <a:gridCol w="1916611"/>
                <a:gridCol w="2992872"/>
                <a:gridCol w="3305888"/>
              </a:tblGrid>
              <a:tr h="500066">
                <a:tc>
                  <a:txBody>
                    <a:bodyPr/>
                    <a:lstStyle/>
                    <a:p>
                      <a:pPr algn="ctr" rtl="1">
                        <a:lnSpc>
                          <a:spcPct val="150000"/>
                        </a:lnSpc>
                        <a:spcAft>
                          <a:spcPts val="0"/>
                        </a:spcAft>
                      </a:pPr>
                      <a:r>
                        <a:rPr lang="ar-IQ" sz="1400" b="1" dirty="0">
                          <a:latin typeface="Calibri"/>
                          <a:ea typeface="Times New Roman"/>
                          <a:cs typeface="Times New Roman"/>
                        </a:rPr>
                        <a:t>تصنيف الإصابة</a:t>
                      </a:r>
                      <a:endParaRPr lang="en-US" sz="1100" b="1" dirty="0">
                        <a:latin typeface="Calibri"/>
                        <a:ea typeface="Times New Roman"/>
                        <a:cs typeface="Arial"/>
                      </a:endParaRPr>
                    </a:p>
                  </a:txBody>
                  <a:tcPr marL="68580" marR="68580" marT="0" marB="0" anchor="ctr"/>
                </a:tc>
                <a:tc>
                  <a:txBody>
                    <a:bodyPr/>
                    <a:lstStyle/>
                    <a:p>
                      <a:pPr algn="ctr" rtl="1">
                        <a:lnSpc>
                          <a:spcPct val="150000"/>
                        </a:lnSpc>
                        <a:spcAft>
                          <a:spcPts val="0"/>
                        </a:spcAft>
                      </a:pPr>
                      <a:r>
                        <a:rPr lang="ar-IQ" sz="1400" b="1">
                          <a:latin typeface="Calibri"/>
                          <a:ea typeface="Times New Roman"/>
                          <a:cs typeface="Times New Roman"/>
                        </a:rPr>
                        <a:t>أعراضها</a:t>
                      </a:r>
                      <a:endParaRPr lang="en-US" sz="1100" b="1">
                        <a:latin typeface="Calibri"/>
                        <a:ea typeface="Times New Roman"/>
                        <a:cs typeface="Arial"/>
                      </a:endParaRPr>
                    </a:p>
                  </a:txBody>
                  <a:tcPr marL="68580" marR="68580" marT="0" marB="0" anchor="ctr"/>
                </a:tc>
                <a:tc>
                  <a:txBody>
                    <a:bodyPr/>
                    <a:lstStyle/>
                    <a:p>
                      <a:pPr algn="ctr" rtl="1">
                        <a:lnSpc>
                          <a:spcPct val="150000"/>
                        </a:lnSpc>
                        <a:spcAft>
                          <a:spcPts val="0"/>
                        </a:spcAft>
                      </a:pPr>
                      <a:r>
                        <a:rPr lang="ar-IQ" sz="1400" b="1">
                          <a:latin typeface="Calibri"/>
                          <a:ea typeface="Times New Roman"/>
                          <a:cs typeface="Times New Roman"/>
                        </a:rPr>
                        <a:t>الإجراءات اللازمة إزائها</a:t>
                      </a:r>
                      <a:endParaRPr lang="en-US" sz="1100" b="1">
                        <a:latin typeface="Calibri"/>
                        <a:ea typeface="Times New Roman"/>
                        <a:cs typeface="Arial"/>
                      </a:endParaRPr>
                    </a:p>
                  </a:txBody>
                  <a:tcPr marL="68580" marR="68580" marT="0" marB="0" anchor="ctr"/>
                </a:tc>
              </a:tr>
              <a:tr h="1357322">
                <a:tc>
                  <a:txBody>
                    <a:bodyPr/>
                    <a:lstStyle/>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الخفيفة</a:t>
                      </a:r>
                      <a:endParaRPr lang="en-US" sz="1100" b="1" dirty="0">
                        <a:latin typeface="Calibri"/>
                        <a:ea typeface="Times New Roman"/>
                        <a:cs typeface="Arial"/>
                      </a:endParaRPr>
                    </a:p>
                  </a:txBody>
                  <a:tcPr marL="68580" marR="68580" marT="0" marB="0" anchor="ctr"/>
                </a:tc>
                <a:tc>
                  <a:txBody>
                    <a:bodyPr/>
                    <a:lstStyle/>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لا يتأثر الانجاز.</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الم بعد التدريب.</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تصلب خفيف في منطقة الإصابة.</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لا يتغير لون المنطقة.</a:t>
                      </a:r>
                      <a:endParaRPr lang="en-US" sz="1100" b="1" dirty="0">
                        <a:latin typeface="Calibri"/>
                        <a:ea typeface="Times New Roman"/>
                        <a:cs typeface="Arial"/>
                      </a:endParaRPr>
                    </a:p>
                  </a:txBody>
                  <a:tcPr marL="68580" marR="68580" marT="0" marB="0" anchor="ctr"/>
                </a:tc>
                <a:tc>
                  <a:txBody>
                    <a:bodyPr/>
                    <a:lstStyle/>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تقليل فترات التدريب.</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تخفيف الجهد على المنطقة المصابة.</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الراحة والعلاج الأولي.</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التمرين التدريجي للوصول إلى الأنشطة بشكل تام.</a:t>
                      </a:r>
                      <a:endParaRPr lang="en-US" sz="1100" b="1" dirty="0">
                        <a:latin typeface="Calibri"/>
                        <a:ea typeface="Times New Roman"/>
                        <a:cs typeface="Arial"/>
                      </a:endParaRPr>
                    </a:p>
                  </a:txBody>
                  <a:tcPr marL="68580" marR="68580" marT="0" marB="0" anchor="ctr"/>
                </a:tc>
              </a:tr>
              <a:tr h="1071570">
                <a:tc>
                  <a:txBody>
                    <a:bodyPr/>
                    <a:lstStyle/>
                    <a:p>
                      <a:pPr marL="342900" lvl="0" indent="-342900" algn="r" rtl="1">
                        <a:lnSpc>
                          <a:spcPct val="150000"/>
                        </a:lnSpc>
                        <a:spcAft>
                          <a:spcPts val="0"/>
                        </a:spcAft>
                        <a:buFont typeface="+mj-lt"/>
                        <a:buAutoNum type="arabicPeriod"/>
                      </a:pPr>
                      <a:r>
                        <a:rPr lang="ar-IQ" sz="1400" b="1">
                          <a:latin typeface="Calibri"/>
                          <a:ea typeface="Times New Roman"/>
                          <a:cs typeface="Times New Roman"/>
                        </a:rPr>
                        <a:t>الخفيفة</a:t>
                      </a:r>
                      <a:endParaRPr lang="en-US" sz="1100" b="1">
                        <a:latin typeface="Calibri"/>
                        <a:ea typeface="Times New Roman"/>
                        <a:cs typeface="Arial"/>
                      </a:endParaRPr>
                    </a:p>
                  </a:txBody>
                  <a:tcPr marL="68580" marR="68580" marT="0" marB="0" anchor="ctr"/>
                </a:tc>
                <a:tc>
                  <a:txBody>
                    <a:bodyPr/>
                    <a:lstStyle/>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لا يتأثر الانجاز.</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الم بعد التدريب.</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تصلب خفيف في منطقة الإصابة.</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لا يتغير لون المنطقة.</a:t>
                      </a:r>
                      <a:endParaRPr lang="en-US" sz="1100" b="1" dirty="0">
                        <a:latin typeface="Calibri"/>
                        <a:ea typeface="Times New Roman"/>
                        <a:cs typeface="Arial"/>
                      </a:endParaRPr>
                    </a:p>
                  </a:txBody>
                  <a:tcPr marL="68580" marR="68580" marT="0" marB="0" anchor="ctr"/>
                </a:tc>
                <a:tc>
                  <a:txBody>
                    <a:bodyPr/>
                    <a:lstStyle/>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تقليل فترات التدريب.</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تخفيف الجهد على المنطقة المصابة.</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الراحة والعلاج الأولي.</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التمرين التدريجي للوصول إلى الأنشطة بشكل تام.</a:t>
                      </a:r>
                      <a:endParaRPr lang="en-US" sz="1100" b="1" dirty="0">
                        <a:latin typeface="Calibri"/>
                        <a:ea typeface="Times New Roman"/>
                        <a:cs typeface="Arial"/>
                      </a:endParaRPr>
                    </a:p>
                  </a:txBody>
                  <a:tcPr marL="68580" marR="68580" marT="0" marB="0" anchor="ctr"/>
                </a:tc>
              </a:tr>
              <a:tr h="892975">
                <a:tc>
                  <a:txBody>
                    <a:bodyPr/>
                    <a:lstStyle/>
                    <a:p>
                      <a:pPr marL="342900" lvl="0" indent="-342900" algn="r" rtl="1">
                        <a:lnSpc>
                          <a:spcPct val="150000"/>
                        </a:lnSpc>
                        <a:spcAft>
                          <a:spcPts val="0"/>
                        </a:spcAft>
                        <a:buFont typeface="+mj-lt"/>
                        <a:buAutoNum type="arabicPeriod" startAt="2"/>
                      </a:pPr>
                      <a:r>
                        <a:rPr lang="ar-IQ" sz="1400" b="1" dirty="0">
                          <a:latin typeface="Calibri"/>
                          <a:ea typeface="Times New Roman"/>
                          <a:cs typeface="Times New Roman"/>
                        </a:rPr>
                        <a:t>الشديدة</a:t>
                      </a:r>
                      <a:endParaRPr lang="en-US" sz="1100" b="1" dirty="0">
                        <a:latin typeface="Calibri"/>
                        <a:ea typeface="Times New Roman"/>
                        <a:cs typeface="Arial"/>
                      </a:endParaRPr>
                    </a:p>
                  </a:txBody>
                  <a:tcPr marL="68580" marR="68580" marT="0" marB="0" anchor="ctr"/>
                </a:tc>
                <a:tc>
                  <a:txBody>
                    <a:bodyPr/>
                    <a:lstStyle/>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الم مستمر قبل وأثناء وبعد التمرين.</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يتأثر الانجاز بسبب شدة الألم.</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تتأثر الأنشطة اليومية لشدة الألم.</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تتأثر الحالة الطبيعية بسبب الألم. </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يزداد الألم بشدة اكبر عند الضغط بالإصبع. </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تورم.</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تغير واضح في اللون. </a:t>
                      </a:r>
                      <a:endParaRPr lang="en-US" sz="1100" b="1" dirty="0">
                        <a:latin typeface="Calibri"/>
                        <a:ea typeface="Times New Roman"/>
                        <a:cs typeface="Arial"/>
                      </a:endParaRPr>
                    </a:p>
                  </a:txBody>
                  <a:tcPr marL="68580" marR="68580" marT="0" marB="0" anchor="ctr"/>
                </a:tc>
                <a:tc>
                  <a:txBody>
                    <a:bodyPr/>
                    <a:lstStyle/>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التوقف عن ممارسة الأنشطة الرياضية بشكل تام.</a:t>
                      </a:r>
                      <a:endParaRPr lang="en-US" sz="1100" b="1" dirty="0">
                        <a:latin typeface="Calibri"/>
                        <a:ea typeface="Times New Roman"/>
                        <a:cs typeface="Arial"/>
                      </a:endParaRPr>
                    </a:p>
                    <a:p>
                      <a:pPr marL="342900" lvl="0" indent="-342900" algn="r" rtl="1">
                        <a:lnSpc>
                          <a:spcPct val="150000"/>
                        </a:lnSpc>
                        <a:spcAft>
                          <a:spcPts val="0"/>
                        </a:spcAft>
                        <a:buFont typeface="+mj-lt"/>
                        <a:buAutoNum type="arabicPeriod"/>
                      </a:pPr>
                      <a:r>
                        <a:rPr lang="ar-IQ" sz="1400" b="1" dirty="0">
                          <a:latin typeface="Calibri"/>
                          <a:ea typeface="Times New Roman"/>
                          <a:cs typeface="Times New Roman"/>
                        </a:rPr>
                        <a:t>مراجعة الطبيب.</a:t>
                      </a:r>
                      <a:endParaRPr lang="en-US" sz="1100" b="1" dirty="0">
                        <a:latin typeface="Calibri"/>
                        <a:ea typeface="Times New Roman"/>
                        <a:cs typeface="Arial"/>
                      </a:endParaRPr>
                    </a:p>
                  </a:txBody>
                  <a:tcPr marL="68580" marR="68580" marT="0" marB="0" anchor="ct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857232"/>
          </a:xfrm>
          <a:solidFill>
            <a:schemeClr val="accent2">
              <a:lumMod val="40000"/>
              <a:lumOff val="60000"/>
            </a:schemeClr>
          </a:solidFill>
        </p:spPr>
        <p:txBody>
          <a:bodyPr/>
          <a:lstStyle/>
          <a:p>
            <a:r>
              <a:rPr lang="ar-IQ" b="1" dirty="0" smtClean="0"/>
              <a:t>التغيرات </a:t>
            </a:r>
            <a:r>
              <a:rPr lang="ar-IQ" b="1" dirty="0" err="1" smtClean="0"/>
              <a:t>الفسلجية</a:t>
            </a:r>
            <a:r>
              <a:rPr lang="ar-IQ" b="1" dirty="0" smtClean="0"/>
              <a:t> التي تحدث عند الإصابة</a:t>
            </a:r>
            <a:endParaRPr lang="ar-IQ" dirty="0"/>
          </a:p>
        </p:txBody>
      </p:sp>
      <p:sp>
        <p:nvSpPr>
          <p:cNvPr id="3" name="عنصر نائب للمحتوى 2"/>
          <p:cNvSpPr>
            <a:spLocks noGrp="1"/>
          </p:cNvSpPr>
          <p:nvPr>
            <p:ph idx="1"/>
          </p:nvPr>
        </p:nvSpPr>
        <p:spPr>
          <a:xfrm>
            <a:off x="0" y="857232"/>
            <a:ext cx="9144000" cy="6000768"/>
          </a:xfrm>
          <a:solidFill>
            <a:schemeClr val="accent2">
              <a:lumMod val="40000"/>
              <a:lumOff val="60000"/>
            </a:schemeClr>
          </a:solidFill>
        </p:spPr>
        <p:txBody>
          <a:bodyPr>
            <a:normAutofit fontScale="62500" lnSpcReduction="20000"/>
          </a:bodyPr>
          <a:lstStyle/>
          <a:p>
            <a:r>
              <a:rPr lang="ar-IQ" dirty="0" smtClean="0"/>
              <a:t> عند حدوث الإصابة تتحطم التراكيب الآتية (العضلة، الأنسجة الرابطة، الأعصاب، الأوعية الدموية وغيرها) ولذا تطرح الفضلات الخلوية نتيجة عملية الهدم هذه ولتعريف الجسم بحدوث إصابة ولغرض البدء بعملية رفع هذه المخلفات والتخلص منها بطرحها خرجا وفي الوقت نفسه تقوم الأعصاب في المنطقة المصابة بإرسال </a:t>
            </a:r>
            <a:r>
              <a:rPr lang="ar-IQ" dirty="0" err="1" smtClean="0"/>
              <a:t>الايعازات</a:t>
            </a:r>
            <a:r>
              <a:rPr lang="ar-IQ" dirty="0" smtClean="0"/>
              <a:t> للدماغ ليفسر ذلك على شكل الم (ويعد الألم حماية للمنطقة المصابة حيث عند الشعور </a:t>
            </a:r>
            <a:r>
              <a:rPr lang="ar-IQ" dirty="0" err="1" smtClean="0"/>
              <a:t>به</a:t>
            </a:r>
            <a:r>
              <a:rPr lang="ar-IQ" dirty="0" smtClean="0"/>
              <a:t> تتم معالجة الإصابة)، وكذلك يرافق الإصابة نزف نتيجة تمزق الأوعية الدموية مما يحدث تورم المنطقة المصابة ولكنه غالبا ما يكون قصير الأمد وذلك لان ميكانيكية التخثر تعمل على غلق الأوعية الدموية الممزقة وتوقف النزف.</a:t>
            </a:r>
            <a:endParaRPr lang="en-US" dirty="0" smtClean="0"/>
          </a:p>
          <a:p>
            <a:r>
              <a:rPr lang="ar-IQ" dirty="0" smtClean="0"/>
              <a:t>   وتدعى كتلة المخلفات الدموية والخلوية (بالورم الدموي) ويولد هذا الورم ضغطاً على مساحة اكبر تتجاوز منطقة الإصابة مما قد يحدث استجابات خارجية كالخدر والغثيان...، فضلا عن ذلك ترافق الإصابة تقلصات في بعض العضلات مما يسبب التشنجات فيها وفي نفس الوقت يحدث تثبيط في عمل عضلات أخرى مما يؤدي إلى انخفاض القوة العضلية وتحديد حركتها.      </a:t>
            </a:r>
            <a:endParaRPr lang="en-US" dirty="0" smtClean="0"/>
          </a:p>
          <a:p>
            <a:r>
              <a:rPr lang="ar-IQ" dirty="0" smtClean="0"/>
              <a:t>        كما إن هناك استجابات دفاعية أخرى تحدث من اجل التخلص من الورم الدموي حيث تحدث عدة تغييرات في الأوعية الدموية في المنطقة المصابة والمحيطة </a:t>
            </a:r>
            <a:r>
              <a:rPr lang="ar-IQ" dirty="0" err="1" smtClean="0"/>
              <a:t>بها</a:t>
            </a:r>
            <a:r>
              <a:rPr lang="ar-IQ" dirty="0" smtClean="0"/>
              <a:t> مما يسمح للخلايا الدموية البيضاء بالتحرك إلى المنطقة المصابة لالتهام المخلفات وهذا ضروري من اجل اكتساب الشفاء، هذه التغييرات في الأوعية الدموية لا تعد ايجابية بالنسبة إلى أجهزة الجسم الأخرى وخاصة الداخلية لأنها تقلل من جريان الدم في المناطق الطرفية تبعا لقلة جريان الدم في الأوعية الممزقة وبذلك يقل الأوكسجين في الخلايا القريبة من الإصابة (خارج منطقة الإصابة) إذ إن تجهيز الخلايا القريبة بالأوكسجين يكون اقل من المطلوب، وعند استمرار ذلك لفترة طويلة فان هذه الخلايا ستموت ويحدث ما يسمى (بالإصابة الثانوية) بسبب قلة الأوكسجين وهذا يتسبب في تهديم أنسجة أخرى وبذلك تزداد مساحة المنطقة المصابة ويزداد معها كمية المخلفات التي تضاف إلى الورم الدموي، ويسبب الورم الدموي خلل في توازن القوى التي تنظم عملية تبادل (السائل ألبروتيني الدموي) من والى الجهاز الوعائي حيث تتجمع في الأنسجة وبذلك يزداد الورم.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bg/>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xEl>
                                              <p:pRg st="0" end="0"/>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1" end="1"/>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descr="2020-02-17-20-32-04.png"/>
          <p:cNvPicPr>
            <a:picLocks noGrp="1" noChangeAspect="1"/>
          </p:cNvPicPr>
          <p:nvPr>
            <p:ph idx="1"/>
          </p:nvPr>
        </p:nvPicPr>
        <p:blipFill>
          <a:blip r:embed="rId2"/>
          <a:stretch>
            <a:fillRect/>
          </a:stretch>
        </p:blipFill>
        <p:spPr>
          <a:xfrm>
            <a:off x="0" y="0"/>
            <a:ext cx="9144000" cy="6858000"/>
          </a:xfrm>
          <a:solidFill>
            <a:schemeClr val="accent2">
              <a:lumMod val="40000"/>
              <a:lumOff val="60000"/>
            </a:schemeClr>
          </a:solid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000108"/>
          </a:xfrm>
          <a:solidFill>
            <a:schemeClr val="accent2">
              <a:lumMod val="40000"/>
              <a:lumOff val="60000"/>
            </a:schemeClr>
          </a:solidFill>
        </p:spPr>
        <p:txBody>
          <a:bodyPr>
            <a:normAutofit fontScale="90000"/>
          </a:bodyPr>
          <a:lstStyle/>
          <a:p>
            <a:r>
              <a:rPr lang="ar-IQ" b="1" dirty="0" smtClean="0"/>
              <a:t>أنواع الإصابات الرياضية </a:t>
            </a:r>
            <a:r>
              <a:rPr lang="en-US" b="1" dirty="0" smtClean="0"/>
              <a:t>types of sports injures</a:t>
            </a:r>
            <a:endParaRPr lang="ar-IQ" dirty="0"/>
          </a:p>
        </p:txBody>
      </p:sp>
      <p:sp>
        <p:nvSpPr>
          <p:cNvPr id="3" name="عنصر نائب للمحتوى 2"/>
          <p:cNvSpPr>
            <a:spLocks noGrp="1"/>
          </p:cNvSpPr>
          <p:nvPr>
            <p:ph idx="1"/>
          </p:nvPr>
        </p:nvSpPr>
        <p:spPr>
          <a:xfrm>
            <a:off x="0" y="857232"/>
            <a:ext cx="9144000" cy="6000768"/>
          </a:xfrm>
          <a:solidFill>
            <a:schemeClr val="accent2">
              <a:lumMod val="40000"/>
              <a:lumOff val="60000"/>
            </a:schemeClr>
          </a:solidFill>
        </p:spPr>
        <p:txBody>
          <a:bodyPr>
            <a:normAutofit fontScale="62500" lnSpcReduction="20000"/>
          </a:bodyPr>
          <a:lstStyle/>
          <a:p>
            <a:r>
              <a:rPr lang="ar-IQ" dirty="0" smtClean="0"/>
              <a:t>تقسم حسب السبب إلى:</a:t>
            </a:r>
            <a:endParaRPr lang="en-US" dirty="0" smtClean="0"/>
          </a:p>
          <a:p>
            <a:pPr lvl="0"/>
            <a:r>
              <a:rPr lang="ar-IQ" b="1" dirty="0" smtClean="0"/>
              <a:t>إصابات أولية أو مباشرة:</a:t>
            </a:r>
            <a:endParaRPr lang="en-US" dirty="0" smtClean="0"/>
          </a:p>
          <a:p>
            <a:r>
              <a:rPr lang="ar-IQ" dirty="0" smtClean="0"/>
              <a:t> تحدث في الملعب نتيجة أداء جهد عنيف أو التعرض لحادث غير متوقع وهي تمثل النوع الرئيسي للإصابات. وتقسم إلى ما يأتي:-</a:t>
            </a:r>
            <a:endParaRPr lang="en-US" dirty="0" smtClean="0"/>
          </a:p>
          <a:p>
            <a:pPr lvl="0"/>
            <a:r>
              <a:rPr lang="ar-IQ" dirty="0" smtClean="0"/>
              <a:t>إصابة ذاتية (شخصية) يسببها اللاعب لنفسه.</a:t>
            </a:r>
            <a:endParaRPr lang="en-US" dirty="0" smtClean="0"/>
          </a:p>
          <a:p>
            <a:pPr lvl="0"/>
            <a:r>
              <a:rPr lang="ar-IQ" dirty="0" smtClean="0"/>
              <a:t>إصابة بسبب عوامل خارجية (اللاعب المنافس، الأجزاء والأدوات).</a:t>
            </a:r>
            <a:endParaRPr lang="en-US" dirty="0" smtClean="0"/>
          </a:p>
          <a:p>
            <a:pPr lvl="0"/>
            <a:r>
              <a:rPr lang="ar-IQ" dirty="0" smtClean="0"/>
              <a:t>إصابة بسبب عوامل داخلية (تغيرات داخل أنسجة الجسم، بسبب التدريب المستمر).</a:t>
            </a:r>
            <a:endParaRPr lang="en-US" dirty="0" smtClean="0"/>
          </a:p>
          <a:p>
            <a:r>
              <a:rPr lang="ar-IQ" dirty="0" smtClean="0"/>
              <a:t>   </a:t>
            </a:r>
            <a:r>
              <a:rPr lang="ar-IQ" dirty="0" err="1" smtClean="0"/>
              <a:t>ان</a:t>
            </a:r>
            <a:r>
              <a:rPr lang="ar-IQ" dirty="0" smtClean="0"/>
              <a:t> الإصابات الشخصية تكون اقل خطورة وعادة يكون سببها مزمن وان معظمها يكون نتيجة إصابات بسيطة متكررة نتيجة خطأ في تحميل أنسجة الجسم أكثر من طاقتها.</a:t>
            </a:r>
            <a:endParaRPr lang="en-US" dirty="0" smtClean="0"/>
          </a:p>
          <a:p>
            <a:r>
              <a:rPr lang="ar-IQ" dirty="0" smtClean="0"/>
              <a:t>   أما الإصابات الخارجية عادتاً ما تكون مفاجئه وتكون اشد من الإصابات الذاتية,لان السبب هو قوة خارجية كبيره وبسرعة عاليه ومن أمثلة هذه الأسباب( الكسر  , الخلع , قطع الأربطة , إصابات الرأس , وغيرها).</a:t>
            </a:r>
            <a:endParaRPr lang="en-US" dirty="0" smtClean="0"/>
          </a:p>
          <a:p>
            <a:r>
              <a:rPr lang="ar-IQ" dirty="0" smtClean="0"/>
              <a:t>   وتحدث الإصابات الداخلية نتيجة تغيرات في أنسجة الجسم جراء استمرار التدريب وتكرار الجهد مما يسبب تجمع الفضلات والحوامض خاصة عندما لا تتوفر الراحة الكافية لتصريفها فعند استمرار المجهود الرياضي فان سرعة جريان الدم وزيادة حجم السوائل في الأنسجة يسبب انتفاخ العضلة إذا لم تتوفر الراحة الكافية لتصريف هذه السوائل وإذا تكرر هذا الإجهاد فقد يؤدي إلى التليف العضلي نتيجة الإرهاق وبالتالي فقدان العضلة لوظيفتها أو جزء من وظائفها .  وتحدث الإصابات أيضا بسبب بعض المضاعفات خاطئ الأولية فمثلاً عند كدمة العضلة الشديدة قد يحدث ترسب الخلايا العظمية داخل العضلات مما قد يحولها إلى كتلة عظمية فتفقد وظائفها الحركية (ذلك عندما يحصل هرس الألياف العضلية بين جسمين صلبين الجسم الصلب المسبب للكدمة والعظم من الداخل ).</a:t>
            </a:r>
            <a:endParaRPr lang="en-US" dirty="0" smtClean="0"/>
          </a:p>
          <a:p>
            <a:r>
              <a:rPr lang="ar-IQ" dirty="0" smtClean="0"/>
              <a:t>    وقد تحدث الإصابات أيضا نتيجة علاج أوتار لإصابة أولية وخاصة في حالات الحقن الموضعي في حالة الإصابات بالتهاب الأوتار والأربطة في المفاصل. </a:t>
            </a:r>
            <a:endParaRPr lang="en-US" dirty="0" smtClean="0"/>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linds(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linds(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linds(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linds(horizont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blinds(horizont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blinds(horizontal)">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blinds(horizontal)">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blinds(horizontal)">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blinds(horizontal)">
                                      <p:cBhvr>
                                        <p:cTn id="57" dur="500"/>
                                        <p:tgtEl>
                                          <p:spTgt spid="3">
                                            <p:txEl>
                                              <p:pRg st="8" end="8"/>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blinds(horizontal)">
                                      <p:cBhvr>
                                        <p:cTn id="6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40000"/>
              <a:lumOff val="60000"/>
            </a:schemeClr>
          </a:solidFill>
        </p:spPr>
        <p:txBody>
          <a:bodyPr>
            <a:normAutofit/>
          </a:bodyPr>
          <a:lstStyle/>
          <a:p>
            <a:pPr lvl="0"/>
            <a:r>
              <a:rPr lang="ar-IQ" b="1" dirty="0" smtClean="0"/>
              <a:t>إصابات ثانوية:</a:t>
            </a:r>
            <a:endParaRPr lang="en-US" dirty="0" smtClean="0"/>
          </a:p>
          <a:p>
            <a:r>
              <a:rPr lang="ar-IQ" dirty="0" smtClean="0"/>
              <a:t>        تحدث نتيجة إصابة أولية أو بسبب علاج خاطئ لإصابة أولية أو نتيجة عدم اكتمال العلاج لإصابة الأولى ويحدث في مكان أخر غير مكان الإصابة وغالبا ما تكون حركية ومعقدة فقد لوحظت ألام الركبة بدون إصابتها المباشرة عند إصابة مفصل القدم في الرجل غير المصابة والتي أهمل علاجها كذلك وجود التشوهات الخلقية في الجسم والتي يظهر أثرها عند القيام بمجهود رياضي عنيف تسبب تشنجات في العضلات وآلاما، فمثلا وجود الزوائد العظمية في القدم يسبب آلاما في عضلة الساق </a:t>
            </a:r>
            <a:r>
              <a:rPr lang="ar-IQ" dirty="0" err="1" smtClean="0"/>
              <a:t>التوأمية</a:t>
            </a:r>
            <a:r>
              <a:rPr lang="ar-IQ" dirty="0" smtClean="0"/>
              <a:t>، وتسطح القدم يسبب آلاما وتشنجات الظهر والتعب السريع..الخ.</a:t>
            </a:r>
            <a:endParaRPr lang="en-US" dirty="0" smtClean="0"/>
          </a:p>
          <a:p>
            <a:r>
              <a:rPr lang="ar-IQ" dirty="0" smtClean="0"/>
              <a:t>      فضلا عن ما ذكرناه من أنواع الإصابات هناك بعض الحالات والتي لا تمثل إصابة معينة ولكنها تظهر في الملعب أثناء المجهود البدني العالي وغالبا ما تكون بسبب تشوه خلقي.</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edg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edg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edge">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928670"/>
          </a:xfrm>
          <a:solidFill>
            <a:schemeClr val="accent2">
              <a:lumMod val="40000"/>
              <a:lumOff val="60000"/>
            </a:schemeClr>
          </a:solidFill>
        </p:spPr>
        <p:txBody>
          <a:bodyPr/>
          <a:lstStyle/>
          <a:p>
            <a:r>
              <a:rPr lang="ar-IQ" b="1" dirty="0" smtClean="0"/>
              <a:t>أهم العلامات </a:t>
            </a:r>
            <a:r>
              <a:rPr lang="ar-IQ" b="1" dirty="0" err="1" smtClean="0"/>
              <a:t>الفسلجية</a:t>
            </a:r>
            <a:r>
              <a:rPr lang="ar-IQ" b="1" dirty="0" smtClean="0"/>
              <a:t> فتشمل ما يأتي </a:t>
            </a:r>
            <a:endParaRPr lang="ar-IQ" dirty="0"/>
          </a:p>
        </p:txBody>
      </p:sp>
      <p:sp>
        <p:nvSpPr>
          <p:cNvPr id="3" name="عنصر نائب للمحتوى 2"/>
          <p:cNvSpPr>
            <a:spLocks noGrp="1"/>
          </p:cNvSpPr>
          <p:nvPr>
            <p:ph idx="1"/>
          </p:nvPr>
        </p:nvSpPr>
        <p:spPr>
          <a:xfrm>
            <a:off x="0" y="928670"/>
            <a:ext cx="9144000" cy="5929330"/>
          </a:xfrm>
          <a:solidFill>
            <a:schemeClr val="accent2">
              <a:lumMod val="40000"/>
              <a:lumOff val="60000"/>
            </a:schemeClr>
          </a:solidFill>
        </p:spPr>
        <p:txBody>
          <a:bodyPr>
            <a:normAutofit fontScale="77500" lnSpcReduction="20000"/>
          </a:bodyPr>
          <a:lstStyle/>
          <a:p>
            <a:pPr lvl="0"/>
            <a:r>
              <a:rPr lang="ar-IQ" dirty="0" smtClean="0"/>
              <a:t>قياس النبض(علماً </a:t>
            </a:r>
            <a:r>
              <a:rPr lang="ar-IQ" dirty="0" err="1" smtClean="0"/>
              <a:t>ان</a:t>
            </a:r>
            <a:r>
              <a:rPr lang="ar-IQ" dirty="0" smtClean="0"/>
              <a:t> معدل النبض الطبيعي (80-90ضربة) في الدقيقة ويقل لدى رياضي المطاولة والرياضيين حيث يصل إلى أقل من50 ضربة /دقيقة).</a:t>
            </a:r>
            <a:endParaRPr lang="en-US" dirty="0" smtClean="0"/>
          </a:p>
          <a:p>
            <a:pPr lvl="0"/>
            <a:r>
              <a:rPr lang="ar-IQ" dirty="0" smtClean="0"/>
              <a:t>عدد مرات التنفس – المعدل الطبيعي (12)مرة /دقيقة للبالغين وللأطفال (20-25)مرة/دقيقة.</a:t>
            </a:r>
            <a:endParaRPr lang="en-US" dirty="0" smtClean="0"/>
          </a:p>
          <a:p>
            <a:pPr lvl="0"/>
            <a:r>
              <a:rPr lang="ar-IQ" dirty="0" smtClean="0"/>
              <a:t>قياس الضغط – معدل الضغط الانقباضي الطبيعي يتراوح بين (120-140 ملم) </a:t>
            </a:r>
            <a:r>
              <a:rPr lang="ar-IQ" dirty="0" err="1" smtClean="0"/>
              <a:t>زئبق</a:t>
            </a:r>
            <a:r>
              <a:rPr lang="ar-IQ" dirty="0" smtClean="0"/>
              <a:t> وبين   (60-90ملم) </a:t>
            </a:r>
            <a:r>
              <a:rPr lang="ar-IQ" dirty="0" err="1" smtClean="0"/>
              <a:t>زئبق</a:t>
            </a:r>
            <a:r>
              <a:rPr lang="ar-IQ" dirty="0" smtClean="0"/>
              <a:t> الانبساطي.</a:t>
            </a:r>
            <a:endParaRPr lang="en-US" dirty="0" smtClean="0"/>
          </a:p>
          <a:p>
            <a:pPr lvl="0"/>
            <a:r>
              <a:rPr lang="ar-IQ" dirty="0" smtClean="0"/>
              <a:t>درجة الحرارة – درجة الحرارة الطبيعية تقارب(37,2)درجة مئوية أو (98,6) </a:t>
            </a:r>
            <a:r>
              <a:rPr lang="ar-IQ" dirty="0" err="1" smtClean="0"/>
              <a:t>فهرنهايت</a:t>
            </a:r>
            <a:r>
              <a:rPr lang="ar-IQ" dirty="0" smtClean="0"/>
              <a:t>.</a:t>
            </a:r>
            <a:endParaRPr lang="en-US" dirty="0" smtClean="0"/>
          </a:p>
          <a:p>
            <a:pPr lvl="0"/>
            <a:r>
              <a:rPr lang="ar-IQ" dirty="0" smtClean="0"/>
              <a:t>لون الجلد – تميز ثلاث ألوان للجلد في حالة الإصابات الرياضية الأحمر والأبيض والأزرق , فالأحمر يدل على قلة الأوكسجين أو الضغط العادي أو الضربة الحرارية , والأبيض الشاحب وجود صدمة وأمراض القلب والدوران والأزرق يدل على وجود نسبة </a:t>
            </a:r>
            <a:r>
              <a:rPr lang="en-US" dirty="0" smtClean="0"/>
              <a:t>co</a:t>
            </a:r>
            <a:r>
              <a:rPr lang="en-US" baseline="-25000" dirty="0" smtClean="0"/>
              <a:t>2 </a:t>
            </a:r>
            <a:r>
              <a:rPr lang="ar-IQ" dirty="0" smtClean="0"/>
              <a:t>عالية في الدم .</a:t>
            </a:r>
            <a:endParaRPr lang="en-US" dirty="0" smtClean="0"/>
          </a:p>
          <a:p>
            <a:pPr lvl="0"/>
            <a:r>
              <a:rPr lang="ar-IQ" dirty="0" smtClean="0"/>
              <a:t>حجم حدقة العين – تكون حساسة جداً للإصابات حيث تتأثر في إصابات الجهاز العصبي والجمجمة وبعض إصابات القلب .</a:t>
            </a:r>
            <a:endParaRPr lang="en-US" dirty="0" smtClean="0"/>
          </a:p>
          <a:p>
            <a:pPr lvl="0"/>
            <a:r>
              <a:rPr lang="ar-IQ" dirty="0" smtClean="0"/>
              <a:t>قابلية الحركة :تتحدد القابلية الحركية أو عدم القدرة على الحركة في جزء من الجسم والإحساس </a:t>
            </a:r>
            <a:r>
              <a:rPr lang="ar-IQ" dirty="0" err="1" smtClean="0"/>
              <a:t>بهِ</a:t>
            </a:r>
            <a:r>
              <a:rPr lang="ar-IQ" dirty="0" smtClean="0"/>
              <a:t> يدل على إصابة عصبية .</a:t>
            </a:r>
            <a:endParaRPr lang="en-US" dirty="0" smtClean="0"/>
          </a:p>
          <a:p>
            <a:r>
              <a:rPr lang="ar-IQ" dirty="0" smtClean="0"/>
              <a:t>الألم: وجود الألم ومكانهُ يقرر وجود الإصابة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randombar(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5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417638"/>
          </a:xfrm>
          <a:solidFill>
            <a:schemeClr val="accent2">
              <a:lumMod val="40000"/>
              <a:lumOff val="60000"/>
            </a:schemeClr>
          </a:solidFill>
        </p:spPr>
        <p:txBody>
          <a:bodyPr>
            <a:normAutofit fontScale="90000"/>
          </a:bodyPr>
          <a:lstStyle/>
          <a:p>
            <a:r>
              <a:rPr lang="ar-IQ" dirty="0" smtClean="0"/>
              <a:t/>
            </a:r>
            <a:br>
              <a:rPr lang="ar-IQ" dirty="0" smtClean="0"/>
            </a:br>
            <a:r>
              <a:rPr lang="ar-SA" dirty="0" smtClean="0"/>
              <a:t>ويمكن تقسيم الإصابة تبعا لمكان حدوثها </a:t>
            </a:r>
            <a:r>
              <a:rPr lang="ar-SA" dirty="0" err="1" smtClean="0"/>
              <a:t>و</a:t>
            </a:r>
            <a:r>
              <a:rPr lang="ar-SA" dirty="0" smtClean="0"/>
              <a:t> تبعا للظروف الملابسة </a:t>
            </a:r>
            <a:r>
              <a:rPr lang="ar-SA" dirty="0" err="1" smtClean="0"/>
              <a:t>و</a:t>
            </a:r>
            <a:r>
              <a:rPr lang="ar-SA" dirty="0" smtClean="0"/>
              <a:t> المسببة لحدوثها إلى ما يلي</a:t>
            </a:r>
            <a:r>
              <a:rPr lang="en-US" dirty="0" smtClean="0"/>
              <a:t>:</a:t>
            </a:r>
            <a:br>
              <a:rPr lang="en-US" dirty="0" smtClean="0"/>
            </a:br>
            <a:endParaRPr lang="ar-IQ" dirty="0"/>
          </a:p>
        </p:txBody>
      </p:sp>
      <p:sp>
        <p:nvSpPr>
          <p:cNvPr id="3" name="عنصر نائب للمحتوى 2"/>
          <p:cNvSpPr>
            <a:spLocks noGrp="1"/>
          </p:cNvSpPr>
          <p:nvPr>
            <p:ph idx="1"/>
          </p:nvPr>
        </p:nvSpPr>
        <p:spPr>
          <a:xfrm>
            <a:off x="0" y="1428736"/>
            <a:ext cx="9144000" cy="5429264"/>
          </a:xfrm>
          <a:solidFill>
            <a:schemeClr val="accent2">
              <a:lumMod val="40000"/>
              <a:lumOff val="60000"/>
            </a:schemeClr>
          </a:solidFill>
        </p:spPr>
        <p:txBody>
          <a:bodyPr>
            <a:normAutofit fontScale="70000" lnSpcReduction="20000"/>
          </a:bodyPr>
          <a:lstStyle/>
          <a:p>
            <a:pPr lvl="0"/>
            <a:r>
              <a:rPr lang="ar-SA" dirty="0" smtClean="0"/>
              <a:t>إصابات إنتاجية</a:t>
            </a:r>
            <a:r>
              <a:rPr lang="en-US" dirty="0" smtClean="0"/>
              <a:t> .</a:t>
            </a:r>
          </a:p>
          <a:p>
            <a:pPr lvl="0"/>
            <a:r>
              <a:rPr lang="ar-SA" dirty="0" smtClean="0"/>
              <a:t>إصابات معيشية</a:t>
            </a:r>
            <a:r>
              <a:rPr lang="en-US" dirty="0" smtClean="0"/>
              <a:t>.</a:t>
            </a:r>
          </a:p>
          <a:p>
            <a:pPr lvl="0"/>
            <a:r>
              <a:rPr lang="ar-SA" dirty="0" smtClean="0"/>
              <a:t>إصابات الطريق( المواصلات </a:t>
            </a:r>
            <a:r>
              <a:rPr lang="ar-SA" dirty="0" err="1" smtClean="0"/>
              <a:t>و</a:t>
            </a:r>
            <a:r>
              <a:rPr lang="ar-SA" dirty="0" smtClean="0"/>
              <a:t> الحوادث</a:t>
            </a:r>
            <a:r>
              <a:rPr lang="en-US" dirty="0" smtClean="0"/>
              <a:t>. (</a:t>
            </a:r>
          </a:p>
          <a:p>
            <a:pPr lvl="0"/>
            <a:r>
              <a:rPr lang="ar-SA" dirty="0" smtClean="0"/>
              <a:t>إصابات حربية</a:t>
            </a:r>
            <a:r>
              <a:rPr lang="en-US" dirty="0" smtClean="0"/>
              <a:t> .</a:t>
            </a:r>
          </a:p>
          <a:p>
            <a:pPr lvl="0"/>
            <a:r>
              <a:rPr lang="ar-SA" dirty="0" smtClean="0"/>
              <a:t>الإصابات الرياضية</a:t>
            </a:r>
            <a:r>
              <a:rPr lang="en-US" dirty="0" smtClean="0"/>
              <a:t> .</a:t>
            </a:r>
          </a:p>
          <a:p>
            <a:pPr>
              <a:buNone/>
            </a:pPr>
            <a:r>
              <a:rPr lang="en-US" dirty="0" smtClean="0"/>
              <a:t>    </a:t>
            </a:r>
            <a:r>
              <a:rPr lang="ar-SA" dirty="0" smtClean="0"/>
              <a:t> و تعتبر الإصابات الرياضية قليلة الحدوث نسبيا بالنسبة للإصابات الأخرى ، حيث تمثل ٢</a:t>
            </a:r>
            <a:r>
              <a:rPr lang="en-US" dirty="0" smtClean="0"/>
              <a:t>% </a:t>
            </a:r>
            <a:r>
              <a:rPr lang="ar-SA" dirty="0" smtClean="0"/>
              <a:t>من مجموع الإصابات سالفة الذكر ، </a:t>
            </a:r>
            <a:r>
              <a:rPr lang="ar-SA" dirty="0" err="1" smtClean="0"/>
              <a:t>و</a:t>
            </a:r>
            <a:r>
              <a:rPr lang="ar-SA" dirty="0" smtClean="0"/>
              <a:t> ذلك من حيث الكم </a:t>
            </a:r>
            <a:r>
              <a:rPr lang="ar-SA" dirty="0" err="1" smtClean="0"/>
              <a:t>و</a:t>
            </a:r>
            <a:r>
              <a:rPr lang="ar-SA" dirty="0" smtClean="0"/>
              <a:t> درجة الخطورة</a:t>
            </a:r>
            <a:r>
              <a:rPr lang="en-US" dirty="0" smtClean="0"/>
              <a:t> .</a:t>
            </a:r>
          </a:p>
          <a:p>
            <a:pPr>
              <a:buNone/>
            </a:pPr>
            <a:r>
              <a:rPr lang="en-US" dirty="0" smtClean="0"/>
              <a:t>      </a:t>
            </a:r>
            <a:r>
              <a:rPr lang="ar-SA" dirty="0" smtClean="0"/>
              <a:t>و يندر حدوث الإصابات الرياضية إلى حد كبير حينما يقوم الأطباء بالتعاون مع المدربين بإتباع الأساليب العلمية بالتدريب </a:t>
            </a:r>
            <a:r>
              <a:rPr lang="ar-SA" dirty="0" err="1" smtClean="0"/>
              <a:t>و</a:t>
            </a:r>
            <a:r>
              <a:rPr lang="ar-SA" dirty="0" smtClean="0"/>
              <a:t> التأهيل </a:t>
            </a:r>
            <a:r>
              <a:rPr lang="ar-SA" dirty="0" err="1" smtClean="0"/>
              <a:t>و</a:t>
            </a:r>
            <a:r>
              <a:rPr lang="ar-SA" dirty="0" smtClean="0"/>
              <a:t> العلاج عقب الإصابة مباشرة</a:t>
            </a:r>
            <a:r>
              <a:rPr lang="en-US" dirty="0" smtClean="0"/>
              <a:t>.</a:t>
            </a:r>
          </a:p>
          <a:p>
            <a:pPr>
              <a:buNone/>
            </a:pPr>
            <a:r>
              <a:rPr lang="en-US" dirty="0" smtClean="0"/>
              <a:t>     </a:t>
            </a:r>
            <a:r>
              <a:rPr lang="ar-SA" dirty="0" smtClean="0"/>
              <a:t>و يجب على كل مدرب </a:t>
            </a:r>
            <a:r>
              <a:rPr lang="ar-SA" dirty="0" err="1" smtClean="0"/>
              <a:t>و</a:t>
            </a:r>
            <a:r>
              <a:rPr lang="ar-SA" dirty="0" smtClean="0"/>
              <a:t> مدرس تربية رياضية أن يسهم في مقاومة الإصابات الرياضية بالتعرف على خصائص الإصابات الرياضية </a:t>
            </a:r>
            <a:r>
              <a:rPr lang="ar-SA" dirty="0" err="1" smtClean="0"/>
              <a:t>و</a:t>
            </a:r>
            <a:r>
              <a:rPr lang="ar-SA" dirty="0" smtClean="0"/>
              <a:t> مسبباتها حتى يمكن تفادي حدوثها</a:t>
            </a:r>
            <a:r>
              <a:rPr lang="ar-IQ" dirty="0" smtClean="0"/>
              <a:t>.</a:t>
            </a:r>
            <a:endParaRPr lang="en-US" dirty="0" smtClean="0"/>
          </a:p>
          <a:p>
            <a:pPr>
              <a:buNone/>
            </a:pPr>
            <a:r>
              <a:rPr lang="en-US" dirty="0" smtClean="0"/>
              <a:t>      </a:t>
            </a:r>
            <a:r>
              <a:rPr lang="ar-SA" dirty="0" smtClean="0"/>
              <a:t>أي إن نسبة حدوث الإصابات في الألعاب المختلفة نسبة غير واحدة. بمعنى إن</a:t>
            </a:r>
            <a:r>
              <a:rPr lang="ar-IQ" dirty="0" smtClean="0"/>
              <a:t> في </a:t>
            </a:r>
            <a:r>
              <a:rPr lang="ar-SA" dirty="0" smtClean="0"/>
              <a:t>كل نوع من أنواع الرياضة توجد احتمالات ضئيلة </a:t>
            </a:r>
            <a:r>
              <a:rPr lang="ar-IQ" dirty="0" smtClean="0"/>
              <a:t>أو </a:t>
            </a:r>
            <a:r>
              <a:rPr lang="ar-SA" dirty="0" smtClean="0"/>
              <a:t>كبيرة لحدوث الإصابة ، </a:t>
            </a:r>
            <a:r>
              <a:rPr lang="ar-SA" dirty="0" err="1" smtClean="0"/>
              <a:t>و</a:t>
            </a:r>
            <a:r>
              <a:rPr lang="ar-SA" dirty="0" smtClean="0"/>
              <a:t> تتوقف هذه الاحتمالات ( العددية ) لحد كبير على تنظيم توافر المقاومة ضد الإصابات أثناء التدريبات </a:t>
            </a:r>
            <a:r>
              <a:rPr lang="ar-IQ" dirty="0" smtClean="0"/>
              <a:t>أو </a:t>
            </a:r>
            <a:r>
              <a:rPr lang="ar-SA" dirty="0" smtClean="0"/>
              <a:t>المسابقات</a:t>
            </a:r>
            <a:r>
              <a:rPr lang="en-US" dirty="0" smtClean="0"/>
              <a:t>.</a:t>
            </a:r>
            <a:r>
              <a:rPr lang="ar-IQ" baseline="30000" dirty="0" smtClean="0"/>
              <a:t> </a:t>
            </a:r>
            <a:endParaRPr lang="en-US" dirty="0" smtClean="0"/>
          </a:p>
          <a:p>
            <a:pPr>
              <a:buNone/>
            </a:pP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1000"/>
                                        <p:tgtEl>
                                          <p:spTgt spid="3">
                                            <p:bg/>
                                          </p:spTgt>
                                        </p:tgtEl>
                                      </p:cBhvr>
                                    </p:animEffect>
                                    <p:anim calcmode="lin" valueType="num">
                                      <p:cBhvr>
                                        <p:cTn id="15" dur="1000" fill="hold"/>
                                        <p:tgtEl>
                                          <p:spTgt spid="3">
                                            <p:bg/>
                                          </p:spTgt>
                                        </p:tgtEl>
                                        <p:attrNameLst>
                                          <p:attrName>ppt_x</p:attrName>
                                        </p:attrNameLst>
                                      </p:cBhvr>
                                      <p:tavLst>
                                        <p:tav tm="0">
                                          <p:val>
                                            <p:strVal val="#ppt_x"/>
                                          </p:val>
                                        </p:tav>
                                        <p:tav tm="100000">
                                          <p:val>
                                            <p:strVal val="#ppt_x"/>
                                          </p:val>
                                        </p:tav>
                                      </p:tavLst>
                                    </p:anim>
                                    <p:anim calcmode="lin" valueType="num">
                                      <p:cBhvr>
                                        <p:cTn id="1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fade">
                                      <p:cBhvr>
                                        <p:cTn id="28" dur="1000"/>
                                        <p:tgtEl>
                                          <p:spTgt spid="3">
                                            <p:txEl>
                                              <p:pRg st="1" end="1"/>
                                            </p:txEl>
                                          </p:spTgt>
                                        </p:tgtEl>
                                      </p:cBhvr>
                                    </p:animEffect>
                                    <p:anim calcmode="lin" valueType="num">
                                      <p:cBhvr>
                                        <p:cTn id="2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fade">
                                      <p:cBhvr>
                                        <p:cTn id="42" dur="1000"/>
                                        <p:tgtEl>
                                          <p:spTgt spid="3">
                                            <p:txEl>
                                              <p:pRg st="3" end="3"/>
                                            </p:txEl>
                                          </p:spTgt>
                                        </p:tgtEl>
                                      </p:cBhvr>
                                    </p:animEffect>
                                    <p:anim calcmode="lin" valueType="num">
                                      <p:cBhvr>
                                        <p:cTn id="4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Effect transition="in" filter="fade">
                                      <p:cBhvr>
                                        <p:cTn id="49" dur="1000"/>
                                        <p:tgtEl>
                                          <p:spTgt spid="3">
                                            <p:txEl>
                                              <p:pRg st="4" end="4"/>
                                            </p:txEl>
                                          </p:spTgt>
                                        </p:tgtEl>
                                      </p:cBhvr>
                                    </p:animEffect>
                                    <p:anim calcmode="lin" valueType="num">
                                      <p:cBhvr>
                                        <p:cTn id="5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5" end="5"/>
                                            </p:txEl>
                                          </p:spTgt>
                                        </p:tgtEl>
                                        <p:attrNameLst>
                                          <p:attrName>style.visibility</p:attrName>
                                        </p:attrNameLst>
                                      </p:cBhvr>
                                      <p:to>
                                        <p:strVal val="visible"/>
                                      </p:to>
                                    </p:set>
                                    <p:animEffect transition="in" filter="fade">
                                      <p:cBhvr>
                                        <p:cTn id="56" dur="1000"/>
                                        <p:tgtEl>
                                          <p:spTgt spid="3">
                                            <p:txEl>
                                              <p:pRg st="5" end="5"/>
                                            </p:txEl>
                                          </p:spTgt>
                                        </p:tgtEl>
                                      </p:cBhvr>
                                    </p:animEffect>
                                    <p:anim calcmode="lin" valueType="num">
                                      <p:cBhvr>
                                        <p:cTn id="5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Effect transition="in" filter="fade">
                                      <p:cBhvr>
                                        <p:cTn id="63" dur="1000"/>
                                        <p:tgtEl>
                                          <p:spTgt spid="3">
                                            <p:txEl>
                                              <p:pRg st="6" end="6"/>
                                            </p:txEl>
                                          </p:spTgt>
                                        </p:tgtEl>
                                      </p:cBhvr>
                                    </p:animEffect>
                                    <p:anim calcmode="lin" valueType="num">
                                      <p:cBhvr>
                                        <p:cTn id="6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Effect transition="in" filter="fade">
                                      <p:cBhvr>
                                        <p:cTn id="70" dur="1000"/>
                                        <p:tgtEl>
                                          <p:spTgt spid="3">
                                            <p:txEl>
                                              <p:pRg st="7" end="7"/>
                                            </p:txEl>
                                          </p:spTgt>
                                        </p:tgtEl>
                                      </p:cBhvr>
                                    </p:animEffect>
                                    <p:anim calcmode="lin" valueType="num">
                                      <p:cBhvr>
                                        <p:cTn id="7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8" end="8"/>
                                            </p:txEl>
                                          </p:spTgt>
                                        </p:tgtEl>
                                        <p:attrNameLst>
                                          <p:attrName>style.visibility</p:attrName>
                                        </p:attrNameLst>
                                      </p:cBhvr>
                                      <p:to>
                                        <p:strVal val="visible"/>
                                      </p:to>
                                    </p:set>
                                    <p:animEffect transition="in" filter="fade">
                                      <p:cBhvr>
                                        <p:cTn id="77" dur="1000"/>
                                        <p:tgtEl>
                                          <p:spTgt spid="3">
                                            <p:txEl>
                                              <p:pRg st="8" end="8"/>
                                            </p:txEl>
                                          </p:spTgt>
                                        </p:tgtEl>
                                      </p:cBhvr>
                                    </p:animEffect>
                                    <p:anim calcmode="lin" valueType="num">
                                      <p:cBhvr>
                                        <p:cTn id="7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40000"/>
              <a:lumOff val="60000"/>
            </a:schemeClr>
          </a:solidFill>
        </p:spPr>
        <p:txBody>
          <a:bodyPr>
            <a:normAutofit lnSpcReduction="10000"/>
          </a:bodyPr>
          <a:lstStyle/>
          <a:p>
            <a:endParaRPr lang="ar-IQ" b="1" dirty="0" smtClean="0"/>
          </a:p>
          <a:p>
            <a:r>
              <a:rPr lang="ar-IQ" b="1" dirty="0" smtClean="0"/>
              <a:t>تعريف الإصابة الرياضية:</a:t>
            </a:r>
            <a:r>
              <a:rPr lang="ar-IQ" dirty="0" smtClean="0"/>
              <a:t> هي تأثر نسيج أو مجموعة من الأنسجة بمؤثر خارجي أو داخلي أو ذاتي مما يؤدي إلى تعطيل عمل أو وظيفة ذلك النسيج. </a:t>
            </a:r>
            <a:endParaRPr lang="en-US" dirty="0" smtClean="0"/>
          </a:p>
          <a:p>
            <a:r>
              <a:rPr lang="ar-IQ" dirty="0" smtClean="0"/>
              <a:t>المؤثر الخارجي مثل اصطدام اللاعب بزميله أو بالأرض أو بالأدوات. </a:t>
            </a:r>
            <a:endParaRPr lang="en-US" dirty="0" smtClean="0"/>
          </a:p>
          <a:p>
            <a:r>
              <a:rPr lang="ar-IQ" dirty="0" smtClean="0"/>
              <a:t>المؤثر الذاتي هو إصابة اللاعب نفسه بنفسه نتيجة الأداء الخاطئ أو قلة الإحماء.</a:t>
            </a:r>
            <a:endParaRPr lang="en-US" dirty="0" smtClean="0"/>
          </a:p>
          <a:p>
            <a:r>
              <a:rPr lang="ar-IQ" dirty="0" smtClean="0"/>
              <a:t>المؤثر الداخلي مثل تراكم حامض أللبنيك في العضلات أو التعب الشديد والإجهاد وفقدان الماء والأملاح.</a:t>
            </a:r>
            <a:endParaRPr lang="en-US" dirty="0" smtClean="0"/>
          </a:p>
          <a:p>
            <a:r>
              <a:rPr lang="ar-SA" dirty="0" smtClean="0"/>
              <a:t>وكذلك عرفها (حسن </a:t>
            </a:r>
            <a:r>
              <a:rPr lang="ar-SA" dirty="0" err="1" smtClean="0"/>
              <a:t>النواصرة</a:t>
            </a:r>
            <a:r>
              <a:rPr lang="ar-SA" dirty="0" smtClean="0"/>
              <a:t>) "إنها حادث مفاجئ موجه إلى أحد أجزاء الجسم مما ينتج عنه تغير في صفاته التشريحية وخصائصه الوظيفية".</a:t>
            </a:r>
            <a:endParaRPr lang="en-US" dirty="0" smtClean="0"/>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40000"/>
              <a:lumOff val="60000"/>
            </a:schemeClr>
          </a:solidFill>
        </p:spPr>
        <p:txBody>
          <a:bodyPr/>
          <a:lstStyle/>
          <a:p>
            <a:r>
              <a:rPr lang="ar-IQ" b="1" dirty="0" smtClean="0"/>
              <a:t>مفهوم الإصابة البدنية</a:t>
            </a:r>
            <a:endParaRPr lang="ar-IQ" dirty="0"/>
          </a:p>
        </p:txBody>
      </p:sp>
      <p:sp>
        <p:nvSpPr>
          <p:cNvPr id="3" name="عنصر نائب للمحتوى 2"/>
          <p:cNvSpPr>
            <a:spLocks noGrp="1"/>
          </p:cNvSpPr>
          <p:nvPr>
            <p:ph idx="1"/>
          </p:nvPr>
        </p:nvSpPr>
        <p:spPr>
          <a:xfrm>
            <a:off x="0" y="1142984"/>
            <a:ext cx="9144000" cy="5715016"/>
          </a:xfrm>
          <a:solidFill>
            <a:schemeClr val="accent2">
              <a:lumMod val="40000"/>
              <a:lumOff val="60000"/>
            </a:schemeClr>
          </a:solidFill>
        </p:spPr>
        <p:txBody>
          <a:bodyPr>
            <a:normAutofit fontScale="85000" lnSpcReduction="10000"/>
          </a:bodyPr>
          <a:lstStyle/>
          <a:p>
            <a:r>
              <a:rPr lang="ar-IQ" dirty="0" err="1" smtClean="0"/>
              <a:t>ان</a:t>
            </a:r>
            <a:r>
              <a:rPr lang="ar-IQ" dirty="0" smtClean="0"/>
              <a:t> الإصابة البدنية الرياضية للاعب قد تحدث نتيجة حادث عارض أو غير مقصود مثل اصطدام لاعب بآخر منافس أو ارتطام أداة اللعب كعصا الهوكي مثلا بجسم اللاعب المنافس أو سقوط اللاعب فجأة أثناء الأداء كما في الجمباز مثلا أو أثناء أداء مهارة حركية في كرة القدم أو كرة اليد وفقد اللاعب لتوازنه.</a:t>
            </a:r>
            <a:endParaRPr lang="en-US" dirty="0" smtClean="0"/>
          </a:p>
          <a:p>
            <a:r>
              <a:rPr lang="ar-IQ" dirty="0" smtClean="0"/>
              <a:t>كما قد تحدث الإصابة البدنية الرياضية للاعب في بعض الأحيان الأخرى كنتيجة لعمليات العدوان الرياضي والعنف أثناء المنافسات الرياضية والتي تتنافي مع قواعد المنافسة الرياضية واللعب النظيف.</a:t>
            </a:r>
            <a:endParaRPr lang="en-US" dirty="0" smtClean="0"/>
          </a:p>
          <a:p>
            <a:r>
              <a:rPr lang="ar-IQ" dirty="0" smtClean="0"/>
              <a:t>وقد تكمن عوامل بعض الإصابات البدنية الرياضية في شدة وعنف المنافسات الرياضية أو طبيعة الملاعب الرياضية التي تتميز بصلابتها بالإضافة إلى شدة الاستثارة التي تنتاب بعض اللاعبين كنتيجة للدافعية المغالى فيها ومحاولة الفوز بأية وسيلة لارتباط ذلك بالمزيد من الحوافز والبواعث المادية والمعنوية المتنوعة للاعبين.</a:t>
            </a:r>
            <a:endParaRPr lang="en-US" dirty="0" smtClean="0"/>
          </a:p>
          <a:p>
            <a:r>
              <a:rPr lang="ar-IQ" dirty="0" smtClean="0"/>
              <a:t>والإصابة البدنية الرياضية – أساسا – خبرة سلبية والتي يحاول اللاعب الرياضي جاهدا الابتعاد عنها وتجنبها.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a:solidFill>
            <a:schemeClr val="accent2">
              <a:lumMod val="40000"/>
              <a:lumOff val="60000"/>
            </a:schemeClr>
          </a:solidFill>
        </p:spPr>
        <p:txBody>
          <a:bodyPr>
            <a:normAutofit/>
          </a:bodyPr>
          <a:lstStyle/>
          <a:p>
            <a:r>
              <a:rPr lang="ar-IQ" dirty="0" smtClean="0"/>
              <a:t>وقد أشار (ميشيل </a:t>
            </a:r>
            <a:r>
              <a:rPr lang="ar-IQ" dirty="0" err="1" smtClean="0"/>
              <a:t>ساكس</a:t>
            </a:r>
            <a:r>
              <a:rPr lang="ar-IQ" dirty="0" smtClean="0"/>
              <a:t> </a:t>
            </a:r>
            <a:r>
              <a:rPr lang="en-US" dirty="0" smtClean="0"/>
              <a:t>SACKS</a:t>
            </a:r>
            <a:r>
              <a:rPr lang="ar-IQ" dirty="0" smtClean="0"/>
              <a:t> ) وآخرين (1993) إلى ضرورة النظر إلى الإصابة البدنية الرياضية في ضوء العوامل التالية:</a:t>
            </a:r>
          </a:p>
          <a:p>
            <a:pPr lvl="0"/>
            <a:r>
              <a:rPr lang="ar-IQ" dirty="0" smtClean="0"/>
              <a:t>إنها مرتبطة بالممارسة الرياضية ولا ترتبط بالحوادث العامة أو العارضة.</a:t>
            </a:r>
            <a:endParaRPr lang="en-US" dirty="0" smtClean="0"/>
          </a:p>
          <a:p>
            <a:pPr lvl="0"/>
            <a:r>
              <a:rPr lang="ar-IQ" dirty="0" smtClean="0"/>
              <a:t>ينتج عنها عدم قدرة اللاعب الرياضي على الاشتراك في أي أداء رياضي أو حركي ايجابي لفترة من الزمن في ضوء شدة وطبيعة ومكان الإصابة.</a:t>
            </a:r>
            <a:endParaRPr lang="en-US" dirty="0" smtClean="0"/>
          </a:p>
          <a:p>
            <a:pPr lvl="0"/>
            <a:r>
              <a:rPr lang="ar-IQ" dirty="0" smtClean="0"/>
              <a:t>تحتاج إلى رعاية طبية فورية.</a:t>
            </a:r>
            <a:endParaRPr lang="en-US" dirty="0" smtClean="0"/>
          </a:p>
          <a:p>
            <a:r>
              <a:rPr lang="ar-IQ" dirty="0" smtClean="0"/>
              <a:t>وفي نفس الوقت تحتاج إلى تأهيل نفسي بجانب التأهيل الطبي حتى يمكن للاعب المصاب العودة للممارسة الرياضية في أحسن صحة بدنية ونفسية.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circle(in)">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40000"/>
              <a:lumOff val="60000"/>
            </a:schemeClr>
          </a:solidFill>
        </p:spPr>
        <p:txBody>
          <a:bodyPr/>
          <a:lstStyle/>
          <a:p>
            <a:r>
              <a:rPr lang="ar-IQ" dirty="0" smtClean="0"/>
              <a:t> </a:t>
            </a:r>
            <a:r>
              <a:rPr lang="ar-SA" b="1" dirty="0" smtClean="0"/>
              <a:t>خصائص الإصابات الرياضية</a:t>
            </a:r>
            <a:endParaRPr lang="ar-IQ" dirty="0"/>
          </a:p>
        </p:txBody>
      </p:sp>
      <p:sp>
        <p:nvSpPr>
          <p:cNvPr id="3" name="عنصر نائب للمحتوى 2"/>
          <p:cNvSpPr>
            <a:spLocks noGrp="1"/>
          </p:cNvSpPr>
          <p:nvPr>
            <p:ph idx="1"/>
          </p:nvPr>
        </p:nvSpPr>
        <p:spPr>
          <a:xfrm>
            <a:off x="0" y="1214422"/>
            <a:ext cx="9144000" cy="5643578"/>
          </a:xfrm>
          <a:solidFill>
            <a:schemeClr val="accent2">
              <a:lumMod val="40000"/>
              <a:lumOff val="60000"/>
            </a:schemeClr>
          </a:solidFill>
        </p:spPr>
        <p:txBody>
          <a:bodyPr>
            <a:normAutofit fontScale="77500" lnSpcReduction="20000"/>
          </a:bodyPr>
          <a:lstStyle/>
          <a:p>
            <a:pPr lvl="0"/>
            <a:r>
              <a:rPr lang="ar-SA" dirty="0" smtClean="0"/>
              <a:t>تزداد الإصابات في التدريبات </a:t>
            </a:r>
            <a:r>
              <a:rPr lang="ar-SA" dirty="0" err="1" smtClean="0"/>
              <a:t>و</a:t>
            </a:r>
            <a:r>
              <a:rPr lang="ar-SA" dirty="0" smtClean="0"/>
              <a:t> المسابقات ، على سبيل المثال ، يبلغ متوسط عدد الإصابات بين ١٠٠٠ شخص </a:t>
            </a:r>
            <a:r>
              <a:rPr lang="ar-SA" dirty="0" err="1" smtClean="0"/>
              <a:t>و</a:t>
            </a:r>
            <a:r>
              <a:rPr lang="ar-SA" dirty="0" smtClean="0"/>
              <a:t> 4,7، بينما ترتفع هذه النسبة أثناء المسابقات إلى 8,3 ، بينما أثناء التدريب تنخفض إلى 2,1 </a:t>
            </a:r>
            <a:r>
              <a:rPr lang="ar-SA" dirty="0" err="1" smtClean="0"/>
              <a:t>و</a:t>
            </a:r>
            <a:r>
              <a:rPr lang="ar-SA" dirty="0" smtClean="0"/>
              <a:t> تكون أثناء المسابقات التدريبية 20,1.</a:t>
            </a:r>
            <a:endParaRPr lang="en-US" dirty="0" smtClean="0"/>
          </a:p>
          <a:p>
            <a:pPr lvl="0"/>
            <a:r>
              <a:rPr lang="ar-SA" dirty="0" smtClean="0"/>
              <a:t>تزداد نسبة الإصابات الرياضية أثناء التدريبات التي يغيب عنها المدرب أو المدرس لأي سبب ما، حيث تصل إلى أربعة أضعاف عما لو كان المدرب أو المدرس موجودا</a:t>
            </a:r>
            <a:r>
              <a:rPr lang="en-US" dirty="0" smtClean="0"/>
              <a:t>.</a:t>
            </a:r>
          </a:p>
          <a:p>
            <a:pPr lvl="0"/>
            <a:r>
              <a:rPr lang="ar-SA" dirty="0" smtClean="0"/>
              <a:t>نسبة حدوث الإصابات الرياضية تتوقف إلى حد كبير على مدى كفاءة اللاعب البدنية </a:t>
            </a:r>
            <a:r>
              <a:rPr lang="ar-SA" dirty="0" err="1" smtClean="0"/>
              <a:t>و</a:t>
            </a:r>
            <a:r>
              <a:rPr lang="ar-SA" dirty="0" smtClean="0"/>
              <a:t> النفسية وحسن الإعداد ، فكلما انخفضت كفاءته ازدادت نسبة الإصابات لديه </a:t>
            </a:r>
            <a:r>
              <a:rPr lang="ar-SA" dirty="0" err="1" smtClean="0"/>
              <a:t>و</a:t>
            </a:r>
            <a:r>
              <a:rPr lang="ar-SA" dirty="0" smtClean="0"/>
              <a:t> العكس صحيح</a:t>
            </a:r>
            <a:r>
              <a:rPr lang="en-US" dirty="0" smtClean="0"/>
              <a:t>.</a:t>
            </a:r>
          </a:p>
          <a:p>
            <a:pPr lvl="0"/>
            <a:r>
              <a:rPr lang="ar-SA" dirty="0" smtClean="0"/>
              <a:t>تزداد نسبة حدوث الإصابات الرياضية في الألعاب الجماعية </a:t>
            </a:r>
            <a:r>
              <a:rPr lang="ar-SA" dirty="0" err="1" smtClean="0"/>
              <a:t>و</a:t>
            </a:r>
            <a:r>
              <a:rPr lang="ar-SA" dirty="0" smtClean="0"/>
              <a:t> التي تحتاج إلى مجهود حركي عنيف وتتطلب الاحتكاك بالخصم، </a:t>
            </a:r>
            <a:r>
              <a:rPr lang="en-US" dirty="0" smtClean="0"/>
              <a:t> )</a:t>
            </a:r>
            <a:r>
              <a:rPr lang="ar-SA" dirty="0" smtClean="0"/>
              <a:t>وعلى سبيل المثال في </a:t>
            </a:r>
            <a:r>
              <a:rPr lang="ar-SA" dirty="0" err="1" smtClean="0"/>
              <a:t>لعبات</a:t>
            </a:r>
            <a:r>
              <a:rPr lang="ar-SA" dirty="0" smtClean="0"/>
              <a:t> مثل الملاكمة </a:t>
            </a:r>
            <a:r>
              <a:rPr lang="ar-SA" dirty="0" err="1" smtClean="0"/>
              <a:t>و</a:t>
            </a:r>
            <a:r>
              <a:rPr lang="ar-SA" dirty="0" smtClean="0"/>
              <a:t> كرة القدم </a:t>
            </a:r>
            <a:r>
              <a:rPr lang="ar-SA" dirty="0" err="1" smtClean="0"/>
              <a:t>و</a:t>
            </a:r>
            <a:r>
              <a:rPr lang="ar-SA" dirty="0" smtClean="0"/>
              <a:t> الهوكي ) عنها في الألعاب الفردية مثل السباحة </a:t>
            </a:r>
            <a:r>
              <a:rPr lang="ar-SA" dirty="0" err="1" smtClean="0"/>
              <a:t>و</a:t>
            </a:r>
            <a:r>
              <a:rPr lang="ar-SA" dirty="0" smtClean="0"/>
              <a:t> التنس </a:t>
            </a:r>
            <a:r>
              <a:rPr lang="ar-SA" dirty="0" err="1" smtClean="0"/>
              <a:t>و</a:t>
            </a:r>
            <a:r>
              <a:rPr lang="ar-SA" dirty="0" smtClean="0"/>
              <a:t> تنس الطاولة</a:t>
            </a:r>
            <a:r>
              <a:rPr lang="en-US" dirty="0" smtClean="0"/>
              <a:t>.</a:t>
            </a:r>
          </a:p>
          <a:p>
            <a:pPr lvl="0"/>
            <a:r>
              <a:rPr lang="ar-SA" dirty="0" smtClean="0"/>
              <a:t>عند القيام بحركات تكنيكية عنيفة</a:t>
            </a:r>
            <a:r>
              <a:rPr lang="ar-IQ" dirty="0" smtClean="0"/>
              <a:t> </a:t>
            </a:r>
            <a:r>
              <a:rPr lang="ar-IQ" dirty="0" err="1" smtClean="0"/>
              <a:t>او</a:t>
            </a:r>
            <a:r>
              <a:rPr lang="ar-IQ" dirty="0" smtClean="0"/>
              <a:t> </a:t>
            </a:r>
            <a:r>
              <a:rPr lang="ar-SA" dirty="0" smtClean="0"/>
              <a:t>مركبة تزداد احتمالات حدوث الإصابات بنسبة كبيرة</a:t>
            </a:r>
            <a:r>
              <a:rPr lang="en-US" dirty="0" smtClean="0"/>
              <a:t>. </a:t>
            </a:r>
          </a:p>
          <a:p>
            <a:pPr lvl="0"/>
            <a:r>
              <a:rPr lang="ar-SA" dirty="0" smtClean="0"/>
              <a:t>الإصابة لدى السيدات تكون اقل نسبيا عنها لدى الرجال ، </a:t>
            </a:r>
            <a:r>
              <a:rPr lang="ar-SA" dirty="0" err="1" smtClean="0"/>
              <a:t>و</a:t>
            </a:r>
            <a:r>
              <a:rPr lang="ar-SA" dirty="0" smtClean="0"/>
              <a:t> </a:t>
            </a:r>
            <a:r>
              <a:rPr lang="ar-SA" dirty="0" err="1" smtClean="0"/>
              <a:t>اكثر</a:t>
            </a:r>
            <a:r>
              <a:rPr lang="ar-SA" dirty="0" smtClean="0"/>
              <a:t> الإصابات تكون لدى الرياضيين الشباب</a:t>
            </a:r>
            <a:r>
              <a:rPr lang="en-US" dirty="0" smtClean="0"/>
              <a:t>.</a:t>
            </a:r>
          </a:p>
          <a:p>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slide(fromBottom)">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slide(fromBottom)">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slide(fromBottom)">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slide(fromBottom)">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slide(fromBottom)">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slide(fromBottom)">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slide(fromBottom)">
                                      <p:cBhvr>
                                        <p:cTn id="4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40000"/>
              <a:lumOff val="60000"/>
            </a:schemeClr>
          </a:solidFill>
        </p:spPr>
        <p:txBody>
          <a:bodyPr/>
          <a:lstStyle/>
          <a:p>
            <a:r>
              <a:rPr lang="ar-IQ" b="1" dirty="0" smtClean="0"/>
              <a:t>الأسباب العامة للإصابات الرياضية</a:t>
            </a:r>
            <a:endParaRPr lang="ar-IQ" dirty="0"/>
          </a:p>
        </p:txBody>
      </p:sp>
      <p:sp>
        <p:nvSpPr>
          <p:cNvPr id="3" name="عنصر نائب للمحتوى 2"/>
          <p:cNvSpPr>
            <a:spLocks noGrp="1"/>
          </p:cNvSpPr>
          <p:nvPr>
            <p:ph idx="1"/>
          </p:nvPr>
        </p:nvSpPr>
        <p:spPr>
          <a:xfrm>
            <a:off x="0" y="1214422"/>
            <a:ext cx="9144000" cy="5643578"/>
          </a:xfrm>
          <a:solidFill>
            <a:schemeClr val="accent2">
              <a:lumMod val="40000"/>
              <a:lumOff val="60000"/>
            </a:schemeClr>
          </a:solidFill>
        </p:spPr>
        <p:txBody>
          <a:bodyPr/>
          <a:lstStyle/>
          <a:p>
            <a:r>
              <a:rPr lang="ar-IQ" dirty="0" smtClean="0"/>
              <a:t>تختلف الإصابات الرياضية تبعاً لنوع النشاط الممارس وطبيعة الأداء ومستوى المنافسة، فضلا عن الجانب النفسي والاستعداد </a:t>
            </a:r>
            <a:r>
              <a:rPr lang="ar-IQ" dirty="0" err="1" smtClean="0"/>
              <a:t>المهاري</a:t>
            </a:r>
            <a:r>
              <a:rPr lang="ar-IQ" dirty="0" smtClean="0"/>
              <a:t> واللياقة البدنية ووعي الرياضي وإدراكه لخطورة الحركة </a:t>
            </a:r>
            <a:r>
              <a:rPr lang="ar-IQ" dirty="0" err="1" smtClean="0"/>
              <a:t>المؤداة</a:t>
            </a:r>
            <a:r>
              <a:rPr lang="ar-IQ" dirty="0" smtClean="0"/>
              <a:t> وإمكانية التسبب في الإصابة وكذلك معرفته بكيفية تفاديها والحد من وقوعها.</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4)">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40000"/>
              <a:lumOff val="60000"/>
            </a:schemeClr>
          </a:solidFill>
        </p:spPr>
        <p:txBody>
          <a:bodyPr/>
          <a:lstStyle/>
          <a:p>
            <a:r>
              <a:rPr lang="ar-IQ" b="1" dirty="0" smtClean="0"/>
              <a:t>ومن أهم أسباب الإصابات الرياضية</a:t>
            </a:r>
            <a:endParaRPr lang="ar-IQ" dirty="0"/>
          </a:p>
        </p:txBody>
      </p:sp>
      <p:sp>
        <p:nvSpPr>
          <p:cNvPr id="3" name="عنصر نائب للمحتوى 2"/>
          <p:cNvSpPr>
            <a:spLocks noGrp="1"/>
          </p:cNvSpPr>
          <p:nvPr>
            <p:ph idx="1"/>
          </p:nvPr>
        </p:nvSpPr>
        <p:spPr>
          <a:xfrm>
            <a:off x="0" y="1142984"/>
            <a:ext cx="9144000" cy="5715016"/>
          </a:xfrm>
          <a:solidFill>
            <a:schemeClr val="accent2">
              <a:lumMod val="40000"/>
              <a:lumOff val="60000"/>
            </a:schemeClr>
          </a:solidFill>
        </p:spPr>
        <p:txBody>
          <a:bodyPr>
            <a:normAutofit fontScale="77500" lnSpcReduction="20000"/>
          </a:bodyPr>
          <a:lstStyle/>
          <a:p>
            <a:pPr lvl="0"/>
            <a:r>
              <a:rPr lang="ar-IQ" dirty="0" smtClean="0"/>
              <a:t>التدريب الخاطئ: تحميل الرياضي جهدا أكثر من طاقته، عدم تكامل أنواع عناصر اللياقة البدنية في التدريب، عدم تنسيق العمل والتوافق في المجموعات العضلية المؤدية للجهد البدني، عدم كفاية الإحماء وعدم التدرج في الحمل، سوء تنظيم التدريبات في توزيع الجهد والراحة.</a:t>
            </a:r>
            <a:endParaRPr lang="en-US" dirty="0" smtClean="0"/>
          </a:p>
          <a:p>
            <a:pPr lvl="0"/>
            <a:r>
              <a:rPr lang="ar-IQ" dirty="0" smtClean="0"/>
              <a:t>سوء المستلزمات الرياضية: عدم ملائمة أرضية الملاعب، سوء اختيار الحذاء المناسب، عدم الاستخدام الصحيح والمناسب للأدوات الرياضية.</a:t>
            </a:r>
            <a:endParaRPr lang="en-US" dirty="0" smtClean="0"/>
          </a:p>
          <a:p>
            <a:pPr lvl="0"/>
            <a:r>
              <a:rPr lang="ar-IQ" dirty="0" smtClean="0"/>
              <a:t>سوء الحالة النفسية والخلقية للاعب والابتعاد عن الروح الرياضية.</a:t>
            </a:r>
            <a:endParaRPr lang="en-US" dirty="0" smtClean="0"/>
          </a:p>
          <a:p>
            <a:pPr lvl="0"/>
            <a:r>
              <a:rPr lang="ar-IQ" dirty="0" smtClean="0"/>
              <a:t>مخالفة القوانين الرياضية : الخشونة المتعمدة في اللعب ومخالفة قوانين اللعب، استخدام المنشطات.</a:t>
            </a:r>
            <a:endParaRPr lang="en-US" dirty="0" smtClean="0"/>
          </a:p>
          <a:p>
            <a:pPr lvl="0"/>
            <a:r>
              <a:rPr lang="ar-IQ" dirty="0" smtClean="0"/>
              <a:t>عدم الأخذ بنتائج الفحوصات والاختبارات الطبية الخاصة بتقييم اللاعب </a:t>
            </a:r>
            <a:r>
              <a:rPr lang="ar-IQ" dirty="0" err="1" smtClean="0"/>
              <a:t>فسلجيا</a:t>
            </a:r>
            <a:r>
              <a:rPr lang="ar-IQ" dirty="0" smtClean="0"/>
              <a:t> وجسميا.</a:t>
            </a:r>
            <a:endParaRPr lang="en-US" dirty="0" smtClean="0"/>
          </a:p>
          <a:p>
            <a:pPr lvl="0"/>
            <a:r>
              <a:rPr lang="ar-IQ" dirty="0" smtClean="0"/>
              <a:t>عدم توفير الغذاء المناسب كما ونوعا وكذلك الماء والأملاح ومواعيد الغذاء.</a:t>
            </a:r>
            <a:endParaRPr lang="en-US" dirty="0" smtClean="0"/>
          </a:p>
          <a:p>
            <a:pPr lvl="0"/>
            <a:r>
              <a:rPr lang="ar-IQ" dirty="0" smtClean="0"/>
              <a:t>عدم تجانس اللاعبين من حيث الاستعداد البدني والمستوى </a:t>
            </a:r>
            <a:r>
              <a:rPr lang="ar-IQ" dirty="0" err="1" smtClean="0"/>
              <a:t>المهاري</a:t>
            </a:r>
            <a:r>
              <a:rPr lang="ar-IQ" dirty="0" smtClean="0"/>
              <a:t> بسبب تفاوت العمر أو الجنس أو عوامل أخرى.</a:t>
            </a:r>
            <a:endParaRPr lang="en-US" dirty="0" smtClean="0"/>
          </a:p>
          <a:p>
            <a:pPr lvl="0"/>
            <a:r>
              <a:rPr lang="ar-IQ" dirty="0" smtClean="0"/>
              <a:t>عدم الراحة الكافية التي تتمثل بين التمارين الرياضية أو النوم لفترة كافية.</a:t>
            </a:r>
            <a:endParaRPr lang="en-US" dirty="0" smtClean="0"/>
          </a:p>
          <a:p>
            <a:r>
              <a:rPr lang="ar-IQ" dirty="0" smtClean="0"/>
              <a:t>عدم إلمام اللاعب بالتدابير الوقائية والعلاجية اللازمة.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4)">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4)">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4)">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4)">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heel(4)">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heel(4)">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heel(4)">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heel(4)">
                                      <p:cBhvr>
                                        <p:cTn id="47" dur="2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wheel(4)">
                                      <p:cBhvr>
                                        <p:cTn id="52" dur="20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4"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wheel(4)">
                                      <p:cBhvr>
                                        <p:cTn id="5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143000"/>
          </a:xfrm>
          <a:solidFill>
            <a:schemeClr val="accent2">
              <a:lumMod val="40000"/>
              <a:lumOff val="60000"/>
            </a:schemeClr>
          </a:solidFill>
        </p:spPr>
        <p:txBody>
          <a:bodyPr/>
          <a:lstStyle/>
          <a:p>
            <a:r>
              <a:rPr lang="ar-IQ" b="1" dirty="0" smtClean="0"/>
              <a:t>تدرج الإصابة</a:t>
            </a:r>
            <a:endParaRPr lang="ar-IQ" dirty="0"/>
          </a:p>
        </p:txBody>
      </p:sp>
      <p:sp>
        <p:nvSpPr>
          <p:cNvPr id="3" name="عنصر نائب للمحتوى 2"/>
          <p:cNvSpPr>
            <a:spLocks noGrp="1"/>
          </p:cNvSpPr>
          <p:nvPr>
            <p:ph idx="1"/>
          </p:nvPr>
        </p:nvSpPr>
        <p:spPr>
          <a:xfrm>
            <a:off x="0" y="1142984"/>
            <a:ext cx="9144000" cy="5715016"/>
          </a:xfrm>
          <a:solidFill>
            <a:schemeClr val="accent2">
              <a:lumMod val="40000"/>
              <a:lumOff val="60000"/>
            </a:schemeClr>
          </a:solidFill>
        </p:spPr>
        <p:txBody>
          <a:bodyPr>
            <a:normAutofit fontScale="92500" lnSpcReduction="10000"/>
          </a:bodyPr>
          <a:lstStyle/>
          <a:p>
            <a:r>
              <a:rPr lang="ar-IQ" dirty="0" smtClean="0"/>
              <a:t> تدرج الإصابة للمساعدة في التقييم والمعالجة وتأشير درجة الإصابة والتأثيرات المرتبطة بذلك، </a:t>
            </a:r>
            <a:r>
              <a:rPr lang="ar-IQ" dirty="0" err="1" smtClean="0"/>
              <a:t>ان</a:t>
            </a:r>
            <a:r>
              <a:rPr lang="ar-IQ" dirty="0" smtClean="0"/>
              <a:t> المصطلحات جزئي، كلي، بسيط، شديد، تطلعنا على التغييرات الحاصلة في تلك الأنسجة المتضررة جراء الإصابة.</a:t>
            </a:r>
            <a:endParaRPr lang="en-US" dirty="0" smtClean="0"/>
          </a:p>
          <a:p>
            <a:r>
              <a:rPr lang="ar-IQ" dirty="0" smtClean="0"/>
              <a:t>        ففي عام (1973) ابتكر تدرجا للإصابة والذي طبق على إصابات كثيرة الاستخدام (</a:t>
            </a:r>
            <a:r>
              <a:rPr lang="en-US" dirty="0" smtClean="0"/>
              <a:t>Over Use Trauma</a:t>
            </a:r>
            <a:r>
              <a:rPr lang="ar-IQ" dirty="0" smtClean="0"/>
              <a:t>) في الأنسجة الرخوة بصورة خاصة وحسبت الدرجة من (الصفر- 4)، وقد حصل تعديل في هذا المقياس وأصبح التدرج من (1 – 3).</a:t>
            </a:r>
            <a:endParaRPr lang="en-US" dirty="0" smtClean="0"/>
          </a:p>
          <a:p>
            <a:r>
              <a:rPr lang="ar-IQ" dirty="0" smtClean="0"/>
              <a:t>       </a:t>
            </a:r>
            <a:r>
              <a:rPr lang="ar-IQ" dirty="0" err="1" smtClean="0"/>
              <a:t>ان</a:t>
            </a:r>
            <a:r>
              <a:rPr lang="ar-IQ" dirty="0" smtClean="0"/>
              <a:t> استخدام مثل هذا المقياس في الإصابات الحادة والمزمنة يمكن الرياضي والمدرب والمعالج من ربط الإصابة بنسبة العجز في الانجاز، حيث حددت العلامات والتغييرات النسيجية المرضية المرتبطة مع كل تدرج للإصابة وكما يأتي:-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heckerboard(across)">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across)">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heckerboard(across)">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heckerboard(across)">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2681</Words>
  <PresentationFormat>عرض على الشاشة (3:4)‏</PresentationFormat>
  <Paragraphs>150</Paragraphs>
  <Slides>18</Slides>
  <Notes>0</Notes>
  <HiddenSlides>0</HiddenSlides>
  <MMClips>0</MMClips>
  <ScaleCrop>false</ScaleCrop>
  <HeadingPairs>
    <vt:vector size="4" baseType="variant">
      <vt:variant>
        <vt:lpstr>سمة</vt:lpstr>
      </vt:variant>
      <vt:variant>
        <vt:i4>1</vt:i4>
      </vt:variant>
      <vt:variant>
        <vt:lpstr>عناوين الشرائح</vt:lpstr>
      </vt:variant>
      <vt:variant>
        <vt:i4>18</vt:i4>
      </vt:variant>
    </vt:vector>
  </HeadingPairs>
  <TitlesOfParts>
    <vt:vector size="19" baseType="lpstr">
      <vt:lpstr>سمة Office</vt:lpstr>
      <vt:lpstr> المفهوم العام للإصابات:  </vt:lpstr>
      <vt:lpstr> ويمكن تقسيم الإصابة تبعا لمكان حدوثها و تبعا للظروف الملابسة و المسببة لحدوثها إلى ما يلي: </vt:lpstr>
      <vt:lpstr>الشريحة 3</vt:lpstr>
      <vt:lpstr>مفهوم الإصابة البدنية</vt:lpstr>
      <vt:lpstr>الشريحة 5</vt:lpstr>
      <vt:lpstr> خصائص الإصابات الرياضية</vt:lpstr>
      <vt:lpstr>الأسباب العامة للإصابات الرياضية</vt:lpstr>
      <vt:lpstr>ومن أهم أسباب الإصابات الرياضية</vt:lpstr>
      <vt:lpstr>تدرج الإصابة</vt:lpstr>
      <vt:lpstr>الشريحة 10</vt:lpstr>
      <vt:lpstr>تصنيف الإصابات حسب رأي زينب العالم: </vt:lpstr>
      <vt:lpstr>الشريحة 12</vt:lpstr>
      <vt:lpstr>الشريحة 13</vt:lpstr>
      <vt:lpstr>التغيرات الفسلجية التي تحدث عند الإصابة</vt:lpstr>
      <vt:lpstr>الشريحة 15</vt:lpstr>
      <vt:lpstr>أنواع الإصابات الرياضية types of sports injures</vt:lpstr>
      <vt:lpstr>الشريحة 17</vt:lpstr>
      <vt:lpstr>أهم العلامات الفسلجية فتشمل ما يأتي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المفهوم العام للإصابات:  </dc:title>
  <cp:lastModifiedBy>الغدير</cp:lastModifiedBy>
  <cp:revision>13</cp:revision>
  <dcterms:modified xsi:type="dcterms:W3CDTF">2020-02-17T17:36:49Z</dcterms:modified>
</cp:coreProperties>
</file>