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DEEE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-1270" y="8763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EEE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-1270" y="17526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DDEE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-1270" y="2628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CED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-1270" y="3505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DBED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-1270" y="43941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AEC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-1270" y="5270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9EC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-1270" y="6146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D8EC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-1270" y="7023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7EB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-1270" y="78994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D6EB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-1270" y="87883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D5EA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-1270" y="96646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4EA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-1270" y="10541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3EA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-1270" y="114173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D2E9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-1270" y="123063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D1E9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-1270" y="131826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D0E8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-1270" y="140588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CFE8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-1270" y="149478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CEE8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-1270" y="158241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DE7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-1270" y="16700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CE7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-1270" y="17576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CCE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-1270" y="1846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CAE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-1270" y="193421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9E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-1270" y="202183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C8E5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-1270" y="21094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C7E5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-1270" y="21983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6E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-1270" y="22860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5E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-1270" y="23736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C4E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-1270" y="246126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3E3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-1270" y="254888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C2E3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-1270" y="263778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C1E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-1270" y="27254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0E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-1270" y="28130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FE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-1270" y="29006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BEE1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-1270" y="2989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DE1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-1270" y="307721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30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C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-1270" y="316483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B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-1270" y="32524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BA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-1270" y="33413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9D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k object 55"/>
          <p:cNvSpPr/>
          <p:nvPr/>
        </p:nvSpPr>
        <p:spPr>
          <a:xfrm>
            <a:off x="-1270" y="34290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8D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k object 56"/>
          <p:cNvSpPr/>
          <p:nvPr/>
        </p:nvSpPr>
        <p:spPr>
          <a:xfrm>
            <a:off x="-1270" y="351662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B7D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k object 57"/>
          <p:cNvSpPr/>
          <p:nvPr/>
        </p:nvSpPr>
        <p:spPr>
          <a:xfrm>
            <a:off x="-1270" y="3605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6D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k object 58"/>
          <p:cNvSpPr/>
          <p:nvPr/>
        </p:nvSpPr>
        <p:spPr>
          <a:xfrm>
            <a:off x="-1270" y="3693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5D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k object 59"/>
          <p:cNvSpPr/>
          <p:nvPr/>
        </p:nvSpPr>
        <p:spPr>
          <a:xfrm>
            <a:off x="-1270" y="3780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4D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k object 60"/>
          <p:cNvSpPr/>
          <p:nvPr/>
        </p:nvSpPr>
        <p:spPr>
          <a:xfrm>
            <a:off x="-1270" y="3868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B3D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k object 61"/>
          <p:cNvSpPr/>
          <p:nvPr/>
        </p:nvSpPr>
        <p:spPr>
          <a:xfrm>
            <a:off x="-1270" y="3957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B2D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k object 62"/>
          <p:cNvSpPr/>
          <p:nvPr/>
        </p:nvSpPr>
        <p:spPr>
          <a:xfrm>
            <a:off x="-1270" y="4044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1D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k object 63"/>
          <p:cNvSpPr/>
          <p:nvPr/>
        </p:nvSpPr>
        <p:spPr>
          <a:xfrm>
            <a:off x="-1270" y="4132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B0DB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k object 64"/>
          <p:cNvSpPr/>
          <p:nvPr/>
        </p:nvSpPr>
        <p:spPr>
          <a:xfrm>
            <a:off x="-1270" y="4220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AFDB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k object 65"/>
          <p:cNvSpPr/>
          <p:nvPr/>
        </p:nvSpPr>
        <p:spPr>
          <a:xfrm>
            <a:off x="-1270" y="4309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EDB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k object 66"/>
          <p:cNvSpPr/>
          <p:nvPr/>
        </p:nvSpPr>
        <p:spPr>
          <a:xfrm>
            <a:off x="-1270" y="4396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DDA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k object 67"/>
          <p:cNvSpPr/>
          <p:nvPr/>
        </p:nvSpPr>
        <p:spPr>
          <a:xfrm>
            <a:off x="-1270" y="44843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CDA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k object 68"/>
          <p:cNvSpPr/>
          <p:nvPr/>
        </p:nvSpPr>
        <p:spPr>
          <a:xfrm>
            <a:off x="-1270" y="45720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B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k object 69"/>
          <p:cNvSpPr/>
          <p:nvPr/>
        </p:nvSpPr>
        <p:spPr>
          <a:xfrm>
            <a:off x="-1270" y="465962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AA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440" y="510540"/>
            <a:ext cx="819911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955" y="1662429"/>
            <a:ext cx="7832089" cy="4291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007110" y="2242820"/>
            <a:ext cx="7120255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0" spc="-10"/>
              <a:t>Short</a:t>
            </a:r>
            <a:r>
              <a:rPr dirty="0" sz="8000" spc="-100"/>
              <a:t> </a:t>
            </a:r>
            <a:r>
              <a:rPr dirty="0" sz="8000" spc="-5"/>
              <a:t>Answers</a:t>
            </a:r>
            <a:endParaRPr sz="8000"/>
          </a:p>
        </p:txBody>
      </p:sp>
      <p:sp>
        <p:nvSpPr>
          <p:cNvPr id="27" name="object 27"/>
          <p:cNvSpPr txBox="1"/>
          <p:nvPr/>
        </p:nvSpPr>
        <p:spPr>
          <a:xfrm>
            <a:off x="2645410" y="4813300"/>
            <a:ext cx="3990975" cy="909319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86995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latin typeface="Calibri"/>
                <a:cs typeface="Calibri"/>
              </a:rPr>
              <a:t>Maribel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Moreno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latin typeface="Calibri"/>
                <a:cs typeface="Calibri"/>
              </a:rPr>
              <a:t>CEIP SALVADOR DALÍ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(Villalbilla)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547369" y="689609"/>
            <a:ext cx="8065770" cy="21577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99900"/>
              </a:lnSpc>
              <a:spcBef>
                <a:spcPts val="100"/>
              </a:spcBef>
            </a:pPr>
            <a:r>
              <a:rPr dirty="0" spc="-5"/>
              <a:t>When we </a:t>
            </a:r>
            <a:r>
              <a:rPr dirty="0" spc="-10"/>
              <a:t>want </a:t>
            </a:r>
            <a:r>
              <a:rPr dirty="0" spc="-5"/>
              <a:t>to </a:t>
            </a:r>
            <a:r>
              <a:rPr dirty="0" spc="-10"/>
              <a:t>answer </a:t>
            </a:r>
            <a:r>
              <a:rPr dirty="0"/>
              <a:t>a </a:t>
            </a:r>
            <a:r>
              <a:rPr dirty="0" spc="-10"/>
              <a:t>question using </a:t>
            </a:r>
            <a:r>
              <a:rPr dirty="0"/>
              <a:t>a  short </a:t>
            </a:r>
            <a:r>
              <a:rPr dirty="0" spc="-10"/>
              <a:t>answer we </a:t>
            </a:r>
            <a:r>
              <a:rPr dirty="0" spc="-5"/>
              <a:t>have to </a:t>
            </a:r>
            <a:r>
              <a:rPr dirty="0" spc="-10"/>
              <a:t>say </a:t>
            </a:r>
            <a:r>
              <a:rPr dirty="0" spc="-5"/>
              <a:t>“Yes” </a:t>
            </a:r>
            <a:r>
              <a:rPr dirty="0"/>
              <a:t>or </a:t>
            </a:r>
            <a:r>
              <a:rPr dirty="0" spc="-5"/>
              <a:t>“no”  followed by the subject </a:t>
            </a:r>
            <a:r>
              <a:rPr dirty="0" spc="-10"/>
              <a:t>(I, </a:t>
            </a:r>
            <a:r>
              <a:rPr dirty="0" spc="-5"/>
              <a:t>you…) and the  auxiliary </a:t>
            </a:r>
            <a:r>
              <a:rPr dirty="0"/>
              <a:t>verb </a:t>
            </a:r>
            <a:r>
              <a:rPr dirty="0" spc="-5"/>
              <a:t>you find </a:t>
            </a:r>
            <a:r>
              <a:rPr dirty="0"/>
              <a:t>a </a:t>
            </a:r>
            <a:r>
              <a:rPr dirty="0" spc="-5"/>
              <a:t>the beginning </a:t>
            </a:r>
            <a:r>
              <a:rPr dirty="0"/>
              <a:t>of </a:t>
            </a:r>
            <a:r>
              <a:rPr dirty="0" spc="-5"/>
              <a:t>the  </a:t>
            </a:r>
            <a:r>
              <a:rPr dirty="0" spc="-10"/>
              <a:t>question</a:t>
            </a:r>
          </a:p>
        </p:txBody>
      </p:sp>
      <p:sp>
        <p:nvSpPr>
          <p:cNvPr id="27" name="object 27"/>
          <p:cNvSpPr/>
          <p:nvPr/>
        </p:nvSpPr>
        <p:spPr>
          <a:xfrm>
            <a:off x="5796279" y="4292600"/>
            <a:ext cx="2448560" cy="1958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33119" y="3175000"/>
            <a:ext cx="34099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omic Sans MS"/>
                <a:cs typeface="Comic Sans MS"/>
              </a:rPr>
              <a:t>Ex.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Do you </a:t>
            </a:r>
            <a:r>
              <a:rPr dirty="0" sz="2400" spc="-5">
                <a:latin typeface="Comic Sans MS"/>
                <a:cs typeface="Comic Sans MS"/>
              </a:rPr>
              <a:t>like</a:t>
            </a:r>
            <a:r>
              <a:rPr dirty="0" sz="2400" spc="-40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dancing?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49470" y="3108960"/>
            <a:ext cx="1628139" cy="889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3185" marR="5080" indent="-71120">
              <a:lnSpc>
                <a:spcPct val="118100"/>
              </a:lnSpc>
              <a:spcBef>
                <a:spcPts val="95"/>
              </a:spcBef>
            </a:pPr>
            <a:r>
              <a:rPr dirty="0" sz="2400" spc="-5">
                <a:latin typeface="Comic Sans MS"/>
                <a:cs typeface="Comic Sans MS"/>
              </a:rPr>
              <a:t>Yes, </a:t>
            </a:r>
            <a:r>
              <a:rPr dirty="0" sz="2400">
                <a:solidFill>
                  <a:srgbClr val="FF0000"/>
                </a:solidFill>
                <a:latin typeface="Comic Sans MS"/>
                <a:cs typeface="Comic Sans MS"/>
              </a:rPr>
              <a:t>I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do  </a:t>
            </a:r>
            <a:r>
              <a:rPr dirty="0" sz="2400" spc="-5">
                <a:latin typeface="Comic Sans MS"/>
                <a:cs typeface="Comic Sans MS"/>
              </a:rPr>
              <a:t>No, </a:t>
            </a:r>
            <a:r>
              <a:rPr dirty="0" sz="240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dirty="0" sz="2400" spc="-9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don’t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24840" y="497840"/>
            <a:ext cx="788035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Calibri"/>
                <a:cs typeface="Calibri"/>
              </a:rPr>
              <a:t>Short </a:t>
            </a:r>
            <a:r>
              <a:rPr dirty="0" sz="4400" spc="-5">
                <a:latin typeface="Calibri"/>
                <a:cs typeface="Calibri"/>
              </a:rPr>
              <a:t>answers with </a:t>
            </a:r>
            <a:r>
              <a:rPr dirty="0" sz="4400">
                <a:latin typeface="Calibri"/>
                <a:cs typeface="Calibri"/>
              </a:rPr>
              <a:t>the </a:t>
            </a:r>
            <a:r>
              <a:rPr dirty="0" sz="4400" spc="-5">
                <a:latin typeface="Calibri"/>
                <a:cs typeface="Calibri"/>
              </a:rPr>
              <a:t>Verb </a:t>
            </a:r>
            <a:r>
              <a:rPr dirty="0" sz="4400">
                <a:latin typeface="Calibri"/>
                <a:cs typeface="Calibri"/>
              </a:rPr>
              <a:t>To</a:t>
            </a:r>
            <a:r>
              <a:rPr dirty="0" sz="4400" spc="-75">
                <a:latin typeface="Calibri"/>
                <a:cs typeface="Calibri"/>
              </a:rPr>
              <a:t> </a:t>
            </a:r>
            <a:r>
              <a:rPr dirty="0" sz="4400">
                <a:latin typeface="Calibri"/>
                <a:cs typeface="Calibri"/>
              </a:rPr>
              <a:t>Be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8929" y="1523999"/>
            <a:ext cx="150495" cy="3117850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80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1830" y="1544319"/>
            <a:ext cx="7926070" cy="3116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32914">
              <a:lnSpc>
                <a:spcPct val="120800"/>
              </a:lnSpc>
              <a:spcBef>
                <a:spcPts val="100"/>
              </a:spcBef>
              <a:tabLst>
                <a:tab pos="2981325" algn="l"/>
              </a:tabLst>
            </a:pP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 you</a:t>
            </a:r>
            <a:r>
              <a:rPr dirty="0" sz="2800" spc="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student?	</a:t>
            </a:r>
            <a:r>
              <a:rPr dirty="0" sz="2800" spc="-5">
                <a:latin typeface="Calibri"/>
                <a:cs typeface="Calibri"/>
              </a:rPr>
              <a:t>Yes,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I am </a:t>
            </a:r>
            <a:r>
              <a:rPr dirty="0" sz="2800">
                <a:latin typeface="Calibri"/>
                <a:cs typeface="Calibri"/>
              </a:rPr>
              <a:t>/ </a:t>
            </a:r>
            <a:r>
              <a:rPr dirty="0" sz="2800" spc="-10">
                <a:latin typeface="Calibri"/>
                <a:cs typeface="Calibri"/>
              </a:rPr>
              <a:t>No,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I’m not 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he </a:t>
            </a:r>
            <a:r>
              <a:rPr dirty="0" sz="2800" spc="-5">
                <a:latin typeface="Calibri"/>
                <a:cs typeface="Calibri"/>
              </a:rPr>
              <a:t>my </a:t>
            </a:r>
            <a:r>
              <a:rPr dirty="0" sz="2800" spc="-10">
                <a:latin typeface="Calibri"/>
                <a:cs typeface="Calibri"/>
              </a:rPr>
              <a:t>friend? </a:t>
            </a:r>
            <a:r>
              <a:rPr dirty="0" sz="2800" spc="-5">
                <a:latin typeface="Calibri"/>
                <a:cs typeface="Calibri"/>
              </a:rPr>
              <a:t>Yes,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he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dirty="0" sz="2800">
                <a:latin typeface="Calibri"/>
                <a:cs typeface="Calibri"/>
              </a:rPr>
              <a:t>/ </a:t>
            </a:r>
            <a:r>
              <a:rPr dirty="0" sz="2800" spc="-5">
                <a:latin typeface="Calibri"/>
                <a:cs typeface="Calibri"/>
              </a:rPr>
              <a:t>No,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dirty="0" sz="2800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isn’t</a:t>
            </a:r>
            <a:endParaRPr sz="2800">
              <a:latin typeface="Calibri"/>
              <a:cs typeface="Calibri"/>
            </a:endParaRPr>
          </a:p>
          <a:p>
            <a:pPr marL="12700" marR="689610">
              <a:lnSpc>
                <a:spcPts val="4060"/>
              </a:lnSpc>
              <a:spcBef>
                <a:spcPts val="240"/>
              </a:spcBef>
            </a:pP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your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mother </a:t>
            </a:r>
            <a:r>
              <a:rPr dirty="0" sz="2800" spc="-5">
                <a:latin typeface="Calibri"/>
                <a:cs typeface="Calibri"/>
              </a:rPr>
              <a:t>here? Yes,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she is </a:t>
            </a:r>
            <a:r>
              <a:rPr dirty="0" sz="2800">
                <a:latin typeface="Calibri"/>
                <a:cs typeface="Calibri"/>
              </a:rPr>
              <a:t>/ </a:t>
            </a:r>
            <a:r>
              <a:rPr dirty="0" sz="2800" spc="-5">
                <a:latin typeface="Calibri"/>
                <a:cs typeface="Calibri"/>
              </a:rPr>
              <a:t>No,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she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isn’t 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we </a:t>
            </a:r>
            <a:r>
              <a:rPr dirty="0" sz="2800" spc="-5">
                <a:latin typeface="Calibri"/>
                <a:cs typeface="Calibri"/>
              </a:rPr>
              <a:t>in the </a:t>
            </a:r>
            <a:r>
              <a:rPr dirty="0" sz="2800" spc="-10">
                <a:latin typeface="Calibri"/>
                <a:cs typeface="Calibri"/>
              </a:rPr>
              <a:t>kitchen? </a:t>
            </a:r>
            <a:r>
              <a:rPr dirty="0" sz="2800" spc="-5">
                <a:latin typeface="Calibri"/>
                <a:cs typeface="Calibri"/>
              </a:rPr>
              <a:t>Yes,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we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 </a:t>
            </a:r>
            <a:r>
              <a:rPr dirty="0" sz="2800">
                <a:latin typeface="Calibri"/>
                <a:cs typeface="Calibri"/>
              </a:rPr>
              <a:t>/ </a:t>
            </a:r>
            <a:r>
              <a:rPr dirty="0" sz="2800" spc="-10">
                <a:latin typeface="Calibri"/>
                <a:cs typeface="Calibri"/>
              </a:rPr>
              <a:t>No,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we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aren’t 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 they </a:t>
            </a:r>
            <a:r>
              <a:rPr dirty="0" sz="2800" spc="-10">
                <a:latin typeface="Calibri"/>
                <a:cs typeface="Calibri"/>
              </a:rPr>
              <a:t>studying? </a:t>
            </a:r>
            <a:r>
              <a:rPr dirty="0" sz="2800" spc="-5">
                <a:latin typeface="Calibri"/>
                <a:cs typeface="Calibri"/>
              </a:rPr>
              <a:t>Yes,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they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are </a:t>
            </a:r>
            <a:r>
              <a:rPr dirty="0" sz="2800">
                <a:latin typeface="Calibri"/>
                <a:cs typeface="Calibri"/>
              </a:rPr>
              <a:t>/ </a:t>
            </a:r>
            <a:r>
              <a:rPr dirty="0" sz="2800" spc="-10">
                <a:latin typeface="Calibri"/>
                <a:cs typeface="Calibri"/>
              </a:rPr>
              <a:t>No,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2800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aren’t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Are Mary </a:t>
            </a:r>
            <a:r>
              <a:rPr dirty="0" sz="280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John </a:t>
            </a:r>
            <a:r>
              <a:rPr dirty="0" sz="2800" spc="-10">
                <a:latin typeface="Calibri"/>
                <a:cs typeface="Calibri"/>
              </a:rPr>
              <a:t>here? </a:t>
            </a:r>
            <a:r>
              <a:rPr dirty="0" sz="2800" spc="-5">
                <a:latin typeface="Calibri"/>
                <a:cs typeface="Calibri"/>
              </a:rPr>
              <a:t>Yes,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they are</a:t>
            </a:r>
            <a:r>
              <a:rPr dirty="0" sz="2800" spc="-5">
                <a:latin typeface="Calibri"/>
                <a:cs typeface="Calibri"/>
              </a:rPr>
              <a:t>, No, </a:t>
            </a:r>
            <a:r>
              <a:rPr dirty="0" sz="28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28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Calibri"/>
                <a:cs typeface="Calibri"/>
              </a:rPr>
              <a:t>aren’t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355340" y="4876800"/>
            <a:ext cx="2141220" cy="1424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094739" y="497840"/>
            <a:ext cx="694309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Calibri"/>
                <a:cs typeface="Calibri"/>
              </a:rPr>
              <a:t>Short </a:t>
            </a:r>
            <a:r>
              <a:rPr dirty="0" sz="4400" spc="-5">
                <a:latin typeface="Calibri"/>
                <a:cs typeface="Calibri"/>
              </a:rPr>
              <a:t>answers with “have</a:t>
            </a:r>
            <a:r>
              <a:rPr dirty="0" sz="4400" spc="-45">
                <a:latin typeface="Calibri"/>
                <a:cs typeface="Calibri"/>
              </a:rPr>
              <a:t> </a:t>
            </a:r>
            <a:r>
              <a:rPr dirty="0" sz="4400">
                <a:latin typeface="Calibri"/>
                <a:cs typeface="Calibri"/>
              </a:rPr>
              <a:t>got”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531620"/>
            <a:ext cx="7911465" cy="286893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Have </a:t>
            </a:r>
            <a:r>
              <a:rPr dirty="0" sz="3200" spc="5">
                <a:solidFill>
                  <a:srgbClr val="FF0000"/>
                </a:solidFill>
                <a:latin typeface="Calibri"/>
                <a:cs typeface="Calibri"/>
              </a:rPr>
              <a:t>yo</a:t>
            </a:r>
            <a:r>
              <a:rPr dirty="0" sz="3200" spc="5">
                <a:latin typeface="Calibri"/>
                <a:cs typeface="Calibri"/>
              </a:rPr>
              <a:t>u </a:t>
            </a:r>
            <a:r>
              <a:rPr dirty="0" sz="3200" spc="-5">
                <a:latin typeface="Calibri"/>
                <a:cs typeface="Calibri"/>
              </a:rPr>
              <a:t>got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cat? Yes,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have </a:t>
            </a:r>
            <a:r>
              <a:rPr dirty="0" sz="3200">
                <a:latin typeface="Calibri"/>
                <a:cs typeface="Calibri"/>
              </a:rPr>
              <a:t>/ </a:t>
            </a: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dirty="0" sz="3200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haven´t</a:t>
            </a:r>
            <a:endParaRPr sz="3200">
              <a:latin typeface="Calibri"/>
              <a:cs typeface="Calibri"/>
            </a:endParaRPr>
          </a:p>
          <a:p>
            <a:pPr marL="355600" marR="90043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Has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he </a:t>
            </a:r>
            <a:r>
              <a:rPr dirty="0" sz="3200" spc="-5">
                <a:latin typeface="Calibri"/>
                <a:cs typeface="Calibri"/>
              </a:rPr>
              <a:t>got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pencil?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 has </a:t>
            </a:r>
            <a:r>
              <a:rPr dirty="0" sz="3200">
                <a:latin typeface="Calibri"/>
                <a:cs typeface="Calibri"/>
              </a:rPr>
              <a:t>/ </a:t>
            </a: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  hasn’t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Have the boys </a:t>
            </a:r>
            <a:r>
              <a:rPr dirty="0" sz="3200" spc="-5">
                <a:latin typeface="Calibri"/>
                <a:cs typeface="Calibri"/>
              </a:rPr>
              <a:t>got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ball?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3200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have</a:t>
            </a:r>
            <a:endParaRPr sz="3200">
              <a:latin typeface="Calibri"/>
              <a:cs typeface="Calibri"/>
            </a:endParaRPr>
          </a:p>
          <a:p>
            <a:pPr marL="458470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3200" spc="-7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haven’t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32230" y="4221479"/>
            <a:ext cx="1651000" cy="2166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43120" y="4508500"/>
            <a:ext cx="1828800" cy="182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7729" y="4748529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748529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97729" y="4836159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29"/>
                </a:moveTo>
                <a:lnTo>
                  <a:pt x="4447540" y="87629"/>
                </a:lnTo>
                <a:lnTo>
                  <a:pt x="4447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4836159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29"/>
                </a:moveTo>
                <a:lnTo>
                  <a:pt x="3421380" y="87629"/>
                </a:lnTo>
                <a:lnTo>
                  <a:pt x="342138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97729" y="492379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492379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97729" y="5011420"/>
            <a:ext cx="4447540" cy="88900"/>
          </a:xfrm>
          <a:custGeom>
            <a:avLst/>
            <a:gdLst/>
            <a:ahLst/>
            <a:cxnLst/>
            <a:rect l="l" t="t" r="r" b="b"/>
            <a:pathLst>
              <a:path w="4447540" h="88900">
                <a:moveTo>
                  <a:pt x="0" y="88899"/>
                </a:moveTo>
                <a:lnTo>
                  <a:pt x="4447540" y="88899"/>
                </a:lnTo>
                <a:lnTo>
                  <a:pt x="4447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011420"/>
            <a:ext cx="3421379" cy="88900"/>
          </a:xfrm>
          <a:custGeom>
            <a:avLst/>
            <a:gdLst/>
            <a:ahLst/>
            <a:cxnLst/>
            <a:rect l="l" t="t" r="r" b="b"/>
            <a:pathLst>
              <a:path w="3421379" h="88900">
                <a:moveTo>
                  <a:pt x="0" y="88899"/>
                </a:moveTo>
                <a:lnTo>
                  <a:pt x="3421380" y="88899"/>
                </a:lnTo>
                <a:lnTo>
                  <a:pt x="342138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97729" y="510032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29"/>
                </a:moveTo>
                <a:lnTo>
                  <a:pt x="4447540" y="87629"/>
                </a:lnTo>
                <a:lnTo>
                  <a:pt x="4447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10032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29"/>
                </a:moveTo>
                <a:lnTo>
                  <a:pt x="3421380" y="87629"/>
                </a:lnTo>
                <a:lnTo>
                  <a:pt x="342138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97729" y="518795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18795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97729" y="5275579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275579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97729" y="5363209"/>
            <a:ext cx="4447540" cy="88900"/>
          </a:xfrm>
          <a:custGeom>
            <a:avLst/>
            <a:gdLst/>
            <a:ahLst/>
            <a:cxnLst/>
            <a:rect l="l" t="t" r="r" b="b"/>
            <a:pathLst>
              <a:path w="4447540" h="88900">
                <a:moveTo>
                  <a:pt x="0" y="88899"/>
                </a:moveTo>
                <a:lnTo>
                  <a:pt x="4447540" y="88899"/>
                </a:lnTo>
                <a:lnTo>
                  <a:pt x="4447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5363209"/>
            <a:ext cx="3421379" cy="88900"/>
          </a:xfrm>
          <a:custGeom>
            <a:avLst/>
            <a:gdLst/>
            <a:ahLst/>
            <a:cxnLst/>
            <a:rect l="l" t="t" r="r" b="b"/>
            <a:pathLst>
              <a:path w="3421379" h="88900">
                <a:moveTo>
                  <a:pt x="0" y="88899"/>
                </a:moveTo>
                <a:lnTo>
                  <a:pt x="3421380" y="88899"/>
                </a:lnTo>
                <a:lnTo>
                  <a:pt x="342138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97729" y="5452109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29"/>
                </a:moveTo>
                <a:lnTo>
                  <a:pt x="4447540" y="87629"/>
                </a:lnTo>
                <a:lnTo>
                  <a:pt x="4447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5452109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29"/>
                </a:moveTo>
                <a:lnTo>
                  <a:pt x="3421380" y="87629"/>
                </a:lnTo>
                <a:lnTo>
                  <a:pt x="342138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97729" y="553974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553974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97729" y="5627370"/>
            <a:ext cx="4447540" cy="88900"/>
          </a:xfrm>
          <a:custGeom>
            <a:avLst/>
            <a:gdLst/>
            <a:ahLst/>
            <a:cxnLst/>
            <a:rect l="l" t="t" r="r" b="b"/>
            <a:pathLst>
              <a:path w="4447540" h="88900">
                <a:moveTo>
                  <a:pt x="0" y="88899"/>
                </a:moveTo>
                <a:lnTo>
                  <a:pt x="4447540" y="88899"/>
                </a:lnTo>
                <a:lnTo>
                  <a:pt x="4447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5627370"/>
            <a:ext cx="3421379" cy="88900"/>
          </a:xfrm>
          <a:custGeom>
            <a:avLst/>
            <a:gdLst/>
            <a:ahLst/>
            <a:cxnLst/>
            <a:rect l="l" t="t" r="r" b="b"/>
            <a:pathLst>
              <a:path w="3421379" h="88900">
                <a:moveTo>
                  <a:pt x="0" y="88899"/>
                </a:moveTo>
                <a:lnTo>
                  <a:pt x="3421380" y="88899"/>
                </a:lnTo>
                <a:lnTo>
                  <a:pt x="342138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697729" y="571627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29"/>
                </a:moveTo>
                <a:lnTo>
                  <a:pt x="4447540" y="87629"/>
                </a:lnTo>
                <a:lnTo>
                  <a:pt x="4447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-1270" y="571627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29"/>
                </a:moveTo>
                <a:lnTo>
                  <a:pt x="3421380" y="87629"/>
                </a:lnTo>
                <a:lnTo>
                  <a:pt x="342138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97729" y="5803900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-1270" y="5803900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97729" y="5891529"/>
            <a:ext cx="4447540" cy="87630"/>
          </a:xfrm>
          <a:custGeom>
            <a:avLst/>
            <a:gdLst/>
            <a:ahLst/>
            <a:cxnLst/>
            <a:rect l="l" t="t" r="r" b="b"/>
            <a:pathLst>
              <a:path w="4447540" h="87629">
                <a:moveTo>
                  <a:pt x="0" y="87630"/>
                </a:moveTo>
                <a:lnTo>
                  <a:pt x="4447540" y="87630"/>
                </a:lnTo>
                <a:lnTo>
                  <a:pt x="4447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-1270" y="5891529"/>
            <a:ext cx="3421379" cy="87630"/>
          </a:xfrm>
          <a:custGeom>
            <a:avLst/>
            <a:gdLst/>
            <a:ahLst/>
            <a:cxnLst/>
            <a:rect l="l" t="t" r="r" b="b"/>
            <a:pathLst>
              <a:path w="3421379" h="87629">
                <a:moveTo>
                  <a:pt x="0" y="87630"/>
                </a:moveTo>
                <a:lnTo>
                  <a:pt x="3421380" y="87630"/>
                </a:lnTo>
                <a:lnTo>
                  <a:pt x="342138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97729" y="5979159"/>
            <a:ext cx="4447540" cy="88900"/>
          </a:xfrm>
          <a:custGeom>
            <a:avLst/>
            <a:gdLst/>
            <a:ahLst/>
            <a:cxnLst/>
            <a:rect l="l" t="t" r="r" b="b"/>
            <a:pathLst>
              <a:path w="4447540" h="88900">
                <a:moveTo>
                  <a:pt x="0" y="88899"/>
                </a:moveTo>
                <a:lnTo>
                  <a:pt x="4447540" y="88899"/>
                </a:lnTo>
                <a:lnTo>
                  <a:pt x="4447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-1270" y="5979159"/>
            <a:ext cx="3421379" cy="88900"/>
          </a:xfrm>
          <a:custGeom>
            <a:avLst/>
            <a:gdLst/>
            <a:ahLst/>
            <a:cxnLst/>
            <a:rect l="l" t="t" r="r" b="b"/>
            <a:pathLst>
              <a:path w="3421379" h="88900">
                <a:moveTo>
                  <a:pt x="0" y="88899"/>
                </a:moveTo>
                <a:lnTo>
                  <a:pt x="3421380" y="88899"/>
                </a:lnTo>
                <a:lnTo>
                  <a:pt x="342138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1882139" y="497840"/>
            <a:ext cx="536956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Calibri"/>
                <a:cs typeface="Calibri"/>
              </a:rPr>
              <a:t>Short </a:t>
            </a:r>
            <a:r>
              <a:rPr dirty="0" sz="4400" spc="-5">
                <a:latin typeface="Calibri"/>
                <a:cs typeface="Calibri"/>
              </a:rPr>
              <a:t>answers with</a:t>
            </a:r>
            <a:r>
              <a:rPr dirty="0" sz="4400" spc="-7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Can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5940" y="1531620"/>
            <a:ext cx="7856855" cy="355981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 you </a:t>
            </a:r>
            <a:r>
              <a:rPr dirty="0" sz="3200" spc="-5">
                <a:latin typeface="Calibri"/>
                <a:cs typeface="Calibri"/>
              </a:rPr>
              <a:t>open </a:t>
            </a:r>
            <a:r>
              <a:rPr dirty="0" sz="3200" spc="-1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window? Yes,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dirty="0" sz="3200" spc="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</a:t>
            </a:r>
            <a:endParaRPr sz="3200">
              <a:latin typeface="Calibri"/>
              <a:cs typeface="Calibri"/>
            </a:endParaRPr>
          </a:p>
          <a:p>
            <a:pPr marL="504190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dirty="0" sz="32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 she </a:t>
            </a:r>
            <a:r>
              <a:rPr dirty="0" sz="3200" spc="-5">
                <a:latin typeface="Calibri"/>
                <a:cs typeface="Calibri"/>
              </a:rPr>
              <a:t>dance?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she can </a:t>
            </a:r>
            <a:r>
              <a:rPr dirty="0" sz="3200">
                <a:latin typeface="Calibri"/>
                <a:cs typeface="Calibri"/>
              </a:rPr>
              <a:t>/ 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she</a:t>
            </a:r>
            <a:r>
              <a:rPr dirty="0" sz="32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 </a:t>
            </a:r>
            <a:r>
              <a:rPr dirty="0" sz="3200" spc="-10">
                <a:solidFill>
                  <a:srgbClr val="FF0000"/>
                </a:solidFill>
                <a:latin typeface="Calibri"/>
                <a:cs typeface="Calibri"/>
              </a:rPr>
              <a:t>they </a:t>
            </a:r>
            <a:r>
              <a:rPr dirty="0" sz="3200" spc="-5">
                <a:latin typeface="Calibri"/>
                <a:cs typeface="Calibri"/>
              </a:rPr>
              <a:t>jump?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 can </a:t>
            </a:r>
            <a:r>
              <a:rPr dirty="0" sz="3200">
                <a:latin typeface="Calibri"/>
                <a:cs typeface="Calibri"/>
              </a:rPr>
              <a:t>/ </a:t>
            </a: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3200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 Alex </a:t>
            </a:r>
            <a:r>
              <a:rPr dirty="0" sz="3200" spc="-5">
                <a:latin typeface="Calibri"/>
                <a:cs typeface="Calibri"/>
              </a:rPr>
              <a:t>play </a:t>
            </a:r>
            <a:r>
              <a:rPr dirty="0" sz="3200" spc="-10">
                <a:latin typeface="Calibri"/>
                <a:cs typeface="Calibri"/>
              </a:rPr>
              <a:t>the </a:t>
            </a:r>
            <a:r>
              <a:rPr dirty="0" sz="3200" spc="-5">
                <a:latin typeface="Calibri"/>
                <a:cs typeface="Calibri"/>
              </a:rPr>
              <a:t>guitar?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dirty="0" sz="3200" spc="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can</a:t>
            </a:r>
            <a:endParaRPr sz="3200">
              <a:latin typeface="Calibri"/>
              <a:cs typeface="Calibri"/>
            </a:endParaRPr>
          </a:p>
          <a:p>
            <a:pPr marL="458470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 can’t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84530" y="4653279"/>
            <a:ext cx="1771650" cy="177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420109" y="4585970"/>
            <a:ext cx="1277619" cy="1816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85800" y="528320"/>
            <a:ext cx="776224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latin typeface="Calibri"/>
                <a:cs typeface="Calibri"/>
              </a:rPr>
              <a:t>Short answers </a:t>
            </a:r>
            <a:r>
              <a:rPr dirty="0" sz="4000" spc="-10">
                <a:latin typeface="Calibri"/>
                <a:cs typeface="Calibri"/>
              </a:rPr>
              <a:t>with </a:t>
            </a:r>
            <a:r>
              <a:rPr dirty="0" sz="4000" spc="-5">
                <a:latin typeface="Calibri"/>
                <a:cs typeface="Calibri"/>
              </a:rPr>
              <a:t>auxiliary do</a:t>
            </a:r>
            <a:r>
              <a:rPr dirty="0" sz="4000" spc="-10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/does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531620"/>
            <a:ext cx="8159115" cy="41490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 you </a:t>
            </a:r>
            <a:r>
              <a:rPr dirty="0" sz="3200" spc="-5">
                <a:latin typeface="Calibri"/>
                <a:cs typeface="Calibri"/>
              </a:rPr>
              <a:t>like reading? Yes,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 </a:t>
            </a:r>
            <a:r>
              <a:rPr dirty="0" sz="3200">
                <a:latin typeface="Calibri"/>
                <a:cs typeface="Calibri"/>
              </a:rPr>
              <a:t>/ </a:t>
            </a: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dirty="0" sz="3200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Does he </a:t>
            </a:r>
            <a:r>
              <a:rPr dirty="0" sz="3200" spc="-5">
                <a:latin typeface="Calibri"/>
                <a:cs typeface="Calibri"/>
              </a:rPr>
              <a:t>have breakfast everyday?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dirty="0" sz="3200" spc="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does</a:t>
            </a:r>
            <a:endParaRPr sz="3200">
              <a:latin typeface="Calibri"/>
              <a:cs typeface="Calibri"/>
            </a:endParaRPr>
          </a:p>
          <a:p>
            <a:pPr algn="r" marR="23495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dirty="0" sz="3200" spc="-7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doesn’t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Does Jenny </a:t>
            </a:r>
            <a:r>
              <a:rPr dirty="0" sz="3200" spc="-5">
                <a:latin typeface="Calibri"/>
                <a:cs typeface="Calibri"/>
              </a:rPr>
              <a:t>drink milk?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she</a:t>
            </a:r>
            <a:r>
              <a:rPr dirty="0" sz="3200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does</a:t>
            </a:r>
            <a:endParaRPr sz="3200">
              <a:latin typeface="Calibri"/>
              <a:cs typeface="Calibri"/>
            </a:endParaRPr>
          </a:p>
          <a:p>
            <a:pPr marL="431038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she doesn’t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 </a:t>
            </a:r>
            <a:r>
              <a:rPr dirty="0" sz="3200" spc="-10">
                <a:solidFill>
                  <a:srgbClr val="FF0000"/>
                </a:solidFill>
                <a:latin typeface="Calibri"/>
                <a:cs typeface="Calibri"/>
              </a:rPr>
              <a:t>they </a:t>
            </a:r>
            <a:r>
              <a:rPr dirty="0" sz="3200" spc="5">
                <a:latin typeface="Calibri"/>
                <a:cs typeface="Calibri"/>
              </a:rPr>
              <a:t>go </a:t>
            </a:r>
            <a:r>
              <a:rPr dirty="0" sz="3200" spc="-5">
                <a:latin typeface="Calibri"/>
                <a:cs typeface="Calibri"/>
              </a:rPr>
              <a:t>to school?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dirty="0" sz="3200" spc="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endParaRPr sz="3200">
              <a:latin typeface="Calibri"/>
              <a:cs typeface="Calibri"/>
            </a:endParaRPr>
          </a:p>
          <a:p>
            <a:pPr marL="412750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they don’t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00300" y="5575300"/>
            <a:ext cx="128269" cy="69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58569" y="5367020"/>
            <a:ext cx="1297940" cy="1233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217930" y="163829"/>
            <a:ext cx="6694170" cy="13652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275"/>
              </a:lnSpc>
              <a:spcBef>
                <a:spcPts val="100"/>
              </a:spcBef>
            </a:pPr>
            <a:r>
              <a:rPr dirty="0" sz="4400">
                <a:latin typeface="Calibri"/>
                <a:cs typeface="Calibri"/>
              </a:rPr>
              <a:t>Short </a:t>
            </a:r>
            <a:r>
              <a:rPr dirty="0" sz="4400" spc="-5">
                <a:latin typeface="Calibri"/>
                <a:cs typeface="Calibri"/>
              </a:rPr>
              <a:t>answers with “Is</a:t>
            </a:r>
            <a:r>
              <a:rPr dirty="0" sz="4400" spc="-5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there”</a:t>
            </a:r>
            <a:endParaRPr sz="4400">
              <a:latin typeface="Calibri"/>
              <a:cs typeface="Calibri"/>
            </a:endParaRPr>
          </a:p>
          <a:p>
            <a:pPr marL="2131060">
              <a:lnSpc>
                <a:spcPts val="5275"/>
              </a:lnSpc>
            </a:pPr>
            <a:r>
              <a:rPr dirty="0" sz="4400">
                <a:latin typeface="Calibri"/>
                <a:cs typeface="Calibri"/>
              </a:rPr>
              <a:t>“are</a:t>
            </a:r>
            <a:r>
              <a:rPr dirty="0" sz="4400" spc="-20">
                <a:latin typeface="Calibri"/>
                <a:cs typeface="Calibri"/>
              </a:rPr>
              <a:t> </a:t>
            </a:r>
            <a:r>
              <a:rPr dirty="0" sz="4400">
                <a:latin typeface="Calibri"/>
                <a:cs typeface="Calibri"/>
              </a:rPr>
              <a:t>there”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531620"/>
            <a:ext cx="7597775" cy="297053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Is there </a:t>
            </a:r>
            <a:r>
              <a:rPr dirty="0" sz="3200">
                <a:latin typeface="Calibri"/>
                <a:cs typeface="Calibri"/>
              </a:rPr>
              <a:t>a </a:t>
            </a:r>
            <a:r>
              <a:rPr dirty="0" sz="3200" spc="-5">
                <a:latin typeface="Calibri"/>
                <a:cs typeface="Calibri"/>
              </a:rPr>
              <a:t>book on the table? 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there</a:t>
            </a:r>
            <a:r>
              <a:rPr dirty="0" sz="3200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endParaRPr sz="3200">
              <a:latin typeface="Calibri"/>
              <a:cs typeface="Calibri"/>
            </a:endParaRPr>
          </a:p>
          <a:p>
            <a:pPr marL="5224780">
              <a:lnSpc>
                <a:spcPct val="100000"/>
              </a:lnSpc>
              <a:spcBef>
                <a:spcPts val="800"/>
              </a:spcBef>
            </a:pP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there</a:t>
            </a:r>
            <a:r>
              <a:rPr dirty="0" sz="3200" spc="-6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isn’t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Are there </a:t>
            </a:r>
            <a:r>
              <a:rPr dirty="0" sz="3200" spc="-5">
                <a:latin typeface="Calibri"/>
                <a:cs typeface="Calibri"/>
              </a:rPr>
              <a:t>two apples on </a:t>
            </a:r>
            <a:r>
              <a:rPr dirty="0" sz="3200" spc="-10">
                <a:latin typeface="Calibri"/>
                <a:cs typeface="Calibri"/>
              </a:rPr>
              <a:t>the</a:t>
            </a:r>
            <a:r>
              <a:rPr dirty="0" sz="3200" spc="-5">
                <a:latin typeface="Calibri"/>
                <a:cs typeface="Calibri"/>
              </a:rPr>
              <a:t> plate?</a:t>
            </a:r>
            <a:endParaRPr sz="3200">
              <a:latin typeface="Calibri"/>
              <a:cs typeface="Calibri"/>
            </a:endParaRPr>
          </a:p>
          <a:p>
            <a:pPr marL="4584700" marR="358140">
              <a:lnSpc>
                <a:spcPts val="4640"/>
              </a:lnSpc>
              <a:spcBef>
                <a:spcPts val="275"/>
              </a:spcBef>
            </a:pPr>
            <a:r>
              <a:rPr dirty="0" sz="3200" spc="-5">
                <a:latin typeface="Calibri"/>
                <a:cs typeface="Calibri"/>
              </a:rPr>
              <a:t>Yes,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there are  </a:t>
            </a:r>
            <a:r>
              <a:rPr dirty="0" sz="3200" spc="-5">
                <a:latin typeface="Calibri"/>
                <a:cs typeface="Calibri"/>
              </a:rPr>
              <a:t>No,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there</a:t>
            </a:r>
            <a:r>
              <a:rPr dirty="0" sz="3200" spc="-6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Calibri"/>
                <a:cs typeface="Calibri"/>
              </a:rPr>
              <a:t>aren’t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42669" y="3716020"/>
            <a:ext cx="1897380" cy="2842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88340" y="438150"/>
            <a:ext cx="6967220" cy="1000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 spc="-5"/>
              <a:t>Answer the following questions using  </a:t>
            </a:r>
            <a:r>
              <a:rPr dirty="0" sz="3200"/>
              <a:t>a </a:t>
            </a:r>
            <a:r>
              <a:rPr dirty="0" sz="3200" spc="-5"/>
              <a:t>short</a:t>
            </a:r>
            <a:r>
              <a:rPr dirty="0" sz="3200" spc="-10"/>
              <a:t> </a:t>
            </a:r>
            <a:r>
              <a:rPr dirty="0" sz="3200"/>
              <a:t>answer:</a:t>
            </a:r>
            <a:endParaRPr sz="3200"/>
          </a:p>
        </p:txBody>
      </p:sp>
      <p:sp>
        <p:nvSpPr>
          <p:cNvPr id="27" name="object 2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01980" indent="-5143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01980" algn="l"/>
                <a:tab pos="602615" algn="l"/>
              </a:tabLst>
            </a:pPr>
            <a:r>
              <a:rPr dirty="0" spc="-10"/>
              <a:t>Do </a:t>
            </a:r>
            <a:r>
              <a:rPr dirty="0" spc="-5"/>
              <a:t>you like dancing?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5"/>
              <a:t>Does your father </a:t>
            </a:r>
            <a:r>
              <a:rPr dirty="0"/>
              <a:t>go </a:t>
            </a:r>
            <a:r>
              <a:rPr dirty="0" spc="-5"/>
              <a:t>to bed at 9:00</a:t>
            </a:r>
            <a:r>
              <a:rPr dirty="0" spc="-25"/>
              <a:t> </a:t>
            </a:r>
            <a:r>
              <a:rPr dirty="0" spc="-5"/>
              <a:t>o’clock?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10"/>
              <a:t>Can </a:t>
            </a:r>
            <a:r>
              <a:rPr dirty="0" spc="-5"/>
              <a:t>you ride </a:t>
            </a:r>
            <a:r>
              <a:rPr dirty="0"/>
              <a:t>a</a:t>
            </a:r>
            <a:r>
              <a:rPr dirty="0" spc="-10"/>
              <a:t> </a:t>
            </a:r>
            <a:r>
              <a:rPr dirty="0" spc="-5"/>
              <a:t>bike?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10"/>
              <a:t>Can </a:t>
            </a:r>
            <a:r>
              <a:rPr dirty="0" spc="-5"/>
              <a:t>you speak</a:t>
            </a:r>
            <a:r>
              <a:rPr dirty="0" spc="-10"/>
              <a:t> </a:t>
            </a:r>
            <a:r>
              <a:rPr dirty="0" spc="-5"/>
              <a:t>Italian?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5"/>
              <a:t>Is there </a:t>
            </a:r>
            <a:r>
              <a:rPr dirty="0"/>
              <a:t>a </a:t>
            </a:r>
            <a:r>
              <a:rPr dirty="0" spc="-5"/>
              <a:t>cat in the</a:t>
            </a:r>
            <a:r>
              <a:rPr dirty="0" spc="-20"/>
              <a:t> </a:t>
            </a:r>
            <a:r>
              <a:rPr dirty="0" spc="-5"/>
              <a:t>classroom?</a:t>
            </a:r>
          </a:p>
          <a:p>
            <a:pPr marL="601980" indent="-514350">
              <a:lnSpc>
                <a:spcPts val="3354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10"/>
              <a:t>Have </a:t>
            </a:r>
            <a:r>
              <a:rPr dirty="0" spc="-5"/>
              <a:t>you </a:t>
            </a:r>
            <a:r>
              <a:rPr dirty="0"/>
              <a:t>got a</a:t>
            </a:r>
            <a:r>
              <a:rPr dirty="0" spc="-10"/>
              <a:t> </a:t>
            </a:r>
            <a:r>
              <a:rPr dirty="0" spc="-5"/>
              <a:t>computer?</a:t>
            </a:r>
          </a:p>
          <a:p>
            <a:pPr marL="601980" indent="-514350">
              <a:lnSpc>
                <a:spcPts val="3354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5"/>
              <a:t>Are there 28 </a:t>
            </a:r>
            <a:r>
              <a:rPr dirty="0" spc="-10"/>
              <a:t>students </a:t>
            </a:r>
            <a:r>
              <a:rPr dirty="0" spc="-5"/>
              <a:t>in this</a:t>
            </a:r>
            <a:r>
              <a:rPr dirty="0"/>
              <a:t> </a:t>
            </a:r>
            <a:r>
              <a:rPr dirty="0" spc="-5"/>
              <a:t>classroom?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5"/>
              <a:t>Is your uncle </a:t>
            </a:r>
            <a:r>
              <a:rPr dirty="0"/>
              <a:t>a</a:t>
            </a:r>
            <a:r>
              <a:rPr dirty="0" spc="-15"/>
              <a:t> </a:t>
            </a:r>
            <a:r>
              <a:rPr dirty="0" spc="-5"/>
              <a:t>policeman?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1980" algn="l"/>
                <a:tab pos="602615" algn="l"/>
              </a:tabLst>
            </a:pPr>
            <a:r>
              <a:rPr dirty="0" spc="-5"/>
              <a:t>Are your teachers </a:t>
            </a:r>
            <a:r>
              <a:rPr dirty="0"/>
              <a:t>from</a:t>
            </a:r>
            <a:r>
              <a:rPr dirty="0" spc="5"/>
              <a:t> </a:t>
            </a:r>
            <a:r>
              <a:rPr dirty="0" spc="-5"/>
              <a:t>France?</a:t>
            </a:r>
          </a:p>
          <a:p>
            <a:pPr marL="601980" indent="-514350">
              <a:lnSpc>
                <a:spcPct val="100000"/>
              </a:lnSpc>
              <a:buAutoNum type="arabicPeriod"/>
              <a:tabLst>
                <a:tab pos="602615" algn="l"/>
              </a:tabLst>
            </a:pPr>
            <a:r>
              <a:rPr dirty="0" spc="-10"/>
              <a:t>Has </a:t>
            </a:r>
            <a:r>
              <a:rPr dirty="0" spc="-5"/>
              <a:t>your </a:t>
            </a:r>
            <a:r>
              <a:rPr dirty="0" spc="-10"/>
              <a:t>sister </a:t>
            </a:r>
            <a:r>
              <a:rPr dirty="0" spc="-5"/>
              <a:t>got </a:t>
            </a:r>
            <a:r>
              <a:rPr dirty="0"/>
              <a:t>a</a:t>
            </a:r>
            <a:r>
              <a:rPr dirty="0" spc="15"/>
              <a:t> </a:t>
            </a:r>
            <a:r>
              <a:rPr dirty="0" spc="-5"/>
              <a:t>cat?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4748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9D9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-1270" y="48361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8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270" y="49237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7D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270" y="501142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6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-1270" y="5100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5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270" y="5187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4D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270" y="527557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3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270" y="536320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A2D6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270" y="5452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A1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-1270" y="5539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A0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-1270" y="5627370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-1270" y="571627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E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-1270" y="580390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DD4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-1270" y="589152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CD3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-1270" y="597915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899"/>
                </a:moveTo>
                <a:lnTo>
                  <a:pt x="9146540" y="88899"/>
                </a:lnTo>
                <a:lnTo>
                  <a:pt x="9146540" y="0"/>
                </a:lnTo>
                <a:lnTo>
                  <a:pt x="0" y="0"/>
                </a:lnTo>
                <a:lnTo>
                  <a:pt x="0" y="88899"/>
                </a:lnTo>
                <a:close/>
              </a:path>
            </a:pathLst>
          </a:custGeom>
          <a:solidFill>
            <a:srgbClr val="9B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-1270" y="606805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AD3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-1270" y="615569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-1270" y="624332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9D2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-1270" y="633095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7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-1270" y="6418579"/>
            <a:ext cx="9146540" cy="88900"/>
          </a:xfrm>
          <a:custGeom>
            <a:avLst/>
            <a:gdLst/>
            <a:ahLst/>
            <a:cxnLst/>
            <a:rect l="l" t="t" r="r" b="b"/>
            <a:pathLst>
              <a:path w="9146540" h="88900">
                <a:moveTo>
                  <a:pt x="0" y="88900"/>
                </a:moveTo>
                <a:lnTo>
                  <a:pt x="9146540" y="88900"/>
                </a:lnTo>
                <a:lnTo>
                  <a:pt x="914654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96D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-1270" y="650748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5D1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-1270" y="6595109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30"/>
                </a:moveTo>
                <a:lnTo>
                  <a:pt x="9146540" y="87630"/>
                </a:lnTo>
                <a:lnTo>
                  <a:pt x="9146540" y="0"/>
                </a:lnTo>
                <a:lnTo>
                  <a:pt x="0" y="0"/>
                </a:lnTo>
                <a:lnTo>
                  <a:pt x="0" y="87630"/>
                </a:lnTo>
                <a:close/>
              </a:path>
            </a:pathLst>
          </a:custGeom>
          <a:solidFill>
            <a:srgbClr val="94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-1270" y="6682740"/>
            <a:ext cx="9146540" cy="87630"/>
          </a:xfrm>
          <a:custGeom>
            <a:avLst/>
            <a:gdLst/>
            <a:ahLst/>
            <a:cxnLst/>
            <a:rect l="l" t="t" r="r" b="b"/>
            <a:pathLst>
              <a:path w="9146540" h="87629">
                <a:moveTo>
                  <a:pt x="0" y="87629"/>
                </a:moveTo>
                <a:lnTo>
                  <a:pt x="9146540" y="87629"/>
                </a:lnTo>
                <a:lnTo>
                  <a:pt x="9146540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93D0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6770369"/>
            <a:ext cx="9144000" cy="87630"/>
          </a:xfrm>
          <a:custGeom>
            <a:avLst/>
            <a:gdLst/>
            <a:ahLst/>
            <a:cxnLst/>
            <a:rect l="l" t="t" r="r" b="b"/>
            <a:pathLst>
              <a:path w="9144000" h="87629">
                <a:moveTo>
                  <a:pt x="0" y="87629"/>
                </a:moveTo>
                <a:lnTo>
                  <a:pt x="0" y="0"/>
                </a:lnTo>
                <a:lnTo>
                  <a:pt x="9144000" y="0"/>
                </a:lnTo>
                <a:lnTo>
                  <a:pt x="9144000" y="87629"/>
                </a:lnTo>
                <a:lnTo>
                  <a:pt x="0" y="87629"/>
                </a:lnTo>
                <a:close/>
              </a:path>
            </a:pathLst>
          </a:custGeom>
          <a:solidFill>
            <a:srgbClr val="92CF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472440" y="510540"/>
            <a:ext cx="722249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Write </a:t>
            </a:r>
            <a:r>
              <a:rPr dirty="0"/>
              <a:t>a </a:t>
            </a:r>
            <a:r>
              <a:rPr dirty="0" spc="-5"/>
              <a:t>question for the following</a:t>
            </a:r>
            <a:r>
              <a:rPr dirty="0" spc="-40"/>
              <a:t> </a:t>
            </a:r>
            <a:r>
              <a:rPr dirty="0" spc="-5"/>
              <a:t>answers:</a:t>
            </a:r>
          </a:p>
        </p:txBody>
      </p:sp>
      <p:sp>
        <p:nvSpPr>
          <p:cNvPr id="27" name="object 27"/>
          <p:cNvSpPr/>
          <p:nvPr/>
        </p:nvSpPr>
        <p:spPr>
          <a:xfrm>
            <a:off x="828039" y="1585767"/>
            <a:ext cx="5525135" cy="0"/>
          </a:xfrm>
          <a:custGeom>
            <a:avLst/>
            <a:gdLst/>
            <a:ahLst/>
            <a:cxnLst/>
            <a:rect l="l" t="t" r="r" b="b"/>
            <a:pathLst>
              <a:path w="5525135" h="0">
                <a:moveTo>
                  <a:pt x="0" y="0"/>
                </a:moveTo>
                <a:lnTo>
                  <a:pt x="5525095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339840" y="1230629"/>
            <a:ext cx="15557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5">
                <a:latin typeface="Comic Sans MS"/>
                <a:cs typeface="Comic Sans MS"/>
              </a:rPr>
              <a:t>Yes, 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-90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do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7481" y="2317288"/>
            <a:ext cx="5334635" cy="0"/>
          </a:xfrm>
          <a:custGeom>
            <a:avLst/>
            <a:gdLst/>
            <a:ahLst/>
            <a:cxnLst/>
            <a:rect l="l" t="t" r="r" b="b"/>
            <a:pathLst>
              <a:path w="5334635" h="0">
                <a:moveTo>
                  <a:pt x="0" y="0"/>
                </a:moveTo>
                <a:lnTo>
                  <a:pt x="5334290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158477" y="1962150"/>
            <a:ext cx="17805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5">
                <a:latin typeface="Comic Sans MS"/>
                <a:cs typeface="Comic Sans MS"/>
              </a:rPr>
              <a:t>No, 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-9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can’t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7481" y="3048808"/>
            <a:ext cx="4762500" cy="0"/>
          </a:xfrm>
          <a:custGeom>
            <a:avLst/>
            <a:gdLst/>
            <a:ahLst/>
            <a:cxnLst/>
            <a:rect l="l" t="t" r="r" b="b"/>
            <a:pathLst>
              <a:path w="4762500" h="0">
                <a:moveTo>
                  <a:pt x="0" y="0"/>
                </a:moveTo>
                <a:lnTo>
                  <a:pt x="4761876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37481" y="3780328"/>
            <a:ext cx="4953000" cy="0"/>
          </a:xfrm>
          <a:custGeom>
            <a:avLst/>
            <a:gdLst/>
            <a:ahLst/>
            <a:cxnLst/>
            <a:rect l="l" t="t" r="r" b="b"/>
            <a:pathLst>
              <a:path w="4953000" h="0">
                <a:moveTo>
                  <a:pt x="0" y="0"/>
                </a:moveTo>
                <a:lnTo>
                  <a:pt x="4952376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586062" y="2693670"/>
            <a:ext cx="233743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10">
                <a:latin typeface="Comic Sans MS"/>
                <a:cs typeface="Comic Sans MS"/>
              </a:rPr>
              <a:t>No, </a:t>
            </a:r>
            <a:r>
              <a:rPr dirty="0" sz="2400" spc="-5">
                <a:latin typeface="Comic Sans MS"/>
                <a:cs typeface="Comic Sans MS"/>
              </a:rPr>
              <a:t>there</a:t>
            </a:r>
            <a:r>
              <a:rPr dirty="0" sz="2400" spc="-4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isn’t</a:t>
            </a:r>
            <a:endParaRPr sz="2400">
              <a:latin typeface="Comic Sans MS"/>
              <a:cs typeface="Comic Sans MS"/>
            </a:endParaRPr>
          </a:p>
          <a:p>
            <a:pPr algn="ctr" marL="116839">
              <a:lnSpc>
                <a:spcPct val="100000"/>
              </a:lnSpc>
              <a:spcBef>
                <a:spcPts val="288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5">
                <a:latin typeface="Comic Sans MS"/>
                <a:cs typeface="Comic Sans MS"/>
              </a:rPr>
              <a:t>Yes, </a:t>
            </a:r>
            <a:r>
              <a:rPr dirty="0" sz="2400" spc="-10">
                <a:latin typeface="Comic Sans MS"/>
                <a:cs typeface="Comic Sans MS"/>
              </a:rPr>
              <a:t>we</a:t>
            </a:r>
            <a:r>
              <a:rPr dirty="0" sz="2400" spc="-6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have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7481" y="4511848"/>
            <a:ext cx="5143500" cy="0"/>
          </a:xfrm>
          <a:custGeom>
            <a:avLst/>
            <a:gdLst/>
            <a:ahLst/>
            <a:cxnLst/>
            <a:rect l="l" t="t" r="r" b="b"/>
            <a:pathLst>
              <a:path w="5143500" h="0">
                <a:moveTo>
                  <a:pt x="0" y="0"/>
                </a:moveTo>
                <a:lnTo>
                  <a:pt x="5142876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72440" y="1230629"/>
            <a:ext cx="287020" cy="404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omic Sans MS"/>
                <a:cs typeface="Comic Sans MS"/>
              </a:rPr>
              <a:t>1.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 spc="-10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 spc="-10">
                <a:latin typeface="Comic Sans MS"/>
                <a:cs typeface="Comic Sans MS"/>
              </a:rPr>
              <a:t>3</a:t>
            </a:r>
            <a:r>
              <a:rPr dirty="0" sz="240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 spc="-10">
                <a:latin typeface="Comic Sans MS"/>
                <a:cs typeface="Comic Sans MS"/>
              </a:rPr>
              <a:t>4</a:t>
            </a:r>
            <a:r>
              <a:rPr dirty="0" sz="240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 spc="-10">
                <a:latin typeface="Comic Sans MS"/>
                <a:cs typeface="Comic Sans MS"/>
              </a:rPr>
              <a:t>5</a:t>
            </a:r>
            <a:r>
              <a:rPr dirty="0" sz="240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80"/>
              </a:spcBef>
            </a:pPr>
            <a:r>
              <a:rPr dirty="0" sz="2400" spc="-10">
                <a:latin typeface="Comic Sans MS"/>
                <a:cs typeface="Comic Sans MS"/>
              </a:rPr>
              <a:t>6</a:t>
            </a:r>
            <a:r>
              <a:rPr dirty="0" sz="240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7481" y="5243367"/>
            <a:ext cx="5334635" cy="0"/>
          </a:xfrm>
          <a:custGeom>
            <a:avLst/>
            <a:gdLst/>
            <a:ahLst/>
            <a:cxnLst/>
            <a:rect l="l" t="t" r="r" b="b"/>
            <a:pathLst>
              <a:path w="5334635" h="0">
                <a:moveTo>
                  <a:pt x="0" y="0"/>
                </a:moveTo>
                <a:lnTo>
                  <a:pt x="5334290" y="0"/>
                </a:lnTo>
              </a:path>
            </a:pathLst>
          </a:custGeom>
          <a:ln w="27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967977" y="4156709"/>
            <a:ext cx="196659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5">
                <a:latin typeface="Comic Sans MS"/>
                <a:cs typeface="Comic Sans MS"/>
              </a:rPr>
              <a:t>No, I’m</a:t>
            </a:r>
            <a:r>
              <a:rPr dirty="0" sz="2400" spc="-7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not</a:t>
            </a:r>
            <a:endParaRPr sz="2400">
              <a:latin typeface="Comic Sans MS"/>
              <a:cs typeface="Comic Sans MS"/>
            </a:endParaRPr>
          </a:p>
          <a:p>
            <a:pPr marL="203200">
              <a:lnSpc>
                <a:spcPct val="100000"/>
              </a:lnSpc>
              <a:spcBef>
                <a:spcPts val="2880"/>
              </a:spcBef>
            </a:pPr>
            <a:r>
              <a:rPr dirty="0" sz="2400">
                <a:latin typeface="Comic Sans MS"/>
                <a:cs typeface="Comic Sans MS"/>
              </a:rPr>
              <a:t>? </a:t>
            </a:r>
            <a:r>
              <a:rPr dirty="0" sz="2400" spc="-5">
                <a:latin typeface="Comic Sans MS"/>
                <a:cs typeface="Comic Sans MS"/>
              </a:rPr>
              <a:t>Yes, </a:t>
            </a:r>
            <a:r>
              <a:rPr dirty="0" sz="2400">
                <a:latin typeface="Comic Sans MS"/>
                <a:cs typeface="Comic Sans MS"/>
              </a:rPr>
              <a:t>she</a:t>
            </a:r>
            <a:r>
              <a:rPr dirty="0" sz="2400" spc="-95">
                <a:latin typeface="Comic Sans MS"/>
                <a:cs typeface="Comic Sans MS"/>
              </a:rPr>
              <a:t> </a:t>
            </a:r>
            <a:r>
              <a:rPr dirty="0" sz="2400" spc="-5">
                <a:latin typeface="Comic Sans MS"/>
                <a:cs typeface="Comic Sans MS"/>
              </a:rPr>
              <a:t>is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995420" y="5229859"/>
            <a:ext cx="1210309" cy="1413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Maribel</dc:creator>
  <dc:title>Short Answers</dc:title>
  <dcterms:created xsi:type="dcterms:W3CDTF">2019-01-03T21:42:10Z</dcterms:created>
  <dcterms:modified xsi:type="dcterms:W3CDTF">2019-01-03T21:42:10Z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2012-11-06T00:00:00Z</vt:filetime>
  </property>
  <property fmtid="{D5CDD505-2E9C-101B-9397-08002B2CF9AE}" pid="3" name="Creator">
    <vt:lpwstr>Impress</vt:lpwstr>
  </property>
  <property fmtid="{D5CDD505-2E9C-101B-9397-08002B2CF9AE}" pid="4" name="LastSaved">
    <vt:filetime>2012-11-06T00:00:00Z</vt:filetime>
  </property>
</Properties>
</file>