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notesMasterIdLst>
    <p:notesMasterId r:id="rId16"/>
  </p:notesMasterIdLst>
  <p:sldIdLst>
    <p:sldId id="261" r:id="rId2"/>
    <p:sldId id="271" r:id="rId3"/>
    <p:sldId id="276" r:id="rId4"/>
    <p:sldId id="272" r:id="rId5"/>
    <p:sldId id="264" r:id="rId6"/>
    <p:sldId id="267" r:id="rId7"/>
    <p:sldId id="275" r:id="rId8"/>
    <p:sldId id="273" r:id="rId9"/>
    <p:sldId id="277" r:id="rId10"/>
    <p:sldId id="278" r:id="rId11"/>
    <p:sldId id="280" r:id="rId12"/>
    <p:sldId id="281" r:id="rId13"/>
    <p:sldId id="282" r:id="rId14"/>
    <p:sldId id="283" r:id="rId15"/>
  </p:sldIdLst>
  <p:sldSz cx="9361488" cy="504031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مقطع بدون عنوان" id="{9420CFD0-12F0-43ED-98DF-19DEDDB05A7D}">
          <p14:sldIdLst>
            <p14:sldId id="261"/>
            <p14:sldId id="271"/>
            <p14:sldId id="276"/>
            <p14:sldId id="272"/>
            <p14:sldId id="264"/>
            <p14:sldId id="267"/>
            <p14:sldId id="275"/>
            <p14:sldId id="273"/>
            <p14:sldId id="277"/>
            <p14:sldId id="278"/>
            <p14:sldId id="280"/>
            <p14:sldId id="281"/>
            <p14:sldId id="282"/>
            <p14:sldId id="283"/>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D21C9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0368" autoAdjust="0"/>
    <p:restoredTop sz="94662" autoAdjust="0"/>
  </p:normalViewPr>
  <p:slideViewPr>
    <p:cSldViewPr>
      <p:cViewPr varScale="1">
        <p:scale>
          <a:sx n="89" d="100"/>
          <a:sy n="89" d="100"/>
        </p:scale>
        <p:origin x="-942" y="-108"/>
      </p:cViewPr>
      <p:guideLst>
        <p:guide orient="horz" pos="1588"/>
        <p:guide pos="2949"/>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dirty="0"/>
          </a:p>
        </p:txBody>
      </p:sp>
      <p:sp>
        <p:nvSpPr>
          <p:cNvPr id="3" name="عنصر نائب للتاريخ 2"/>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vl1pPr>
          </a:lstStyle>
          <a:p>
            <a:fld id="{87297449-9A3A-439E-9D74-095F308E1ABD}" type="datetimeFigureOut">
              <a:rPr lang="en-US" smtClean="0"/>
              <a:t>1/21/2020</a:t>
            </a:fld>
            <a:endParaRPr lang="en-US" dirty="0"/>
          </a:p>
        </p:txBody>
      </p:sp>
      <p:sp>
        <p:nvSpPr>
          <p:cNvPr id="4" name="عنصر نائب لصورة الشريحة 3"/>
          <p:cNvSpPr>
            <a:spLocks noGrp="1" noRot="1" noChangeAspect="1"/>
          </p:cNvSpPr>
          <p:nvPr>
            <p:ph type="sldImg" idx="2"/>
          </p:nvPr>
        </p:nvSpPr>
        <p:spPr>
          <a:xfrm>
            <a:off x="2184400" y="514350"/>
            <a:ext cx="4775200" cy="25717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عنصر نائب للملاحظات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6" name="عنصر نائب للتذييل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dirty="0"/>
          </a:p>
        </p:txBody>
      </p:sp>
      <p:sp>
        <p:nvSpPr>
          <p:cNvPr id="7" name="عنصر نائب لرقم الشريحة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vl1pPr>
          </a:lstStyle>
          <a:p>
            <a:fld id="{E1EFD484-D0D8-403B-A4E4-79D64158FD52}" type="slidenum">
              <a:rPr lang="en-US" smtClean="0"/>
              <a:t>‹#›</a:t>
            </a:fld>
            <a:endParaRPr lang="en-US" dirty="0"/>
          </a:p>
        </p:txBody>
      </p:sp>
    </p:spTree>
    <p:extLst>
      <p:ext uri="{BB962C8B-B14F-4D97-AF65-F5344CB8AC3E}">
        <p14:creationId xmlns:p14="http://schemas.microsoft.com/office/powerpoint/2010/main" val="37638532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a:xfrm>
            <a:off x="2184400" y="514350"/>
            <a:ext cx="4775200" cy="2571750"/>
          </a:xfrm>
        </p:spPr>
      </p:sp>
      <p:sp>
        <p:nvSpPr>
          <p:cNvPr id="3" name="عنصر نائب للملاحظات 2"/>
          <p:cNvSpPr>
            <a:spLocks noGrp="1"/>
          </p:cNvSpPr>
          <p:nvPr>
            <p:ph type="body" idx="1"/>
          </p:nvPr>
        </p:nvSpPr>
        <p:spPr/>
        <p:txBody>
          <a:bodyPr/>
          <a:lstStyle/>
          <a:p>
            <a:endParaRPr lang="en-US" dirty="0"/>
          </a:p>
        </p:txBody>
      </p:sp>
      <p:sp>
        <p:nvSpPr>
          <p:cNvPr id="4" name="عنصر نائب لرقم الشريحة 3"/>
          <p:cNvSpPr>
            <a:spLocks noGrp="1"/>
          </p:cNvSpPr>
          <p:nvPr>
            <p:ph type="sldNum" sz="quarter" idx="10"/>
          </p:nvPr>
        </p:nvSpPr>
        <p:spPr/>
        <p:txBody>
          <a:bodyPr/>
          <a:lstStyle/>
          <a:p>
            <a:fld id="{E1EFD484-D0D8-403B-A4E4-79D64158FD52}" type="slidenum">
              <a:rPr lang="en-US" smtClean="0"/>
              <a:t>1</a:t>
            </a:fld>
            <a:endParaRPr lang="en-US" dirty="0"/>
          </a:p>
        </p:txBody>
      </p:sp>
    </p:spTree>
    <p:extLst>
      <p:ext uri="{BB962C8B-B14F-4D97-AF65-F5344CB8AC3E}">
        <p14:creationId xmlns:p14="http://schemas.microsoft.com/office/powerpoint/2010/main" val="30820787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a:xfrm>
            <a:off x="2184400" y="514350"/>
            <a:ext cx="4775200" cy="2571750"/>
          </a:xfrm>
        </p:spPr>
      </p:sp>
      <p:sp>
        <p:nvSpPr>
          <p:cNvPr id="3" name="عنصر نائب للملاحظات 2"/>
          <p:cNvSpPr>
            <a:spLocks noGrp="1"/>
          </p:cNvSpPr>
          <p:nvPr>
            <p:ph type="body" idx="1"/>
          </p:nvPr>
        </p:nvSpPr>
        <p:spPr/>
        <p:txBody>
          <a:bodyPr/>
          <a:lstStyle/>
          <a:p>
            <a:endParaRPr lang="en-US" dirty="0"/>
          </a:p>
        </p:txBody>
      </p:sp>
      <p:sp>
        <p:nvSpPr>
          <p:cNvPr id="4" name="عنصر نائب لرقم الشريحة 3"/>
          <p:cNvSpPr>
            <a:spLocks noGrp="1"/>
          </p:cNvSpPr>
          <p:nvPr>
            <p:ph type="sldNum" sz="quarter" idx="10"/>
          </p:nvPr>
        </p:nvSpPr>
        <p:spPr/>
        <p:txBody>
          <a:bodyPr/>
          <a:lstStyle/>
          <a:p>
            <a:fld id="{E1EFD484-D0D8-403B-A4E4-79D64158FD52}" type="slidenum">
              <a:rPr lang="en-US" smtClean="0"/>
              <a:t>10</a:t>
            </a:fld>
            <a:endParaRPr lang="en-US" dirty="0"/>
          </a:p>
        </p:txBody>
      </p:sp>
    </p:spTree>
    <p:extLst>
      <p:ext uri="{BB962C8B-B14F-4D97-AF65-F5344CB8AC3E}">
        <p14:creationId xmlns:p14="http://schemas.microsoft.com/office/powerpoint/2010/main" val="10215944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a:xfrm>
            <a:off x="2184400" y="514350"/>
            <a:ext cx="4775200" cy="2571750"/>
          </a:xfrm>
        </p:spPr>
      </p:sp>
      <p:sp>
        <p:nvSpPr>
          <p:cNvPr id="3" name="عنصر نائب للملاحظات 2"/>
          <p:cNvSpPr>
            <a:spLocks noGrp="1"/>
          </p:cNvSpPr>
          <p:nvPr>
            <p:ph type="body" idx="1"/>
          </p:nvPr>
        </p:nvSpPr>
        <p:spPr/>
        <p:txBody>
          <a:bodyPr/>
          <a:lstStyle/>
          <a:p>
            <a:endParaRPr lang="en-US" dirty="0"/>
          </a:p>
        </p:txBody>
      </p:sp>
      <p:sp>
        <p:nvSpPr>
          <p:cNvPr id="4" name="عنصر نائب لرقم الشريحة 3"/>
          <p:cNvSpPr>
            <a:spLocks noGrp="1"/>
          </p:cNvSpPr>
          <p:nvPr>
            <p:ph type="sldNum" sz="quarter" idx="10"/>
          </p:nvPr>
        </p:nvSpPr>
        <p:spPr/>
        <p:txBody>
          <a:bodyPr/>
          <a:lstStyle/>
          <a:p>
            <a:fld id="{E1EFD484-D0D8-403B-A4E4-79D64158FD52}" type="slidenum">
              <a:rPr lang="en-US" smtClean="0"/>
              <a:t>11</a:t>
            </a:fld>
            <a:endParaRPr lang="en-US" dirty="0"/>
          </a:p>
        </p:txBody>
      </p:sp>
    </p:spTree>
    <p:extLst>
      <p:ext uri="{BB962C8B-B14F-4D97-AF65-F5344CB8AC3E}">
        <p14:creationId xmlns:p14="http://schemas.microsoft.com/office/powerpoint/2010/main" val="10215944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a:xfrm>
            <a:off x="2184400" y="514350"/>
            <a:ext cx="4775200" cy="2571750"/>
          </a:xfrm>
        </p:spPr>
      </p:sp>
      <p:sp>
        <p:nvSpPr>
          <p:cNvPr id="3" name="عنصر نائب للملاحظات 2"/>
          <p:cNvSpPr>
            <a:spLocks noGrp="1"/>
          </p:cNvSpPr>
          <p:nvPr>
            <p:ph type="body" idx="1"/>
          </p:nvPr>
        </p:nvSpPr>
        <p:spPr/>
        <p:txBody>
          <a:bodyPr/>
          <a:lstStyle/>
          <a:p>
            <a:endParaRPr lang="en-US" dirty="0"/>
          </a:p>
        </p:txBody>
      </p:sp>
      <p:sp>
        <p:nvSpPr>
          <p:cNvPr id="4" name="عنصر نائب لرقم الشريحة 3"/>
          <p:cNvSpPr>
            <a:spLocks noGrp="1"/>
          </p:cNvSpPr>
          <p:nvPr>
            <p:ph type="sldNum" sz="quarter" idx="10"/>
          </p:nvPr>
        </p:nvSpPr>
        <p:spPr/>
        <p:txBody>
          <a:bodyPr/>
          <a:lstStyle/>
          <a:p>
            <a:fld id="{E1EFD484-D0D8-403B-A4E4-79D64158FD52}" type="slidenum">
              <a:rPr lang="en-US" smtClean="0"/>
              <a:t>12</a:t>
            </a:fld>
            <a:endParaRPr lang="en-US" dirty="0"/>
          </a:p>
        </p:txBody>
      </p:sp>
    </p:spTree>
    <p:extLst>
      <p:ext uri="{BB962C8B-B14F-4D97-AF65-F5344CB8AC3E}">
        <p14:creationId xmlns:p14="http://schemas.microsoft.com/office/powerpoint/2010/main" val="10215944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a:xfrm>
            <a:off x="2184400" y="514350"/>
            <a:ext cx="4775200" cy="2571750"/>
          </a:xfrm>
        </p:spPr>
      </p:sp>
      <p:sp>
        <p:nvSpPr>
          <p:cNvPr id="3" name="عنصر نائب للملاحظات 2"/>
          <p:cNvSpPr>
            <a:spLocks noGrp="1"/>
          </p:cNvSpPr>
          <p:nvPr>
            <p:ph type="body" idx="1"/>
          </p:nvPr>
        </p:nvSpPr>
        <p:spPr/>
        <p:txBody>
          <a:bodyPr/>
          <a:lstStyle/>
          <a:p>
            <a:endParaRPr lang="en-US" dirty="0"/>
          </a:p>
        </p:txBody>
      </p:sp>
      <p:sp>
        <p:nvSpPr>
          <p:cNvPr id="4" name="عنصر نائب لرقم الشريحة 3"/>
          <p:cNvSpPr>
            <a:spLocks noGrp="1"/>
          </p:cNvSpPr>
          <p:nvPr>
            <p:ph type="sldNum" sz="quarter" idx="10"/>
          </p:nvPr>
        </p:nvSpPr>
        <p:spPr/>
        <p:txBody>
          <a:bodyPr/>
          <a:lstStyle/>
          <a:p>
            <a:fld id="{E1EFD484-D0D8-403B-A4E4-79D64158FD52}" type="slidenum">
              <a:rPr lang="en-US" smtClean="0"/>
              <a:t>13</a:t>
            </a:fld>
            <a:endParaRPr lang="en-US" dirty="0"/>
          </a:p>
        </p:txBody>
      </p:sp>
    </p:spTree>
    <p:extLst>
      <p:ext uri="{BB962C8B-B14F-4D97-AF65-F5344CB8AC3E}">
        <p14:creationId xmlns:p14="http://schemas.microsoft.com/office/powerpoint/2010/main" val="10215944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a:xfrm>
            <a:off x="2184400" y="514350"/>
            <a:ext cx="4775200" cy="2571750"/>
          </a:xfrm>
        </p:spPr>
      </p:sp>
      <p:sp>
        <p:nvSpPr>
          <p:cNvPr id="3" name="عنصر نائب للملاحظات 2"/>
          <p:cNvSpPr>
            <a:spLocks noGrp="1"/>
          </p:cNvSpPr>
          <p:nvPr>
            <p:ph type="body" idx="1"/>
          </p:nvPr>
        </p:nvSpPr>
        <p:spPr/>
        <p:txBody>
          <a:bodyPr/>
          <a:lstStyle/>
          <a:p>
            <a:endParaRPr lang="en-US" dirty="0"/>
          </a:p>
        </p:txBody>
      </p:sp>
      <p:sp>
        <p:nvSpPr>
          <p:cNvPr id="4" name="عنصر نائب لرقم الشريحة 3"/>
          <p:cNvSpPr>
            <a:spLocks noGrp="1"/>
          </p:cNvSpPr>
          <p:nvPr>
            <p:ph type="sldNum" sz="quarter" idx="10"/>
          </p:nvPr>
        </p:nvSpPr>
        <p:spPr/>
        <p:txBody>
          <a:bodyPr/>
          <a:lstStyle/>
          <a:p>
            <a:fld id="{E1EFD484-D0D8-403B-A4E4-79D64158FD52}" type="slidenum">
              <a:rPr lang="en-US" smtClean="0"/>
              <a:t>14</a:t>
            </a:fld>
            <a:endParaRPr lang="en-US" dirty="0"/>
          </a:p>
        </p:txBody>
      </p:sp>
    </p:spTree>
    <p:extLst>
      <p:ext uri="{BB962C8B-B14F-4D97-AF65-F5344CB8AC3E}">
        <p14:creationId xmlns:p14="http://schemas.microsoft.com/office/powerpoint/2010/main" val="10215944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a:xfrm>
            <a:off x="2184400" y="514350"/>
            <a:ext cx="4775200" cy="2571750"/>
          </a:xfrm>
        </p:spPr>
      </p:sp>
      <p:sp>
        <p:nvSpPr>
          <p:cNvPr id="3" name="عنصر نائب للملاحظات 2"/>
          <p:cNvSpPr>
            <a:spLocks noGrp="1"/>
          </p:cNvSpPr>
          <p:nvPr>
            <p:ph type="body" idx="1"/>
          </p:nvPr>
        </p:nvSpPr>
        <p:spPr/>
        <p:txBody>
          <a:bodyPr/>
          <a:lstStyle/>
          <a:p>
            <a:endParaRPr lang="en-US" dirty="0"/>
          </a:p>
        </p:txBody>
      </p:sp>
      <p:sp>
        <p:nvSpPr>
          <p:cNvPr id="4" name="عنصر نائب لرقم الشريحة 3"/>
          <p:cNvSpPr>
            <a:spLocks noGrp="1"/>
          </p:cNvSpPr>
          <p:nvPr>
            <p:ph type="sldNum" sz="quarter" idx="10"/>
          </p:nvPr>
        </p:nvSpPr>
        <p:spPr/>
        <p:txBody>
          <a:bodyPr/>
          <a:lstStyle/>
          <a:p>
            <a:fld id="{E1EFD484-D0D8-403B-A4E4-79D64158FD52}" type="slidenum">
              <a:rPr lang="en-US" smtClean="0"/>
              <a:t>2</a:t>
            </a:fld>
            <a:endParaRPr lang="en-US" dirty="0"/>
          </a:p>
        </p:txBody>
      </p:sp>
    </p:spTree>
    <p:extLst>
      <p:ext uri="{BB962C8B-B14F-4D97-AF65-F5344CB8AC3E}">
        <p14:creationId xmlns:p14="http://schemas.microsoft.com/office/powerpoint/2010/main" val="10215944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a:xfrm>
            <a:off x="2184400" y="514350"/>
            <a:ext cx="4775200" cy="2571750"/>
          </a:xfrm>
        </p:spPr>
      </p:sp>
      <p:sp>
        <p:nvSpPr>
          <p:cNvPr id="3" name="عنصر نائب للملاحظات 2"/>
          <p:cNvSpPr>
            <a:spLocks noGrp="1"/>
          </p:cNvSpPr>
          <p:nvPr>
            <p:ph type="body" idx="1"/>
          </p:nvPr>
        </p:nvSpPr>
        <p:spPr/>
        <p:txBody>
          <a:bodyPr/>
          <a:lstStyle/>
          <a:p>
            <a:endParaRPr lang="en-US" dirty="0"/>
          </a:p>
        </p:txBody>
      </p:sp>
      <p:sp>
        <p:nvSpPr>
          <p:cNvPr id="4" name="عنصر نائب لرقم الشريحة 3"/>
          <p:cNvSpPr>
            <a:spLocks noGrp="1"/>
          </p:cNvSpPr>
          <p:nvPr>
            <p:ph type="sldNum" sz="quarter" idx="10"/>
          </p:nvPr>
        </p:nvSpPr>
        <p:spPr/>
        <p:txBody>
          <a:bodyPr/>
          <a:lstStyle/>
          <a:p>
            <a:fld id="{E1EFD484-D0D8-403B-A4E4-79D64158FD52}" type="slidenum">
              <a:rPr lang="en-US" smtClean="0"/>
              <a:t>3</a:t>
            </a:fld>
            <a:endParaRPr lang="en-US" dirty="0"/>
          </a:p>
        </p:txBody>
      </p:sp>
    </p:spTree>
    <p:extLst>
      <p:ext uri="{BB962C8B-B14F-4D97-AF65-F5344CB8AC3E}">
        <p14:creationId xmlns:p14="http://schemas.microsoft.com/office/powerpoint/2010/main" val="10215944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a:xfrm>
            <a:off x="2184400" y="514350"/>
            <a:ext cx="4775200" cy="2571750"/>
          </a:xfrm>
        </p:spPr>
      </p:sp>
      <p:sp>
        <p:nvSpPr>
          <p:cNvPr id="3" name="عنصر نائب للملاحظات 2"/>
          <p:cNvSpPr>
            <a:spLocks noGrp="1"/>
          </p:cNvSpPr>
          <p:nvPr>
            <p:ph type="body" idx="1"/>
          </p:nvPr>
        </p:nvSpPr>
        <p:spPr/>
        <p:txBody>
          <a:bodyPr/>
          <a:lstStyle/>
          <a:p>
            <a:endParaRPr lang="en-US" dirty="0"/>
          </a:p>
        </p:txBody>
      </p:sp>
      <p:sp>
        <p:nvSpPr>
          <p:cNvPr id="4" name="عنصر نائب لرقم الشريحة 3"/>
          <p:cNvSpPr>
            <a:spLocks noGrp="1"/>
          </p:cNvSpPr>
          <p:nvPr>
            <p:ph type="sldNum" sz="quarter" idx="10"/>
          </p:nvPr>
        </p:nvSpPr>
        <p:spPr/>
        <p:txBody>
          <a:bodyPr/>
          <a:lstStyle/>
          <a:p>
            <a:fld id="{E1EFD484-D0D8-403B-A4E4-79D64158FD52}" type="slidenum">
              <a:rPr lang="en-US" smtClean="0"/>
              <a:t>4</a:t>
            </a:fld>
            <a:endParaRPr lang="en-US" dirty="0"/>
          </a:p>
        </p:txBody>
      </p:sp>
    </p:spTree>
    <p:extLst>
      <p:ext uri="{BB962C8B-B14F-4D97-AF65-F5344CB8AC3E}">
        <p14:creationId xmlns:p14="http://schemas.microsoft.com/office/powerpoint/2010/main" val="10215944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a:xfrm>
            <a:off x="2184400" y="514350"/>
            <a:ext cx="4775200" cy="2571750"/>
          </a:xfrm>
        </p:spPr>
      </p:sp>
      <p:sp>
        <p:nvSpPr>
          <p:cNvPr id="3" name="عنصر نائب للملاحظات 2"/>
          <p:cNvSpPr>
            <a:spLocks noGrp="1"/>
          </p:cNvSpPr>
          <p:nvPr>
            <p:ph type="body" idx="1"/>
          </p:nvPr>
        </p:nvSpPr>
        <p:spPr/>
        <p:txBody>
          <a:bodyPr/>
          <a:lstStyle/>
          <a:p>
            <a:endParaRPr lang="en-US" dirty="0"/>
          </a:p>
        </p:txBody>
      </p:sp>
      <p:sp>
        <p:nvSpPr>
          <p:cNvPr id="4" name="عنصر نائب لرقم الشريحة 3"/>
          <p:cNvSpPr>
            <a:spLocks noGrp="1"/>
          </p:cNvSpPr>
          <p:nvPr>
            <p:ph type="sldNum" sz="quarter" idx="10"/>
          </p:nvPr>
        </p:nvSpPr>
        <p:spPr/>
        <p:txBody>
          <a:bodyPr/>
          <a:lstStyle/>
          <a:p>
            <a:fld id="{E1EFD484-D0D8-403B-A4E4-79D64158FD52}" type="slidenum">
              <a:rPr lang="en-US" smtClean="0"/>
              <a:t>5</a:t>
            </a:fld>
            <a:endParaRPr lang="en-US" dirty="0"/>
          </a:p>
        </p:txBody>
      </p:sp>
    </p:spTree>
    <p:extLst>
      <p:ext uri="{BB962C8B-B14F-4D97-AF65-F5344CB8AC3E}">
        <p14:creationId xmlns:p14="http://schemas.microsoft.com/office/powerpoint/2010/main" val="10215944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a:xfrm>
            <a:off x="2184400" y="514350"/>
            <a:ext cx="4775200" cy="2571750"/>
          </a:xfrm>
        </p:spPr>
      </p:sp>
      <p:sp>
        <p:nvSpPr>
          <p:cNvPr id="3" name="عنصر نائب للملاحظات 2"/>
          <p:cNvSpPr>
            <a:spLocks noGrp="1"/>
          </p:cNvSpPr>
          <p:nvPr>
            <p:ph type="body" idx="1"/>
          </p:nvPr>
        </p:nvSpPr>
        <p:spPr/>
        <p:txBody>
          <a:bodyPr/>
          <a:lstStyle/>
          <a:p>
            <a:endParaRPr lang="en-US" dirty="0"/>
          </a:p>
        </p:txBody>
      </p:sp>
      <p:sp>
        <p:nvSpPr>
          <p:cNvPr id="4" name="عنصر نائب لرقم الشريحة 3"/>
          <p:cNvSpPr>
            <a:spLocks noGrp="1"/>
          </p:cNvSpPr>
          <p:nvPr>
            <p:ph type="sldNum" sz="quarter" idx="10"/>
          </p:nvPr>
        </p:nvSpPr>
        <p:spPr/>
        <p:txBody>
          <a:bodyPr/>
          <a:lstStyle/>
          <a:p>
            <a:fld id="{E1EFD484-D0D8-403B-A4E4-79D64158FD52}" type="slidenum">
              <a:rPr lang="en-US" smtClean="0"/>
              <a:t>6</a:t>
            </a:fld>
            <a:endParaRPr lang="en-US" dirty="0"/>
          </a:p>
        </p:txBody>
      </p:sp>
    </p:spTree>
    <p:extLst>
      <p:ext uri="{BB962C8B-B14F-4D97-AF65-F5344CB8AC3E}">
        <p14:creationId xmlns:p14="http://schemas.microsoft.com/office/powerpoint/2010/main" val="10215944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a:xfrm>
            <a:off x="2184400" y="514350"/>
            <a:ext cx="4775200" cy="2571750"/>
          </a:xfrm>
        </p:spPr>
      </p:sp>
      <p:sp>
        <p:nvSpPr>
          <p:cNvPr id="3" name="عنصر نائب للملاحظات 2"/>
          <p:cNvSpPr>
            <a:spLocks noGrp="1"/>
          </p:cNvSpPr>
          <p:nvPr>
            <p:ph type="body" idx="1"/>
          </p:nvPr>
        </p:nvSpPr>
        <p:spPr/>
        <p:txBody>
          <a:bodyPr/>
          <a:lstStyle/>
          <a:p>
            <a:endParaRPr lang="en-US" dirty="0"/>
          </a:p>
        </p:txBody>
      </p:sp>
      <p:sp>
        <p:nvSpPr>
          <p:cNvPr id="4" name="عنصر نائب لرقم الشريحة 3"/>
          <p:cNvSpPr>
            <a:spLocks noGrp="1"/>
          </p:cNvSpPr>
          <p:nvPr>
            <p:ph type="sldNum" sz="quarter" idx="10"/>
          </p:nvPr>
        </p:nvSpPr>
        <p:spPr/>
        <p:txBody>
          <a:bodyPr/>
          <a:lstStyle/>
          <a:p>
            <a:fld id="{E1EFD484-D0D8-403B-A4E4-79D64158FD52}" type="slidenum">
              <a:rPr lang="en-US" smtClean="0"/>
              <a:t>7</a:t>
            </a:fld>
            <a:endParaRPr lang="en-US" dirty="0"/>
          </a:p>
        </p:txBody>
      </p:sp>
    </p:spTree>
    <p:extLst>
      <p:ext uri="{BB962C8B-B14F-4D97-AF65-F5344CB8AC3E}">
        <p14:creationId xmlns:p14="http://schemas.microsoft.com/office/powerpoint/2010/main" val="10215944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a:xfrm>
            <a:off x="2184400" y="514350"/>
            <a:ext cx="4775200" cy="2571750"/>
          </a:xfrm>
        </p:spPr>
      </p:sp>
      <p:sp>
        <p:nvSpPr>
          <p:cNvPr id="3" name="عنصر نائب للملاحظات 2"/>
          <p:cNvSpPr>
            <a:spLocks noGrp="1"/>
          </p:cNvSpPr>
          <p:nvPr>
            <p:ph type="body" idx="1"/>
          </p:nvPr>
        </p:nvSpPr>
        <p:spPr/>
        <p:txBody>
          <a:bodyPr/>
          <a:lstStyle/>
          <a:p>
            <a:endParaRPr lang="en-US" dirty="0"/>
          </a:p>
        </p:txBody>
      </p:sp>
      <p:sp>
        <p:nvSpPr>
          <p:cNvPr id="4" name="عنصر نائب لرقم الشريحة 3"/>
          <p:cNvSpPr>
            <a:spLocks noGrp="1"/>
          </p:cNvSpPr>
          <p:nvPr>
            <p:ph type="sldNum" sz="quarter" idx="10"/>
          </p:nvPr>
        </p:nvSpPr>
        <p:spPr/>
        <p:txBody>
          <a:bodyPr/>
          <a:lstStyle/>
          <a:p>
            <a:fld id="{E1EFD484-D0D8-403B-A4E4-79D64158FD52}" type="slidenum">
              <a:rPr lang="en-US" smtClean="0"/>
              <a:t>8</a:t>
            </a:fld>
            <a:endParaRPr lang="en-US" dirty="0"/>
          </a:p>
        </p:txBody>
      </p:sp>
    </p:spTree>
    <p:extLst>
      <p:ext uri="{BB962C8B-B14F-4D97-AF65-F5344CB8AC3E}">
        <p14:creationId xmlns:p14="http://schemas.microsoft.com/office/powerpoint/2010/main" val="10215944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a:xfrm>
            <a:off x="2184400" y="514350"/>
            <a:ext cx="4775200" cy="2571750"/>
          </a:xfrm>
        </p:spPr>
      </p:sp>
      <p:sp>
        <p:nvSpPr>
          <p:cNvPr id="3" name="عنصر نائب للملاحظات 2"/>
          <p:cNvSpPr>
            <a:spLocks noGrp="1"/>
          </p:cNvSpPr>
          <p:nvPr>
            <p:ph type="body" idx="1"/>
          </p:nvPr>
        </p:nvSpPr>
        <p:spPr/>
        <p:txBody>
          <a:bodyPr/>
          <a:lstStyle/>
          <a:p>
            <a:endParaRPr lang="en-US" dirty="0"/>
          </a:p>
        </p:txBody>
      </p:sp>
      <p:sp>
        <p:nvSpPr>
          <p:cNvPr id="4" name="عنصر نائب لرقم الشريحة 3"/>
          <p:cNvSpPr>
            <a:spLocks noGrp="1"/>
          </p:cNvSpPr>
          <p:nvPr>
            <p:ph type="sldNum" sz="quarter" idx="10"/>
          </p:nvPr>
        </p:nvSpPr>
        <p:spPr/>
        <p:txBody>
          <a:bodyPr/>
          <a:lstStyle/>
          <a:p>
            <a:fld id="{E1EFD484-D0D8-403B-A4E4-79D64158FD52}" type="slidenum">
              <a:rPr lang="en-US" smtClean="0"/>
              <a:t>9</a:t>
            </a:fld>
            <a:endParaRPr lang="en-US" dirty="0"/>
          </a:p>
        </p:txBody>
      </p:sp>
    </p:spTree>
    <p:extLst>
      <p:ext uri="{BB962C8B-B14F-4D97-AF65-F5344CB8AC3E}">
        <p14:creationId xmlns:p14="http://schemas.microsoft.com/office/powerpoint/2010/main" val="10215944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46087" y="1008063"/>
            <a:ext cx="8038398" cy="1344083"/>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46087" y="2372825"/>
            <a:ext cx="8041518" cy="128808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5461473F-15CB-4CEE-B30E-716553332B48}" type="datetimeFigureOut">
              <a:rPr lang="en-US" smtClean="0"/>
              <a:t>1/21/2020</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1EF8997E-C902-4A67-B7F8-DC4F3C121300}" type="slidenum">
              <a:rPr lang="en-US" smtClean="0"/>
              <a:t>‹#›</a:t>
            </a:fld>
            <a:endParaRPr lang="en-US" dirty="0"/>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500">
        <p:pull dir="r"/>
      </p:transition>
    </mc:Choice>
    <mc:Fallback xmlns="">
      <p:transition spd="slow">
        <p:pull dir="r"/>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5461473F-15CB-4CEE-B30E-716553332B48}" type="datetimeFigureOut">
              <a:rPr lang="en-US" smtClean="0"/>
              <a:t>1/21/2020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EF8997E-C902-4A67-B7F8-DC4F3C121300}"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p:pull dir="r"/>
      </p:transition>
    </mc:Choice>
    <mc:Fallback xmlns="">
      <p:transition spd="slow">
        <p:pull dir="r"/>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7079" y="672043"/>
            <a:ext cx="2106335" cy="3830405"/>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68074" y="672043"/>
            <a:ext cx="6162980" cy="383040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5461473F-15CB-4CEE-B30E-716553332B48}" type="datetimeFigureOut">
              <a:rPr lang="en-US" smtClean="0"/>
              <a:t>1/21/2020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EF8997E-C902-4A67-B7F8-DC4F3C121300}"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p:pull dir="r"/>
      </p:transition>
    </mc:Choice>
    <mc:Fallback xmlns="">
      <p:transition spd="slow">
        <p:pull dir="r"/>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5461473F-15CB-4CEE-B30E-716553332B48}" type="datetimeFigureOut">
              <a:rPr lang="en-US" smtClean="0"/>
              <a:t>1/21/2020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EF8997E-C902-4A67-B7F8-DC4F3C121300}"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p:pull dir="r"/>
      </p:transition>
    </mc:Choice>
    <mc:Fallback xmlns="">
      <p:transition spd="slow">
        <p:pull dir="r"/>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42966" y="967740"/>
            <a:ext cx="7957265" cy="1001342"/>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42966" y="1987803"/>
            <a:ext cx="7957265" cy="1109569"/>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5461473F-15CB-4CEE-B30E-716553332B48}" type="datetimeFigureOut">
              <a:rPr lang="en-US" smtClean="0"/>
              <a:t>1/21/2020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EF8997E-C902-4A67-B7F8-DC4F3C121300}" type="slidenum">
              <a:rPr lang="en-US" smtClean="0"/>
              <a:t>‹#›</a:t>
            </a:fld>
            <a:endParaRPr lang="en-US" dirty="0"/>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500">
        <p:pull dir="r"/>
      </p:transition>
    </mc:Choice>
    <mc:Fallback xmlns="">
      <p:transition spd="slow">
        <p:pull dir="r"/>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68075" y="517472"/>
            <a:ext cx="8425339" cy="840052"/>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68075" y="1411174"/>
            <a:ext cx="4134657" cy="3259402"/>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758757" y="1411174"/>
            <a:ext cx="4134657" cy="3259402"/>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5461473F-15CB-4CEE-B30E-716553332B48}" type="datetimeFigureOut">
              <a:rPr lang="en-US" smtClean="0"/>
              <a:t>1/21/2020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EF8997E-C902-4A67-B7F8-DC4F3C121300}"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p:pull dir="r"/>
      </p:transition>
    </mc:Choice>
    <mc:Fallback xmlns="">
      <p:transition spd="slow">
        <p:pull dir="r"/>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68075" y="517472"/>
            <a:ext cx="8425339" cy="840052"/>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68074" y="1363522"/>
            <a:ext cx="4136283" cy="484593"/>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755506" y="1366836"/>
            <a:ext cx="4137908" cy="481279"/>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68074" y="1848115"/>
            <a:ext cx="4136283" cy="2826426"/>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755506" y="1848115"/>
            <a:ext cx="4137908" cy="2826426"/>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5461473F-15CB-4CEE-B30E-716553332B48}" type="datetimeFigureOut">
              <a:rPr lang="en-US" smtClean="0"/>
              <a:t>1/21/2020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EF8997E-C902-4A67-B7F8-DC4F3C121300}"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p:pull dir="r"/>
      </p:transition>
    </mc:Choice>
    <mc:Fallback xmlns="">
      <p:transition spd="slow">
        <p:pull dir="r"/>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68074" y="517472"/>
            <a:ext cx="8503352" cy="840052"/>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5461473F-15CB-4CEE-B30E-716553332B48}" type="datetimeFigureOut">
              <a:rPr lang="en-US" smtClean="0"/>
              <a:t>1/21/2020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EF8997E-C902-4A67-B7F8-DC4F3C121300}"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p:pull dir="r"/>
      </p:transition>
    </mc:Choice>
    <mc:Fallback xmlns="">
      <p:transition spd="slow">
        <p:pull dir="r"/>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61473F-15CB-4CEE-B30E-716553332B48}" type="datetimeFigureOut">
              <a:rPr lang="en-US" smtClean="0"/>
              <a:t>1/21/2020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EF8997E-C902-4A67-B7F8-DC4F3C121300}"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p:pull dir="r"/>
      </p:transition>
    </mc:Choice>
    <mc:Fallback xmlns="">
      <p:transition spd="slow">
        <p:pull dir="r"/>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02112" y="378025"/>
            <a:ext cx="2808446" cy="854053"/>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702112" y="1232076"/>
            <a:ext cx="2808446" cy="3360209"/>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660082" y="1232076"/>
            <a:ext cx="5233332" cy="3360209"/>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5461473F-15CB-4CEE-B30E-716553332B48}" type="datetimeFigureOut">
              <a:rPr lang="en-US" smtClean="0"/>
              <a:t>1/21/2020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EF8997E-C902-4A67-B7F8-DC4F3C121300}"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p:pull dir="r"/>
      </p:transition>
    </mc:Choice>
    <mc:Fallback xmlns="">
      <p:transition spd="slow">
        <p:pull dir="r"/>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241050" y="814385"/>
            <a:ext cx="5382856" cy="3024188"/>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194511" y="3939183"/>
            <a:ext cx="159145" cy="114247"/>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24099" y="865038"/>
            <a:ext cx="2265480" cy="1163153"/>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24099" y="2079026"/>
            <a:ext cx="2262360" cy="1601699"/>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5461473F-15CB-4CEE-B30E-716553332B48}" type="datetimeFigureOut">
              <a:rPr lang="en-US" smtClean="0"/>
              <a:t>1/21/2020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269315" y="4671624"/>
            <a:ext cx="624099" cy="268350"/>
          </a:xfrm>
        </p:spPr>
        <p:txBody>
          <a:bodyPr/>
          <a:lstStyle/>
          <a:p>
            <a:fld id="{1EF8997E-C902-4A67-B7F8-DC4F3C121300}" type="slidenum">
              <a:rPr lang="en-US" smtClean="0"/>
              <a:t>‹#›</a:t>
            </a:fld>
            <a:endParaRPr lang="en-US" dirty="0"/>
          </a:p>
        </p:txBody>
      </p:sp>
      <p:sp>
        <p:nvSpPr>
          <p:cNvPr id="3" name="Picture Placeholder 2"/>
          <p:cNvSpPr>
            <a:spLocks noGrp="1"/>
          </p:cNvSpPr>
          <p:nvPr>
            <p:ph type="pic" idx="1"/>
          </p:nvPr>
        </p:nvSpPr>
        <p:spPr>
          <a:xfrm rot="420000">
            <a:off x="3568702" y="881590"/>
            <a:ext cx="4727551" cy="2889779"/>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dirty="0" smtClean="0"/>
              <a:t>انقر فوق الأيقونة لإضافة صورة</a:t>
            </a:r>
            <a:endParaRPr kumimoji="0" lang="en-US" dirty="0"/>
          </a:p>
        </p:txBody>
      </p:sp>
      <p:sp>
        <p:nvSpPr>
          <p:cNvPr id="10" name="Freeform 9"/>
          <p:cNvSpPr>
            <a:spLocks/>
          </p:cNvSpPr>
          <p:nvPr/>
        </p:nvSpPr>
        <p:spPr bwMode="auto">
          <a:xfrm flipV="1">
            <a:off x="-9752" y="4274932"/>
            <a:ext cx="9380991" cy="76538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485713" y="4571284"/>
            <a:ext cx="4875775" cy="469029"/>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mc:AlternateContent xmlns:mc="http://schemas.openxmlformats.org/markup-compatibility/2006" xmlns:p14="http://schemas.microsoft.com/office/powerpoint/2010/main">
    <mc:Choice Requires="p14">
      <p:transition spd="slow" p14:dur="1500">
        <p:pull dir="r"/>
      </p:transition>
    </mc:Choice>
    <mc:Fallback xmlns="">
      <p:transition spd="slow">
        <p:pull dir="r"/>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752" y="-5251"/>
            <a:ext cx="9380991" cy="76538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485713" y="-5250"/>
            <a:ext cx="4875775" cy="469029"/>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68075" y="517472"/>
            <a:ext cx="8425339" cy="840052"/>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68075" y="1422488"/>
            <a:ext cx="8425339" cy="322580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68075" y="4671624"/>
            <a:ext cx="2184347" cy="268350"/>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461473F-15CB-4CEE-B30E-716553332B48}" type="datetimeFigureOut">
              <a:rPr lang="en-US" smtClean="0"/>
              <a:t>1/21/2020</a:t>
            </a:fld>
            <a:endParaRPr lang="en-US" dirty="0"/>
          </a:p>
        </p:txBody>
      </p:sp>
      <p:sp>
        <p:nvSpPr>
          <p:cNvPr id="22" name="Footer Placeholder 21"/>
          <p:cNvSpPr>
            <a:spLocks noGrp="1"/>
          </p:cNvSpPr>
          <p:nvPr>
            <p:ph type="ftr" sz="quarter" idx="3"/>
          </p:nvPr>
        </p:nvSpPr>
        <p:spPr>
          <a:xfrm>
            <a:off x="2730434" y="4671624"/>
            <a:ext cx="3432546" cy="268350"/>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8113290" y="4671624"/>
            <a:ext cx="780124" cy="268350"/>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EF8997E-C902-4A67-B7F8-DC4F3C121300}" type="slidenum">
              <a:rPr lang="en-US" smtClean="0"/>
              <a:t>‹#›</a:t>
            </a:fld>
            <a:endParaRPr lang="en-US" dirty="0"/>
          </a:p>
        </p:txBody>
      </p:sp>
      <p:grpSp>
        <p:nvGrpSpPr>
          <p:cNvPr id="2" name="Group 1"/>
          <p:cNvGrpSpPr/>
          <p:nvPr/>
        </p:nvGrpSpPr>
        <p:grpSpPr>
          <a:xfrm>
            <a:off x="-19469" y="148760"/>
            <a:ext cx="9398905" cy="47715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mc:AlternateContent xmlns:mc="http://schemas.openxmlformats.org/markup-compatibility/2006" xmlns:p14="http://schemas.microsoft.com/office/powerpoint/2010/main">
    <mc:Choice Requires="p14">
      <p:transition spd="slow" p14:dur="1500">
        <p:pull dir="r"/>
      </p:transition>
    </mc:Choice>
    <mc:Fallback xmlns="">
      <p:transition spd="slow">
        <p:pull dir="r"/>
      </p:transition>
    </mc:Fallback>
  </mc:AlternateContent>
  <p:timing>
    <p:tnLst>
      <p:par>
        <p:cTn id="1" dur="indefinite" restart="never" nodeType="tmRoot"/>
      </p:par>
    </p:tnLst>
  </p:timing>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endParaRPr lang="en-US" dirty="0"/>
          </a:p>
        </p:txBody>
      </p:sp>
      <p:sp>
        <p:nvSpPr>
          <p:cNvPr id="3" name="عنصر نائب للتاريخ 2"/>
          <p:cNvSpPr>
            <a:spLocks noGrp="1"/>
          </p:cNvSpPr>
          <p:nvPr>
            <p:ph type="dt" sz="half" idx="10"/>
          </p:nvPr>
        </p:nvSpPr>
        <p:spPr/>
        <p:txBody>
          <a:bodyPr/>
          <a:lstStyle/>
          <a:p>
            <a:endParaRPr lang="en-US" dirty="0"/>
          </a:p>
        </p:txBody>
      </p:sp>
      <p:pic>
        <p:nvPicPr>
          <p:cNvPr id="8" name="عنصر نائب للصورة 7" descr="مجموعة مكدسة من الكتب" title="مجموعة مكدسة من الكتب">
            <a:extLst>
              <a:ext uri="{FF2B5EF4-FFF2-40B4-BE49-F238E27FC236}">
                <a16:creationId xmlns:a16="http://schemas.microsoft.com/office/drawing/2014/main" xmlns="" id="{2558B793-7BCF-4C70-BC5C-CDE5EECF8FA4}"/>
              </a:ext>
            </a:extLst>
          </p:cNvPr>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a:xfrm flipH="1">
            <a:off x="3" y="1"/>
            <a:ext cx="9361488" cy="5036719"/>
          </a:xfrm>
          <a:prstGeom prst="rect">
            <a:avLst/>
          </a:prstGeom>
        </p:spPr>
      </p:pic>
      <p:sp>
        <p:nvSpPr>
          <p:cNvPr id="13" name="مستطيل 12"/>
          <p:cNvSpPr/>
          <p:nvPr/>
        </p:nvSpPr>
        <p:spPr>
          <a:xfrm>
            <a:off x="1420088" y="359916"/>
            <a:ext cx="6407523" cy="1446550"/>
          </a:xfrm>
          <a:prstGeom prst="rect">
            <a:avLst/>
          </a:prstGeom>
          <a:noFill/>
          <a:ln>
            <a:noFill/>
          </a:ln>
          <a:effectLst>
            <a:outerShdw blurRad="50800" dist="38100" dir="2700000" algn="tl" rotWithShape="0">
              <a:prstClr val="black">
                <a:alpha val="40000"/>
              </a:prstClr>
            </a:outerShdw>
          </a:effectLst>
          <a:scene3d>
            <a:camera prst="orthographicFront">
              <a:rot lat="0" lon="0" rev="0"/>
            </a:camera>
            <a:lightRig rig="balanced" dir="t">
              <a:rot lat="0" lon="0" rev="8700000"/>
            </a:lightRig>
          </a:scene3d>
          <a:sp3d>
            <a:bevelT w="190500" h="38100"/>
          </a:sp3d>
        </p:spPr>
        <p:txBody>
          <a:bodyPr wrap="none" lIns="91440" tIns="45720" rIns="91440" bIns="45720">
            <a:spAutoFit/>
          </a:bodyPr>
          <a:lstStyle/>
          <a:p>
            <a:pPr algn="ctr"/>
            <a:r>
              <a:rPr lang="ar-SA" sz="4400" b="1" dirty="0">
                <a:ln w="1905"/>
                <a:solidFill>
                  <a:srgbClr val="FF0000"/>
                </a:solidFill>
                <a:effectLst>
                  <a:outerShdw blurRad="38100" dist="38100" dir="2700000" algn="tl">
                    <a:srgbClr val="000000">
                      <a:alpha val="43137"/>
                    </a:srgbClr>
                  </a:outerShdw>
                </a:effectLst>
              </a:rPr>
              <a:t>الدرس </a:t>
            </a:r>
            <a:r>
              <a:rPr lang="ar-SA" sz="4400" b="1" dirty="0" smtClean="0">
                <a:ln w="1905"/>
                <a:solidFill>
                  <a:srgbClr val="FF0000"/>
                </a:solidFill>
                <a:effectLst>
                  <a:outerShdw blurRad="38100" dist="38100" dir="2700000" algn="tl">
                    <a:srgbClr val="000000">
                      <a:alpha val="43137"/>
                    </a:srgbClr>
                  </a:outerShdw>
                </a:effectLst>
              </a:rPr>
              <a:t>الأول</a:t>
            </a:r>
            <a:endParaRPr lang="ar-SA" sz="4400" b="1" dirty="0">
              <a:ln w="1905"/>
              <a:solidFill>
                <a:srgbClr val="FF0000"/>
              </a:solidFill>
              <a:effectLst>
                <a:outerShdw blurRad="38100" dist="38100" dir="2700000" algn="tl">
                  <a:srgbClr val="000000">
                    <a:alpha val="43137"/>
                  </a:srgbClr>
                </a:outerShdw>
              </a:effectLst>
            </a:endParaRPr>
          </a:p>
          <a:p>
            <a:pPr algn="ctr"/>
            <a:r>
              <a:rPr lang="ar-SA" sz="4400" b="1" dirty="0" smtClean="0">
                <a:ln w="1905"/>
                <a:solidFill>
                  <a:srgbClr val="FF0000"/>
                </a:solidFill>
                <a:effectLst>
                  <a:outerShdw blurRad="38100" dist="38100" dir="2700000" algn="tl">
                    <a:srgbClr val="000000">
                      <a:alpha val="43137"/>
                    </a:srgbClr>
                  </a:outerShdw>
                </a:effectLst>
              </a:rPr>
              <a:t>الأحكام </a:t>
            </a:r>
            <a:r>
              <a:rPr lang="ar-SA" sz="4400" b="1" dirty="0">
                <a:ln w="1905"/>
                <a:solidFill>
                  <a:srgbClr val="FF0000"/>
                </a:solidFill>
                <a:effectLst>
                  <a:outerShdw blurRad="38100" dist="38100" dir="2700000" algn="tl">
                    <a:srgbClr val="000000">
                      <a:alpha val="43137"/>
                    </a:srgbClr>
                  </a:outerShdw>
                </a:effectLst>
              </a:rPr>
              <a:t>الشرعية في القرآن الكريم</a:t>
            </a:r>
            <a:endParaRPr lang="en-US" sz="4400" b="1" dirty="0">
              <a:ln w="1905"/>
              <a:solidFill>
                <a:srgbClr val="FF0000"/>
              </a:solidFill>
              <a:effectLst>
                <a:outerShdw blurRad="38100" dist="38100" dir="2700000" algn="tl">
                  <a:srgbClr val="000000">
                    <a:alpha val="43137"/>
                  </a:srgbClr>
                </a:outerShdw>
              </a:effectLst>
            </a:endParaRPr>
          </a:p>
        </p:txBody>
      </p:sp>
      <p:sp>
        <p:nvSpPr>
          <p:cNvPr id="15" name="مستطيل 14"/>
          <p:cNvSpPr/>
          <p:nvPr/>
        </p:nvSpPr>
        <p:spPr>
          <a:xfrm>
            <a:off x="1420080" y="2164416"/>
            <a:ext cx="6521336" cy="707886"/>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ar-SA" sz="4000" b="1" cap="none" spc="0" dirty="0" smtClean="0">
                <a:ln w="11430"/>
                <a:solidFill>
                  <a:srgbClr val="FFFF00"/>
                </a:solidFill>
                <a:effectLst>
                  <a:outerShdw blurRad="80000" dist="40000" dir="5040000" algn="tl">
                    <a:srgbClr val="000000">
                      <a:alpha val="30000"/>
                    </a:srgbClr>
                  </a:outerShdw>
                </a:effectLst>
              </a:rPr>
              <a:t>تقديم</a:t>
            </a:r>
            <a:r>
              <a:rPr lang="ar-SA" sz="3200" b="1" cap="none" spc="0" dirty="0" smtClean="0">
                <a:ln w="11430"/>
                <a:solidFill>
                  <a:srgbClr val="FFFF00"/>
                </a:solidFill>
                <a:effectLst>
                  <a:outerShdw blurRad="80000" dist="40000" dir="5040000" algn="tl">
                    <a:srgbClr val="000000">
                      <a:alpha val="30000"/>
                    </a:srgbClr>
                  </a:outerShdw>
                </a:effectLst>
              </a:rPr>
              <a:t>:</a:t>
            </a:r>
            <a:r>
              <a:rPr lang="ar-SA" sz="4000" b="1" cap="none" spc="0" dirty="0" smtClean="0">
                <a:ln w="11430"/>
                <a:solidFill>
                  <a:srgbClr val="FFFF00"/>
                </a:solidFill>
                <a:effectLst>
                  <a:outerShdw blurRad="80000" dist="40000" dir="5040000" algn="tl">
                    <a:srgbClr val="000000">
                      <a:alpha val="30000"/>
                    </a:srgbClr>
                  </a:outerShdw>
                </a:effectLst>
              </a:rPr>
              <a:t> أ</a:t>
            </a:r>
            <a:r>
              <a:rPr lang="ar-SA" sz="3200" b="1" cap="none" spc="0" dirty="0" smtClean="0">
                <a:ln w="11430"/>
                <a:solidFill>
                  <a:srgbClr val="FFFF00"/>
                </a:solidFill>
                <a:effectLst>
                  <a:outerShdw blurRad="80000" dist="40000" dir="5040000" algn="tl">
                    <a:srgbClr val="000000">
                      <a:alpha val="30000"/>
                    </a:srgbClr>
                  </a:outerShdw>
                </a:effectLst>
              </a:rPr>
              <a:t>.</a:t>
            </a:r>
            <a:r>
              <a:rPr lang="ar-SA" sz="4000" b="1" cap="none" spc="0" dirty="0" smtClean="0">
                <a:ln w="11430"/>
                <a:solidFill>
                  <a:srgbClr val="FFFF00"/>
                </a:solidFill>
                <a:effectLst>
                  <a:outerShdw blurRad="80000" dist="40000" dir="5040000" algn="tl">
                    <a:srgbClr val="000000">
                      <a:alpha val="30000"/>
                    </a:srgbClr>
                  </a:outerShdw>
                </a:effectLst>
              </a:rPr>
              <a:t>م</a:t>
            </a:r>
            <a:r>
              <a:rPr lang="ar-SA" sz="3200" b="1" cap="none" spc="0" dirty="0" smtClean="0">
                <a:ln w="11430"/>
                <a:solidFill>
                  <a:srgbClr val="FFFF00"/>
                </a:solidFill>
                <a:effectLst>
                  <a:outerShdw blurRad="80000" dist="40000" dir="5040000" algn="tl">
                    <a:srgbClr val="000000">
                      <a:alpha val="30000"/>
                    </a:srgbClr>
                  </a:outerShdw>
                </a:effectLst>
              </a:rPr>
              <a:t>.</a:t>
            </a:r>
            <a:r>
              <a:rPr lang="ar-SA" sz="4000" b="1" cap="none" spc="0" dirty="0" smtClean="0">
                <a:ln w="11430"/>
                <a:solidFill>
                  <a:srgbClr val="FFFF00"/>
                </a:solidFill>
                <a:effectLst>
                  <a:outerShdw blurRad="80000" dist="40000" dir="5040000" algn="tl">
                    <a:srgbClr val="000000">
                      <a:alpha val="30000"/>
                    </a:srgbClr>
                  </a:outerShdw>
                </a:effectLst>
              </a:rPr>
              <a:t>د مها عامر</a:t>
            </a:r>
            <a:r>
              <a:rPr lang="ar-SA" sz="4000" b="1" dirty="0" smtClean="0">
                <a:ln w="11430"/>
                <a:solidFill>
                  <a:srgbClr val="FFFF00"/>
                </a:solidFill>
                <a:effectLst>
                  <a:outerShdw blurRad="80000" dist="40000" dir="5040000" algn="tl">
                    <a:srgbClr val="000000">
                      <a:alpha val="30000"/>
                    </a:srgbClr>
                  </a:outerShdw>
                </a:effectLst>
              </a:rPr>
              <a:t> منصور الاسدي</a:t>
            </a:r>
            <a:endParaRPr lang="en-US" sz="4000" b="1" cap="none" spc="0" dirty="0">
              <a:ln w="11430"/>
              <a:solidFill>
                <a:srgbClr val="FFFF00"/>
              </a:solidFill>
              <a:effectLst>
                <a:outerShdw blurRad="80000" dist="40000" dir="5040000" algn="tl">
                  <a:srgbClr val="000000">
                    <a:alpha val="30000"/>
                  </a:srgbClr>
                </a:outerShdw>
              </a:effectLst>
            </a:endParaRPr>
          </a:p>
        </p:txBody>
      </p:sp>
      <p:sp>
        <p:nvSpPr>
          <p:cNvPr id="19" name="مستطيل 18"/>
          <p:cNvSpPr/>
          <p:nvPr/>
        </p:nvSpPr>
        <p:spPr>
          <a:xfrm>
            <a:off x="962420" y="2918350"/>
            <a:ext cx="7436651" cy="707886"/>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ar-SA" sz="4000" b="1" cap="none" spc="0" dirty="0">
                <a:ln w="11430"/>
                <a:solidFill>
                  <a:srgbClr val="FFFF00"/>
                </a:solidFill>
                <a:effectLst>
                  <a:outerShdw blurRad="80000" dist="40000" dir="5040000" algn="tl">
                    <a:srgbClr val="000000">
                      <a:alpha val="30000"/>
                    </a:srgbClr>
                  </a:outerShdw>
                </a:effectLst>
              </a:rPr>
              <a:t>الجامعة</a:t>
            </a:r>
            <a:r>
              <a:rPr lang="ar-SA" sz="4000" b="1" cap="none" spc="0" dirty="0" smtClean="0">
                <a:ln w="11430"/>
                <a:solidFill>
                  <a:srgbClr val="FFFF00"/>
                </a:solidFill>
                <a:effectLst>
                  <a:outerShdw blurRad="80000" dist="40000" dir="5040000" algn="tl">
                    <a:srgbClr val="000000">
                      <a:alpha val="30000"/>
                    </a:srgbClr>
                  </a:outerShdw>
                </a:effectLst>
              </a:rPr>
              <a:t> </a:t>
            </a:r>
            <a:r>
              <a:rPr lang="ar-SA" sz="4000" b="1" dirty="0">
                <a:ln w="11430"/>
                <a:solidFill>
                  <a:srgbClr val="FFFF00"/>
                </a:solidFill>
                <a:effectLst>
                  <a:outerShdw blurRad="80000" dist="40000" dir="5040000" algn="tl">
                    <a:srgbClr val="000000">
                      <a:alpha val="30000"/>
                    </a:srgbClr>
                  </a:outerShdw>
                </a:effectLst>
              </a:rPr>
              <a:t>المستنصرية / كلية التربية الاساسية</a:t>
            </a:r>
            <a:endParaRPr lang="en-US" sz="4000" b="1" dirty="0">
              <a:ln w="11430"/>
              <a:solidFill>
                <a:srgbClr val="FFFF00"/>
              </a:solidFill>
              <a:effectLst>
                <a:outerShdw blurRad="80000" dist="40000" dir="5040000" algn="tl">
                  <a:srgbClr val="000000">
                    <a:alpha val="30000"/>
                  </a:srgbClr>
                </a:outerShdw>
              </a:effectLst>
            </a:endParaRPr>
          </a:p>
        </p:txBody>
      </p:sp>
      <p:sp>
        <p:nvSpPr>
          <p:cNvPr id="20" name="مستطيل 19"/>
          <p:cNvSpPr/>
          <p:nvPr/>
        </p:nvSpPr>
        <p:spPr>
          <a:xfrm>
            <a:off x="2817896" y="3672284"/>
            <a:ext cx="3725699" cy="707886"/>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ar-SA" sz="4000" b="1" dirty="0">
                <a:ln w="11430"/>
                <a:solidFill>
                  <a:srgbClr val="FFFF00"/>
                </a:solidFill>
                <a:effectLst>
                  <a:outerShdw blurRad="80000" dist="40000" dir="5040000" algn="tl">
                    <a:srgbClr val="000000">
                      <a:alpha val="30000"/>
                    </a:srgbClr>
                  </a:outerShdw>
                </a:effectLst>
              </a:rPr>
              <a:t>قسم التربية </a:t>
            </a:r>
            <a:r>
              <a:rPr lang="ar-SA" sz="4000" b="1" dirty="0" smtClean="0">
                <a:ln w="11430"/>
                <a:solidFill>
                  <a:srgbClr val="FFFF00"/>
                </a:solidFill>
                <a:effectLst>
                  <a:outerShdw blurRad="80000" dist="40000" dir="5040000" algn="tl">
                    <a:srgbClr val="000000">
                      <a:alpha val="30000"/>
                    </a:srgbClr>
                  </a:outerShdw>
                </a:effectLst>
              </a:rPr>
              <a:t>الإسلامية</a:t>
            </a:r>
            <a:endParaRPr lang="en-US" sz="4000" b="1" dirty="0">
              <a:ln w="11430"/>
              <a:solidFill>
                <a:srgbClr val="FFFF00"/>
              </a:solidFill>
              <a:effectLst>
                <a:outerShdw blurRad="80000" dist="40000" dir="5040000" algn="tl">
                  <a:srgbClr val="000000">
                    <a:alpha val="30000"/>
                  </a:srgbClr>
                </a:outerShdw>
              </a:effectLst>
            </a:endParaRPr>
          </a:p>
        </p:txBody>
      </p:sp>
    </p:spTree>
    <p:extLst>
      <p:ext uri="{BB962C8B-B14F-4D97-AF65-F5344CB8AC3E}">
        <p14:creationId xmlns:p14="http://schemas.microsoft.com/office/powerpoint/2010/main" val="807614883"/>
      </p:ext>
    </p:extLst>
  </p:cSld>
  <p:clrMapOvr>
    <a:masterClrMapping/>
  </p:clrMapOvr>
  <mc:AlternateContent xmlns:mc="http://schemas.openxmlformats.org/markup-compatibility/2006" xmlns:p14="http://schemas.microsoft.com/office/powerpoint/2010/main">
    <mc:Choice Requires="p14">
      <p:transition spd="slow" p14:dur="4000">
        <p14:vortex/>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nodeType="clickEffect">
                                  <p:stCondLst>
                                    <p:cond delay="500"/>
                                  </p:stCondLst>
                                  <p:iterate type="lt">
                                    <p:tmPct val="10000"/>
                                  </p:iterate>
                                  <p:childTnLst>
                                    <p:set>
                                      <p:cBhvr>
                                        <p:cTn id="6" dur="1" fill="hold">
                                          <p:stCondLst>
                                            <p:cond delay="0"/>
                                          </p:stCondLst>
                                        </p:cTn>
                                        <p:tgtEl>
                                          <p:spTgt spid="13">
                                            <p:txEl>
                                              <p:pRg st="1" end="1"/>
                                            </p:txEl>
                                          </p:spTgt>
                                        </p:tgtEl>
                                        <p:attrNameLst>
                                          <p:attrName>style.visibility</p:attrName>
                                        </p:attrNameLst>
                                      </p:cBhvr>
                                      <p:to>
                                        <p:strVal val="visible"/>
                                      </p:to>
                                    </p:set>
                                    <p:anim by="(-#ppt_w*2)" calcmode="lin" valueType="num">
                                      <p:cBhvr rctx="PPT">
                                        <p:cTn id="7" dur="375" autoRev="1" fill="hold">
                                          <p:stCondLst>
                                            <p:cond delay="0"/>
                                          </p:stCondLst>
                                        </p:cTn>
                                        <p:tgtEl>
                                          <p:spTgt spid="13">
                                            <p:txEl>
                                              <p:pRg st="1" end="1"/>
                                            </p:txEl>
                                          </p:spTgt>
                                        </p:tgtEl>
                                        <p:attrNameLst>
                                          <p:attrName>ppt_w</p:attrName>
                                        </p:attrNameLst>
                                      </p:cBhvr>
                                    </p:anim>
                                    <p:anim by="(#ppt_w*0.50)" calcmode="lin" valueType="num">
                                      <p:cBhvr>
                                        <p:cTn id="8" dur="375" decel="50000" autoRev="1" fill="hold">
                                          <p:stCondLst>
                                            <p:cond delay="0"/>
                                          </p:stCondLst>
                                        </p:cTn>
                                        <p:tgtEl>
                                          <p:spTgt spid="13">
                                            <p:txEl>
                                              <p:pRg st="1" end="1"/>
                                            </p:txEl>
                                          </p:spTgt>
                                        </p:tgtEl>
                                        <p:attrNameLst>
                                          <p:attrName>ppt_x</p:attrName>
                                        </p:attrNameLst>
                                      </p:cBhvr>
                                    </p:anim>
                                    <p:anim from="(-#ppt_h/2)" to="(#ppt_y)" calcmode="lin" valueType="num">
                                      <p:cBhvr>
                                        <p:cTn id="9" dur="750" fill="hold">
                                          <p:stCondLst>
                                            <p:cond delay="0"/>
                                          </p:stCondLst>
                                        </p:cTn>
                                        <p:tgtEl>
                                          <p:spTgt spid="13">
                                            <p:txEl>
                                              <p:pRg st="1" end="1"/>
                                            </p:txEl>
                                          </p:spTgt>
                                        </p:tgtEl>
                                        <p:attrNameLst>
                                          <p:attrName>ppt_y</p:attrName>
                                        </p:attrNameLst>
                                      </p:cBhvr>
                                    </p:anim>
                                    <p:animRot by="21600000">
                                      <p:cBhvr>
                                        <p:cTn id="10" dur="750" fill="hold">
                                          <p:stCondLst>
                                            <p:cond delay="0"/>
                                          </p:stCondLst>
                                        </p:cTn>
                                        <p:tgtEl>
                                          <p:spTgt spid="13">
                                            <p:txEl>
                                              <p:pRg st="1" end="1"/>
                                            </p:txEl>
                                          </p:spTgt>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43"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fade">
                                      <p:cBhvr>
                                        <p:cTn id="15" dur="150"/>
                                        <p:tgtEl>
                                          <p:spTgt spid="15"/>
                                        </p:tgtEl>
                                      </p:cBhvr>
                                    </p:animEffect>
                                    <p:anim calcmode="lin" valueType="num">
                                      <p:cBhvr>
                                        <p:cTn id="16" dur="600" fill="hold"/>
                                        <p:tgtEl>
                                          <p:spTgt spid="15"/>
                                        </p:tgtEl>
                                        <p:attrNameLst>
                                          <p:attrName>ppt_x</p:attrName>
                                        </p:attrNameLst>
                                      </p:cBhvr>
                                      <p:tavLst>
                                        <p:tav tm="0">
                                          <p:val>
                                            <p:strVal val="#ppt_x"/>
                                          </p:val>
                                        </p:tav>
                                        <p:tav tm="100000">
                                          <p:val>
                                            <p:strVal val="#ppt_x"/>
                                          </p:val>
                                        </p:tav>
                                      </p:tavLst>
                                    </p:anim>
                                    <p:anim calcmode="lin" valueType="num">
                                      <p:cBhvr>
                                        <p:cTn id="17" dur="600" fill="hold"/>
                                        <p:tgtEl>
                                          <p:spTgt spid="15"/>
                                        </p:tgtEl>
                                        <p:attrNameLst>
                                          <p:attrName>ppt_y</p:attrName>
                                        </p:attrNameLst>
                                      </p:cBhvr>
                                      <p:tavLst>
                                        <p:tav tm="0">
                                          <p:val>
                                            <p:strVal val="#ppt_y+0.31"/>
                                          </p:val>
                                        </p:tav>
                                        <p:tav tm="100000">
                                          <p:val>
                                            <p:strVal val="#ppt_y+0.31"/>
                                          </p:val>
                                        </p:tav>
                                      </p:tavLst>
                                    </p:anim>
                                    <p:anim calcmode="lin" valueType="num">
                                      <p:cBhvr>
                                        <p:cTn id="18" dur="900" decel="50000" fill="hold">
                                          <p:stCondLst>
                                            <p:cond delay="600"/>
                                          </p:stCondLst>
                                        </p:cTn>
                                        <p:tgtEl>
                                          <p:spTgt spid="15"/>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9" dur="900" decel="50000" fill="hold">
                                          <p:stCondLst>
                                            <p:cond delay="600"/>
                                          </p:stCondLst>
                                        </p:cTn>
                                        <p:tgtEl>
                                          <p:spTgt spid="15"/>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par>
                                <p:cTn id="20" presetID="43" presetClass="entr" presetSubtype="0" fill="hold" grpId="0" nodeType="with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fade">
                                      <p:cBhvr>
                                        <p:cTn id="22" dur="150"/>
                                        <p:tgtEl>
                                          <p:spTgt spid="19"/>
                                        </p:tgtEl>
                                      </p:cBhvr>
                                    </p:animEffect>
                                    <p:anim calcmode="lin" valueType="num">
                                      <p:cBhvr>
                                        <p:cTn id="23" dur="600" fill="hold"/>
                                        <p:tgtEl>
                                          <p:spTgt spid="19"/>
                                        </p:tgtEl>
                                        <p:attrNameLst>
                                          <p:attrName>ppt_x</p:attrName>
                                        </p:attrNameLst>
                                      </p:cBhvr>
                                      <p:tavLst>
                                        <p:tav tm="0">
                                          <p:val>
                                            <p:strVal val="#ppt_x"/>
                                          </p:val>
                                        </p:tav>
                                        <p:tav tm="100000">
                                          <p:val>
                                            <p:strVal val="#ppt_x"/>
                                          </p:val>
                                        </p:tav>
                                      </p:tavLst>
                                    </p:anim>
                                    <p:anim calcmode="lin" valueType="num">
                                      <p:cBhvr>
                                        <p:cTn id="24" dur="600" fill="hold"/>
                                        <p:tgtEl>
                                          <p:spTgt spid="19"/>
                                        </p:tgtEl>
                                        <p:attrNameLst>
                                          <p:attrName>ppt_y</p:attrName>
                                        </p:attrNameLst>
                                      </p:cBhvr>
                                      <p:tavLst>
                                        <p:tav tm="0">
                                          <p:val>
                                            <p:strVal val="#ppt_y+0.31"/>
                                          </p:val>
                                        </p:tav>
                                        <p:tav tm="100000">
                                          <p:val>
                                            <p:strVal val="#ppt_y+0.31"/>
                                          </p:val>
                                        </p:tav>
                                      </p:tavLst>
                                    </p:anim>
                                    <p:anim calcmode="lin" valueType="num">
                                      <p:cBhvr>
                                        <p:cTn id="25" dur="900" decel="50000" fill="hold">
                                          <p:stCondLst>
                                            <p:cond delay="600"/>
                                          </p:stCondLst>
                                        </p:cTn>
                                        <p:tgtEl>
                                          <p:spTgt spid="19"/>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6" dur="900" decel="50000" fill="hold">
                                          <p:stCondLst>
                                            <p:cond delay="600"/>
                                          </p:stCondLst>
                                        </p:cTn>
                                        <p:tgtEl>
                                          <p:spTgt spid="19"/>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par>
                                <p:cTn id="27" presetID="43" presetClass="entr" presetSubtype="0" fill="hold" grpId="0" nodeType="withEffect">
                                  <p:stCondLst>
                                    <p:cond delay="0"/>
                                  </p:stCondLst>
                                  <p:childTnLst>
                                    <p:set>
                                      <p:cBhvr>
                                        <p:cTn id="28" dur="1" fill="hold">
                                          <p:stCondLst>
                                            <p:cond delay="0"/>
                                          </p:stCondLst>
                                        </p:cTn>
                                        <p:tgtEl>
                                          <p:spTgt spid="20"/>
                                        </p:tgtEl>
                                        <p:attrNameLst>
                                          <p:attrName>style.visibility</p:attrName>
                                        </p:attrNameLst>
                                      </p:cBhvr>
                                      <p:to>
                                        <p:strVal val="visible"/>
                                      </p:to>
                                    </p:set>
                                    <p:animEffect transition="in" filter="fade">
                                      <p:cBhvr>
                                        <p:cTn id="29" dur="150"/>
                                        <p:tgtEl>
                                          <p:spTgt spid="20"/>
                                        </p:tgtEl>
                                      </p:cBhvr>
                                    </p:animEffect>
                                    <p:anim calcmode="lin" valueType="num">
                                      <p:cBhvr>
                                        <p:cTn id="30" dur="600" fill="hold"/>
                                        <p:tgtEl>
                                          <p:spTgt spid="20"/>
                                        </p:tgtEl>
                                        <p:attrNameLst>
                                          <p:attrName>ppt_x</p:attrName>
                                        </p:attrNameLst>
                                      </p:cBhvr>
                                      <p:tavLst>
                                        <p:tav tm="0">
                                          <p:val>
                                            <p:strVal val="#ppt_x"/>
                                          </p:val>
                                        </p:tav>
                                        <p:tav tm="100000">
                                          <p:val>
                                            <p:strVal val="#ppt_x"/>
                                          </p:val>
                                        </p:tav>
                                      </p:tavLst>
                                    </p:anim>
                                    <p:anim calcmode="lin" valueType="num">
                                      <p:cBhvr>
                                        <p:cTn id="31" dur="600" fill="hold"/>
                                        <p:tgtEl>
                                          <p:spTgt spid="20"/>
                                        </p:tgtEl>
                                        <p:attrNameLst>
                                          <p:attrName>ppt_y</p:attrName>
                                        </p:attrNameLst>
                                      </p:cBhvr>
                                      <p:tavLst>
                                        <p:tav tm="0">
                                          <p:val>
                                            <p:strVal val="#ppt_y+0.31"/>
                                          </p:val>
                                        </p:tav>
                                        <p:tav tm="100000">
                                          <p:val>
                                            <p:strVal val="#ppt_y+0.31"/>
                                          </p:val>
                                        </p:tav>
                                      </p:tavLst>
                                    </p:anim>
                                    <p:anim calcmode="lin" valueType="num">
                                      <p:cBhvr>
                                        <p:cTn id="32" dur="900" decel="50000" fill="hold">
                                          <p:stCondLst>
                                            <p:cond delay="600"/>
                                          </p:stCondLst>
                                        </p:cTn>
                                        <p:tgtEl>
                                          <p:spTgt spid="20"/>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33" dur="900" decel="50000" fill="hold">
                                          <p:stCondLst>
                                            <p:cond delay="600"/>
                                          </p:stCondLst>
                                        </p:cTn>
                                        <p:tgtEl>
                                          <p:spTgt spid="20"/>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9" grpId="0"/>
      <p:bldP spid="2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ستطيل 4"/>
          <p:cNvSpPr/>
          <p:nvPr/>
        </p:nvSpPr>
        <p:spPr>
          <a:xfrm>
            <a:off x="112916" y="575940"/>
            <a:ext cx="9032324" cy="4339650"/>
          </a:xfrm>
          <a:prstGeom prst="rect">
            <a:avLst/>
          </a:prstGeom>
        </p:spPr>
        <p:txBody>
          <a:bodyPr wrap="square">
            <a:spAutoFit/>
          </a:bodyPr>
          <a:lstStyle/>
          <a:p>
            <a:pPr algn="just" rtl="1">
              <a:lnSpc>
                <a:spcPct val="150000"/>
              </a:lnSpc>
            </a:pPr>
            <a:r>
              <a:rPr lang="ar-SA" sz="2800" b="1" dirty="0">
                <a:ln w="1905"/>
                <a:solidFill>
                  <a:srgbClr val="FF0000"/>
                </a:solidFill>
                <a:effectLst>
                  <a:outerShdw blurRad="38100" dist="38100" dir="2700000" algn="tl">
                    <a:srgbClr val="000000">
                      <a:alpha val="43137"/>
                    </a:srgbClr>
                  </a:outerShdw>
                </a:effectLst>
              </a:rPr>
              <a:t>خامساً: الأحكام الشرعية:</a:t>
            </a:r>
            <a:endParaRPr lang="en-US" sz="2800" b="1" dirty="0">
              <a:ln w="1905"/>
              <a:solidFill>
                <a:srgbClr val="FF0000"/>
              </a:solidFill>
              <a:effectLst>
                <a:outerShdw blurRad="38100" dist="38100" dir="2700000" algn="tl">
                  <a:srgbClr val="000000">
                    <a:alpha val="43137"/>
                  </a:srgbClr>
                </a:outerShdw>
              </a:effectLst>
            </a:endParaRPr>
          </a:p>
          <a:p>
            <a:pPr algn="just" rtl="1">
              <a:lnSpc>
                <a:spcPct val="150000"/>
              </a:lnSpc>
            </a:pPr>
            <a:r>
              <a:rPr lang="ar-SA" sz="2500" dirty="0" smtClean="0">
                <a:effectLst>
                  <a:outerShdw blurRad="38100" dist="38100" dir="2700000" algn="tl">
                    <a:srgbClr val="000000">
                      <a:alpha val="43137"/>
                    </a:srgbClr>
                  </a:outerShdw>
                </a:effectLst>
                <a:latin typeface="Simplified Arabic" pitchFamily="18" charset="-78"/>
                <a:cs typeface="Simplified Arabic" pitchFamily="18" charset="-78"/>
              </a:rPr>
              <a:t>   الأحكام </a:t>
            </a:r>
            <a:r>
              <a:rPr lang="ar-SA" sz="2500" dirty="0">
                <a:effectLst>
                  <a:outerShdw blurRad="38100" dist="38100" dir="2700000" algn="tl">
                    <a:srgbClr val="000000">
                      <a:alpha val="43137"/>
                    </a:srgbClr>
                  </a:outerShdw>
                </a:effectLst>
                <a:latin typeface="Simplified Arabic" pitchFamily="18" charset="-78"/>
                <a:cs typeface="Simplified Arabic" pitchFamily="18" charset="-78"/>
              </a:rPr>
              <a:t>الشرعية تنقسم في أنواع عدة أهما:</a:t>
            </a:r>
            <a:endParaRPr lang="en-US" sz="2500" dirty="0">
              <a:effectLst>
                <a:outerShdw blurRad="38100" dist="38100" dir="2700000" algn="tl">
                  <a:srgbClr val="000000">
                    <a:alpha val="43137"/>
                  </a:srgbClr>
                </a:outerShdw>
              </a:effectLst>
              <a:latin typeface="Simplified Arabic" pitchFamily="18" charset="-78"/>
              <a:cs typeface="Simplified Arabic" pitchFamily="18" charset="-78"/>
            </a:endParaRPr>
          </a:p>
          <a:p>
            <a:pPr algn="just" rtl="1">
              <a:lnSpc>
                <a:spcPct val="150000"/>
              </a:lnSpc>
            </a:pPr>
            <a:r>
              <a:rPr lang="ar-SA" sz="2500" dirty="0">
                <a:solidFill>
                  <a:srgbClr val="0000CC"/>
                </a:solidFill>
                <a:effectLst>
                  <a:outerShdw blurRad="38100" dist="38100" dir="2700000" algn="tl">
                    <a:srgbClr val="000000">
                      <a:alpha val="43137"/>
                    </a:srgbClr>
                  </a:outerShdw>
                </a:effectLst>
                <a:latin typeface="Simplified Arabic" pitchFamily="18" charset="-78"/>
                <a:cs typeface="Simplified Arabic" pitchFamily="18" charset="-78"/>
              </a:rPr>
              <a:t>1. العبادات: </a:t>
            </a:r>
            <a:endParaRPr lang="en-US" sz="2500" dirty="0">
              <a:solidFill>
                <a:srgbClr val="0000CC"/>
              </a:solidFill>
              <a:effectLst>
                <a:outerShdw blurRad="38100" dist="38100" dir="2700000" algn="tl">
                  <a:srgbClr val="000000">
                    <a:alpha val="43137"/>
                  </a:srgbClr>
                </a:outerShdw>
              </a:effectLst>
              <a:latin typeface="Simplified Arabic" pitchFamily="18" charset="-78"/>
              <a:cs typeface="Simplified Arabic" pitchFamily="18" charset="-78"/>
            </a:endParaRPr>
          </a:p>
          <a:p>
            <a:pPr algn="just" rtl="1">
              <a:lnSpc>
                <a:spcPct val="150000"/>
              </a:lnSpc>
            </a:pPr>
            <a:r>
              <a:rPr lang="ar-SA" sz="2500" dirty="0" smtClean="0">
                <a:effectLst>
                  <a:outerShdw blurRad="38100" dist="38100" dir="2700000" algn="tl">
                    <a:srgbClr val="000000">
                      <a:alpha val="43137"/>
                    </a:srgbClr>
                  </a:outerShdw>
                </a:effectLst>
                <a:latin typeface="Simplified Arabic" pitchFamily="18" charset="-78"/>
                <a:cs typeface="Simplified Arabic" pitchFamily="18" charset="-78"/>
              </a:rPr>
              <a:t>   وهي </a:t>
            </a:r>
            <a:r>
              <a:rPr lang="ar-SA" sz="2500" dirty="0">
                <a:effectLst>
                  <a:outerShdw blurRad="38100" dist="38100" dir="2700000" algn="tl">
                    <a:srgbClr val="000000">
                      <a:alpha val="43137"/>
                    </a:srgbClr>
                  </a:outerShdw>
                </a:effectLst>
                <a:latin typeface="Simplified Arabic" pitchFamily="18" charset="-78"/>
                <a:cs typeface="Simplified Arabic" pitchFamily="18" charset="-78"/>
              </a:rPr>
              <a:t>أحكام تنظم علاقة الفرد بربه من صوم وصلاة وغيرهما، مما فيه من تهذيب النفوس وصلاح الفرد وسعادة المجتمع.</a:t>
            </a:r>
            <a:endParaRPr lang="en-US" sz="2500" dirty="0">
              <a:effectLst>
                <a:outerShdw blurRad="38100" dist="38100" dir="2700000" algn="tl">
                  <a:srgbClr val="000000">
                    <a:alpha val="43137"/>
                  </a:srgbClr>
                </a:outerShdw>
              </a:effectLst>
              <a:latin typeface="Simplified Arabic" pitchFamily="18" charset="-78"/>
              <a:cs typeface="Simplified Arabic" pitchFamily="18" charset="-78"/>
            </a:endParaRPr>
          </a:p>
          <a:p>
            <a:pPr algn="just" rtl="1">
              <a:lnSpc>
                <a:spcPct val="150000"/>
              </a:lnSpc>
            </a:pPr>
            <a:r>
              <a:rPr lang="ar-SA" sz="2500" dirty="0">
                <a:solidFill>
                  <a:srgbClr val="0000CC"/>
                </a:solidFill>
                <a:effectLst>
                  <a:outerShdw blurRad="38100" dist="38100" dir="2700000" algn="tl">
                    <a:srgbClr val="000000">
                      <a:alpha val="43137"/>
                    </a:srgbClr>
                  </a:outerShdw>
                </a:effectLst>
                <a:latin typeface="Simplified Arabic" pitchFamily="18" charset="-78"/>
                <a:cs typeface="Simplified Arabic" pitchFamily="18" charset="-78"/>
              </a:rPr>
              <a:t>2. أحكام الأسرة: </a:t>
            </a:r>
            <a:endParaRPr lang="en-US" sz="2500" dirty="0">
              <a:solidFill>
                <a:srgbClr val="0000CC"/>
              </a:solidFill>
              <a:effectLst>
                <a:outerShdw blurRad="38100" dist="38100" dir="2700000" algn="tl">
                  <a:srgbClr val="000000">
                    <a:alpha val="43137"/>
                  </a:srgbClr>
                </a:outerShdw>
              </a:effectLst>
              <a:latin typeface="Simplified Arabic" pitchFamily="18" charset="-78"/>
              <a:cs typeface="Simplified Arabic" pitchFamily="18" charset="-78"/>
            </a:endParaRPr>
          </a:p>
          <a:p>
            <a:pPr algn="just" rtl="1">
              <a:lnSpc>
                <a:spcPct val="150000"/>
              </a:lnSpc>
            </a:pPr>
            <a:r>
              <a:rPr lang="ar-SA" sz="2500" dirty="0" smtClean="0">
                <a:effectLst>
                  <a:outerShdw blurRad="38100" dist="38100" dir="2700000" algn="tl">
                    <a:srgbClr val="000000">
                      <a:alpha val="43137"/>
                    </a:srgbClr>
                  </a:outerShdw>
                </a:effectLst>
                <a:latin typeface="Simplified Arabic" pitchFamily="18" charset="-78"/>
                <a:cs typeface="Simplified Arabic" pitchFamily="18" charset="-78"/>
              </a:rPr>
              <a:t>   وهي </a:t>
            </a:r>
            <a:r>
              <a:rPr lang="ar-SA" sz="2500" dirty="0">
                <a:effectLst>
                  <a:outerShdw blurRad="38100" dist="38100" dir="2700000" algn="tl">
                    <a:srgbClr val="000000">
                      <a:alpha val="43137"/>
                    </a:srgbClr>
                  </a:outerShdw>
                </a:effectLst>
                <a:latin typeface="Simplified Arabic" pitchFamily="18" charset="-78"/>
                <a:cs typeface="Simplified Arabic" pitchFamily="18" charset="-78"/>
              </a:rPr>
              <a:t>أحكام تُنظم الحقوق والواجبات الشخصية للإنسان من ولادته إلى وفاته من </a:t>
            </a:r>
            <a:r>
              <a:rPr lang="ar-SA" sz="2500" dirty="0" smtClean="0">
                <a:effectLst>
                  <a:outerShdw blurRad="38100" dist="38100" dir="2700000" algn="tl">
                    <a:srgbClr val="000000">
                      <a:alpha val="43137"/>
                    </a:srgbClr>
                  </a:outerShdw>
                </a:effectLst>
                <a:latin typeface="Simplified Arabic" pitchFamily="18" charset="-78"/>
                <a:cs typeface="Simplified Arabic" pitchFamily="18" charset="-78"/>
              </a:rPr>
              <a:t>رضاع</a:t>
            </a:r>
            <a:endParaRPr lang="en-US" sz="2500" dirty="0">
              <a:effectLst>
                <a:outerShdw blurRad="38100" dist="38100" dir="2700000" algn="tl">
                  <a:srgbClr val="000000">
                    <a:alpha val="43137"/>
                  </a:srgbClr>
                </a:outerShdw>
              </a:effectLst>
              <a:latin typeface="Simplified Arabic" pitchFamily="18" charset="-78"/>
              <a:cs typeface="Simplified Arabic" pitchFamily="18" charset="-78"/>
            </a:endParaRPr>
          </a:p>
        </p:txBody>
      </p:sp>
    </p:spTree>
    <p:extLst>
      <p:ext uri="{BB962C8B-B14F-4D97-AF65-F5344CB8AC3E}">
        <p14:creationId xmlns:p14="http://schemas.microsoft.com/office/powerpoint/2010/main" val="2734768393"/>
      </p:ext>
    </p:extLst>
  </p:cSld>
  <p:clrMapOvr>
    <a:masterClrMapping/>
  </p:clrMapOvr>
  <mc:AlternateContent xmlns:mc="http://schemas.openxmlformats.org/markup-compatibility/2006" xmlns:p14="http://schemas.microsoft.com/office/powerpoint/2010/main">
    <mc:Choice Requires="p14">
      <p:transition spd="slow" p14:dur="2000">
        <p14:ferris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1000"/>
                                        <p:tgtEl>
                                          <p:spTgt spid="5">
                                            <p:txEl>
                                              <p:pRg st="1" end="1"/>
                                            </p:txEl>
                                          </p:spTgt>
                                        </p:tgtEl>
                                      </p:cBhvr>
                                    </p:animEffect>
                                    <p:anim calcmode="lin" valueType="num">
                                      <p:cBhvr>
                                        <p:cTn id="8"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2" end="2"/>
                                            </p:txEl>
                                          </p:spTgt>
                                        </p:tgtEl>
                                        <p:attrNameLst>
                                          <p:attrName>style.visibility</p:attrName>
                                        </p:attrNameLst>
                                      </p:cBhvr>
                                      <p:to>
                                        <p:strVal val="visible"/>
                                      </p:to>
                                    </p:set>
                                    <p:animEffect transition="in" filter="fade">
                                      <p:cBhvr>
                                        <p:cTn id="14" dur="1000"/>
                                        <p:tgtEl>
                                          <p:spTgt spid="5">
                                            <p:txEl>
                                              <p:pRg st="2" end="2"/>
                                            </p:txEl>
                                          </p:spTgt>
                                        </p:tgtEl>
                                      </p:cBhvr>
                                    </p:animEffect>
                                    <p:anim calcmode="lin" valueType="num">
                                      <p:cBhvr>
                                        <p:cTn id="15"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xEl>
                                              <p:pRg st="3" end="3"/>
                                            </p:txEl>
                                          </p:spTgt>
                                        </p:tgtEl>
                                        <p:attrNameLst>
                                          <p:attrName>style.visibility</p:attrName>
                                        </p:attrNameLst>
                                      </p:cBhvr>
                                      <p:to>
                                        <p:strVal val="visible"/>
                                      </p:to>
                                    </p:set>
                                    <p:animEffect transition="in" filter="fade">
                                      <p:cBhvr>
                                        <p:cTn id="21" dur="1000"/>
                                        <p:tgtEl>
                                          <p:spTgt spid="5">
                                            <p:txEl>
                                              <p:pRg st="3" end="3"/>
                                            </p:txEl>
                                          </p:spTgt>
                                        </p:tgtEl>
                                      </p:cBhvr>
                                    </p:animEffect>
                                    <p:anim calcmode="lin" valueType="num">
                                      <p:cBhvr>
                                        <p:cTn id="22"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5">
                                            <p:txEl>
                                              <p:pRg st="4" end="4"/>
                                            </p:txEl>
                                          </p:spTgt>
                                        </p:tgtEl>
                                        <p:attrNameLst>
                                          <p:attrName>style.visibility</p:attrName>
                                        </p:attrNameLst>
                                      </p:cBhvr>
                                      <p:to>
                                        <p:strVal val="visible"/>
                                      </p:to>
                                    </p:set>
                                    <p:animEffect transition="in" filter="fade">
                                      <p:cBhvr>
                                        <p:cTn id="28" dur="1000"/>
                                        <p:tgtEl>
                                          <p:spTgt spid="5">
                                            <p:txEl>
                                              <p:pRg st="4" end="4"/>
                                            </p:txEl>
                                          </p:spTgt>
                                        </p:tgtEl>
                                      </p:cBhvr>
                                    </p:animEffect>
                                    <p:anim calcmode="lin" valueType="num">
                                      <p:cBhvr>
                                        <p:cTn id="29"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5">
                                            <p:txEl>
                                              <p:pRg st="5" end="5"/>
                                            </p:txEl>
                                          </p:spTgt>
                                        </p:tgtEl>
                                        <p:attrNameLst>
                                          <p:attrName>style.visibility</p:attrName>
                                        </p:attrNameLst>
                                      </p:cBhvr>
                                      <p:to>
                                        <p:strVal val="visible"/>
                                      </p:to>
                                    </p:set>
                                    <p:animEffect transition="in" filter="fade">
                                      <p:cBhvr>
                                        <p:cTn id="35" dur="1000"/>
                                        <p:tgtEl>
                                          <p:spTgt spid="5">
                                            <p:txEl>
                                              <p:pRg st="5" end="5"/>
                                            </p:txEl>
                                          </p:spTgt>
                                        </p:tgtEl>
                                      </p:cBhvr>
                                    </p:animEffect>
                                    <p:anim calcmode="lin" valueType="num">
                                      <p:cBhvr>
                                        <p:cTn id="36"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ستطيل 4"/>
          <p:cNvSpPr/>
          <p:nvPr/>
        </p:nvSpPr>
        <p:spPr>
          <a:xfrm>
            <a:off x="112916" y="340412"/>
            <a:ext cx="9032324" cy="4708981"/>
          </a:xfrm>
          <a:prstGeom prst="rect">
            <a:avLst/>
          </a:prstGeom>
        </p:spPr>
        <p:txBody>
          <a:bodyPr wrap="square">
            <a:spAutoFit/>
          </a:bodyPr>
          <a:lstStyle/>
          <a:p>
            <a:pPr algn="just" rtl="1">
              <a:lnSpc>
                <a:spcPct val="150000"/>
              </a:lnSpc>
            </a:pPr>
            <a:r>
              <a:rPr lang="ar-SA" sz="2500" dirty="0">
                <a:effectLst>
                  <a:outerShdw blurRad="38100" dist="38100" dir="2700000" algn="tl">
                    <a:srgbClr val="000000">
                      <a:alpha val="43137"/>
                    </a:srgbClr>
                  </a:outerShdw>
                </a:effectLst>
                <a:latin typeface="Simplified Arabic" pitchFamily="18" charset="-78"/>
                <a:cs typeface="Simplified Arabic" pitchFamily="18" charset="-78"/>
              </a:rPr>
              <a:t>وحضانة وحجر وولاية وزواج وطلاق ونفقة وكل ما يتعلق بشؤون التركة إلى غير ذلك.</a:t>
            </a:r>
            <a:endParaRPr lang="en-US" sz="2500" dirty="0">
              <a:effectLst>
                <a:outerShdw blurRad="38100" dist="38100" dir="2700000" algn="tl">
                  <a:srgbClr val="000000">
                    <a:alpha val="43137"/>
                  </a:srgbClr>
                </a:outerShdw>
              </a:effectLst>
              <a:latin typeface="Simplified Arabic" pitchFamily="18" charset="-78"/>
              <a:cs typeface="Simplified Arabic" pitchFamily="18" charset="-78"/>
            </a:endParaRPr>
          </a:p>
          <a:p>
            <a:pPr algn="just" rtl="1">
              <a:lnSpc>
                <a:spcPct val="150000"/>
              </a:lnSpc>
            </a:pPr>
            <a:r>
              <a:rPr lang="ar-SA" sz="2500" dirty="0">
                <a:solidFill>
                  <a:srgbClr val="0000CC"/>
                </a:solidFill>
                <a:effectLst>
                  <a:outerShdw blurRad="38100" dist="38100" dir="2700000" algn="tl">
                    <a:srgbClr val="000000">
                      <a:alpha val="43137"/>
                    </a:srgbClr>
                  </a:outerShdw>
                </a:effectLst>
                <a:latin typeface="Simplified Arabic" pitchFamily="18" charset="-78"/>
                <a:cs typeface="Simplified Arabic" pitchFamily="18" charset="-78"/>
              </a:rPr>
              <a:t>3ـ أحكام المعاملات المالية:</a:t>
            </a:r>
            <a:endParaRPr lang="en-US" sz="2500" dirty="0">
              <a:solidFill>
                <a:srgbClr val="0000CC"/>
              </a:solidFill>
              <a:effectLst>
                <a:outerShdw blurRad="38100" dist="38100" dir="2700000" algn="tl">
                  <a:srgbClr val="000000">
                    <a:alpha val="43137"/>
                  </a:srgbClr>
                </a:outerShdw>
              </a:effectLst>
              <a:latin typeface="Simplified Arabic" pitchFamily="18" charset="-78"/>
              <a:cs typeface="Simplified Arabic" pitchFamily="18" charset="-78"/>
            </a:endParaRPr>
          </a:p>
          <a:p>
            <a:pPr algn="just" rtl="1">
              <a:lnSpc>
                <a:spcPct val="150000"/>
              </a:lnSpc>
            </a:pPr>
            <a:r>
              <a:rPr lang="ar-SA" sz="2500" dirty="0">
                <a:effectLst>
                  <a:outerShdw blurRad="38100" dist="38100" dir="2700000" algn="tl">
                    <a:srgbClr val="000000">
                      <a:alpha val="43137"/>
                    </a:srgbClr>
                  </a:outerShdw>
                </a:effectLst>
                <a:latin typeface="Simplified Arabic" pitchFamily="18" charset="-78"/>
                <a:cs typeface="Simplified Arabic" pitchFamily="18" charset="-78"/>
              </a:rPr>
              <a:t>وهي أحكام تُنظم علاقة الأفراد الناشئة من المعاملات فيما بينهم من التصرفات كالبيع والإجارة والرهن والوفاء بالعقود وأداء الأمانات.</a:t>
            </a:r>
            <a:endParaRPr lang="en-US" sz="2500" dirty="0">
              <a:effectLst>
                <a:outerShdw blurRad="38100" dist="38100" dir="2700000" algn="tl">
                  <a:srgbClr val="000000">
                    <a:alpha val="43137"/>
                  </a:srgbClr>
                </a:outerShdw>
              </a:effectLst>
              <a:latin typeface="Simplified Arabic" pitchFamily="18" charset="-78"/>
              <a:cs typeface="Simplified Arabic" pitchFamily="18" charset="-78"/>
            </a:endParaRPr>
          </a:p>
          <a:p>
            <a:pPr algn="just" rtl="1">
              <a:lnSpc>
                <a:spcPct val="150000"/>
              </a:lnSpc>
            </a:pPr>
            <a:r>
              <a:rPr lang="ar-SA" sz="2500" dirty="0">
                <a:solidFill>
                  <a:srgbClr val="0000CC"/>
                </a:solidFill>
                <a:effectLst>
                  <a:outerShdw blurRad="38100" dist="38100" dir="2700000" algn="tl">
                    <a:srgbClr val="000000">
                      <a:alpha val="43137"/>
                    </a:srgbClr>
                  </a:outerShdw>
                </a:effectLst>
                <a:latin typeface="Simplified Arabic" pitchFamily="18" charset="-78"/>
                <a:cs typeface="Simplified Arabic" pitchFamily="18" charset="-78"/>
              </a:rPr>
              <a:t>4ـ أحكام مالية الدولة: </a:t>
            </a:r>
            <a:endParaRPr lang="ar-SA" sz="2500" dirty="0" smtClean="0">
              <a:solidFill>
                <a:srgbClr val="0000CC"/>
              </a:solidFill>
              <a:effectLst>
                <a:outerShdw blurRad="38100" dist="38100" dir="2700000" algn="tl">
                  <a:srgbClr val="000000">
                    <a:alpha val="43137"/>
                  </a:srgbClr>
                </a:outerShdw>
              </a:effectLst>
              <a:latin typeface="Simplified Arabic" pitchFamily="18" charset="-78"/>
              <a:cs typeface="Simplified Arabic" pitchFamily="18" charset="-78"/>
            </a:endParaRPr>
          </a:p>
          <a:p>
            <a:pPr algn="just" rtl="1">
              <a:lnSpc>
                <a:spcPct val="150000"/>
              </a:lnSpc>
            </a:pPr>
            <a:r>
              <a:rPr lang="ar-SA" sz="2500" dirty="0">
                <a:effectLst>
                  <a:outerShdw blurRad="38100" dist="38100" dir="2700000" algn="tl">
                    <a:srgbClr val="000000">
                      <a:alpha val="43137"/>
                    </a:srgbClr>
                  </a:outerShdw>
                </a:effectLst>
                <a:latin typeface="Simplified Arabic" pitchFamily="18" charset="-78"/>
                <a:cs typeface="Simplified Arabic" pitchFamily="18" charset="-78"/>
              </a:rPr>
              <a:t> </a:t>
            </a:r>
            <a:r>
              <a:rPr lang="ar-SA" sz="2500" dirty="0" smtClean="0">
                <a:effectLst>
                  <a:outerShdw blurRad="38100" dist="38100" dir="2700000" algn="tl">
                    <a:srgbClr val="000000">
                      <a:alpha val="43137"/>
                    </a:srgbClr>
                  </a:outerShdw>
                </a:effectLst>
                <a:latin typeface="Simplified Arabic" pitchFamily="18" charset="-78"/>
                <a:cs typeface="Simplified Arabic" pitchFamily="18" charset="-78"/>
              </a:rPr>
              <a:t>  وهي </a:t>
            </a:r>
            <a:r>
              <a:rPr lang="ar-SA" sz="2500" dirty="0">
                <a:effectLst>
                  <a:outerShdw blurRad="38100" dist="38100" dir="2700000" algn="tl">
                    <a:srgbClr val="000000">
                      <a:alpha val="43137"/>
                    </a:srgbClr>
                  </a:outerShdw>
                </a:effectLst>
                <a:latin typeface="Simplified Arabic" pitchFamily="18" charset="-78"/>
                <a:cs typeface="Simplified Arabic" pitchFamily="18" charset="-78"/>
              </a:rPr>
              <a:t>أحكام تُنظم موارد الدولة ومصارفها، كما تُنظم العلاقات المالية بين الأغنياء والفقراء، وبين الدولة والأفراد، فتبين مصارف وموارد خزينة الدولة من الخراج والزكاة والمعادن وغير ذلك</a:t>
            </a:r>
            <a:r>
              <a:rPr lang="ar-SA" sz="2500" dirty="0" smtClean="0">
                <a:effectLst>
                  <a:outerShdw blurRad="38100" dist="38100" dir="2700000" algn="tl">
                    <a:srgbClr val="000000">
                      <a:alpha val="43137"/>
                    </a:srgbClr>
                  </a:outerShdw>
                </a:effectLst>
                <a:latin typeface="Simplified Arabic" pitchFamily="18" charset="-78"/>
                <a:cs typeface="Simplified Arabic" pitchFamily="18" charset="-78"/>
              </a:rPr>
              <a:t>.</a:t>
            </a:r>
            <a:endParaRPr lang="en-US" sz="2500" dirty="0">
              <a:effectLst>
                <a:outerShdw blurRad="38100" dist="38100" dir="2700000" algn="tl">
                  <a:srgbClr val="000000">
                    <a:alpha val="43137"/>
                  </a:srgbClr>
                </a:outerShdw>
              </a:effectLst>
              <a:latin typeface="Simplified Arabic" pitchFamily="18" charset="-78"/>
              <a:cs typeface="Simplified Arabic" pitchFamily="18" charset="-78"/>
            </a:endParaRPr>
          </a:p>
        </p:txBody>
      </p:sp>
    </p:spTree>
    <p:extLst>
      <p:ext uri="{BB962C8B-B14F-4D97-AF65-F5344CB8AC3E}">
        <p14:creationId xmlns:p14="http://schemas.microsoft.com/office/powerpoint/2010/main" val="3144793046"/>
      </p:ext>
    </p:extLst>
  </p:cSld>
  <p:clrMapOvr>
    <a:masterClrMapping/>
  </p:clrMapOvr>
  <mc:AlternateContent xmlns:mc="http://schemas.openxmlformats.org/markup-compatibility/2006" xmlns:p14="http://schemas.microsoft.com/office/powerpoint/2010/main">
    <mc:Choice Requires="p14">
      <p:transition spd="slow" p14:dur="1750">
        <p:push dir="u"/>
      </p:transition>
    </mc:Choice>
    <mc:Fallback xmlns="">
      <p:transition spd="slow">
        <p:push dir="u"/>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1000"/>
                                        <p:tgtEl>
                                          <p:spTgt spid="5">
                                            <p:txEl>
                                              <p:pRg st="1" end="1"/>
                                            </p:txEl>
                                          </p:spTgt>
                                        </p:tgtEl>
                                      </p:cBhvr>
                                    </p:animEffect>
                                    <p:anim calcmode="lin" valueType="num">
                                      <p:cBhvr>
                                        <p:cTn id="8"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2" end="2"/>
                                            </p:txEl>
                                          </p:spTgt>
                                        </p:tgtEl>
                                        <p:attrNameLst>
                                          <p:attrName>style.visibility</p:attrName>
                                        </p:attrNameLst>
                                      </p:cBhvr>
                                      <p:to>
                                        <p:strVal val="visible"/>
                                      </p:to>
                                    </p:set>
                                    <p:animEffect transition="in" filter="fade">
                                      <p:cBhvr>
                                        <p:cTn id="14" dur="1000"/>
                                        <p:tgtEl>
                                          <p:spTgt spid="5">
                                            <p:txEl>
                                              <p:pRg st="2" end="2"/>
                                            </p:txEl>
                                          </p:spTgt>
                                        </p:tgtEl>
                                      </p:cBhvr>
                                    </p:animEffect>
                                    <p:anim calcmode="lin" valueType="num">
                                      <p:cBhvr>
                                        <p:cTn id="15"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xEl>
                                              <p:pRg st="3" end="3"/>
                                            </p:txEl>
                                          </p:spTgt>
                                        </p:tgtEl>
                                        <p:attrNameLst>
                                          <p:attrName>style.visibility</p:attrName>
                                        </p:attrNameLst>
                                      </p:cBhvr>
                                      <p:to>
                                        <p:strVal val="visible"/>
                                      </p:to>
                                    </p:set>
                                    <p:animEffect transition="in" filter="fade">
                                      <p:cBhvr>
                                        <p:cTn id="21" dur="1000"/>
                                        <p:tgtEl>
                                          <p:spTgt spid="5">
                                            <p:txEl>
                                              <p:pRg st="3" end="3"/>
                                            </p:txEl>
                                          </p:spTgt>
                                        </p:tgtEl>
                                      </p:cBhvr>
                                    </p:animEffect>
                                    <p:anim calcmode="lin" valueType="num">
                                      <p:cBhvr>
                                        <p:cTn id="22"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5">
                                            <p:txEl>
                                              <p:pRg st="4" end="4"/>
                                            </p:txEl>
                                          </p:spTgt>
                                        </p:tgtEl>
                                        <p:attrNameLst>
                                          <p:attrName>style.visibility</p:attrName>
                                        </p:attrNameLst>
                                      </p:cBhvr>
                                      <p:to>
                                        <p:strVal val="visible"/>
                                      </p:to>
                                    </p:set>
                                    <p:animEffect transition="in" filter="fade">
                                      <p:cBhvr>
                                        <p:cTn id="28" dur="1000"/>
                                        <p:tgtEl>
                                          <p:spTgt spid="5">
                                            <p:txEl>
                                              <p:pRg st="4" end="4"/>
                                            </p:txEl>
                                          </p:spTgt>
                                        </p:tgtEl>
                                      </p:cBhvr>
                                    </p:animEffect>
                                    <p:anim calcmode="lin" valueType="num">
                                      <p:cBhvr>
                                        <p:cTn id="29"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ستطيل 4"/>
          <p:cNvSpPr/>
          <p:nvPr/>
        </p:nvSpPr>
        <p:spPr>
          <a:xfrm>
            <a:off x="112916" y="575940"/>
            <a:ext cx="9032324" cy="4131900"/>
          </a:xfrm>
          <a:prstGeom prst="rect">
            <a:avLst/>
          </a:prstGeom>
        </p:spPr>
        <p:txBody>
          <a:bodyPr wrap="square">
            <a:spAutoFit/>
          </a:bodyPr>
          <a:lstStyle/>
          <a:p>
            <a:pPr algn="just" rtl="1">
              <a:lnSpc>
                <a:spcPct val="150000"/>
              </a:lnSpc>
            </a:pPr>
            <a:r>
              <a:rPr lang="ar-SA" sz="2500" dirty="0">
                <a:solidFill>
                  <a:srgbClr val="0000CC"/>
                </a:solidFill>
                <a:effectLst>
                  <a:outerShdw blurRad="38100" dist="38100" dir="2700000" algn="tl">
                    <a:srgbClr val="000000">
                      <a:alpha val="43137"/>
                    </a:srgbClr>
                  </a:outerShdw>
                </a:effectLst>
                <a:latin typeface="Simplified Arabic" pitchFamily="18" charset="-78"/>
                <a:cs typeface="Simplified Arabic" pitchFamily="18" charset="-78"/>
              </a:rPr>
              <a:t>5ـ أحكام دستورية:</a:t>
            </a:r>
            <a:endParaRPr lang="en-US" sz="2500" dirty="0">
              <a:solidFill>
                <a:srgbClr val="0000CC"/>
              </a:solidFill>
              <a:effectLst>
                <a:outerShdw blurRad="38100" dist="38100" dir="2700000" algn="tl">
                  <a:srgbClr val="000000">
                    <a:alpha val="43137"/>
                  </a:srgbClr>
                </a:outerShdw>
              </a:effectLst>
              <a:latin typeface="Simplified Arabic" pitchFamily="18" charset="-78"/>
              <a:cs typeface="Simplified Arabic" pitchFamily="18" charset="-78"/>
            </a:endParaRPr>
          </a:p>
          <a:p>
            <a:pPr algn="just" rtl="1">
              <a:lnSpc>
                <a:spcPct val="150000"/>
              </a:lnSpc>
            </a:pPr>
            <a:r>
              <a:rPr lang="ar-SA" sz="2500" dirty="0" smtClean="0">
                <a:effectLst>
                  <a:outerShdw blurRad="38100" dist="38100" dir="2700000" algn="tl">
                    <a:srgbClr val="000000">
                      <a:alpha val="43137"/>
                    </a:srgbClr>
                  </a:outerShdw>
                </a:effectLst>
                <a:latin typeface="Simplified Arabic" pitchFamily="18" charset="-78"/>
                <a:cs typeface="Simplified Arabic" pitchFamily="18" charset="-78"/>
              </a:rPr>
              <a:t>   هي </a:t>
            </a:r>
            <a:r>
              <a:rPr lang="ar-SA" sz="2500" dirty="0">
                <a:effectLst>
                  <a:outerShdw blurRad="38100" dist="38100" dir="2700000" algn="tl">
                    <a:srgbClr val="000000">
                      <a:alpha val="43137"/>
                    </a:srgbClr>
                  </a:outerShdw>
                </a:effectLst>
                <a:latin typeface="Simplified Arabic" pitchFamily="18" charset="-78"/>
                <a:cs typeface="Simplified Arabic" pitchFamily="18" charset="-78"/>
              </a:rPr>
              <a:t>أحكام تُنظم العلاقات بين السلطة والفرد وتحدد حقوق وواجبات كل منهما. </a:t>
            </a:r>
            <a:endParaRPr lang="en-US" sz="2500" dirty="0">
              <a:effectLst>
                <a:outerShdw blurRad="38100" dist="38100" dir="2700000" algn="tl">
                  <a:srgbClr val="000000">
                    <a:alpha val="43137"/>
                  </a:srgbClr>
                </a:outerShdw>
              </a:effectLst>
              <a:latin typeface="Simplified Arabic" pitchFamily="18" charset="-78"/>
              <a:cs typeface="Simplified Arabic" pitchFamily="18" charset="-78"/>
            </a:endParaRPr>
          </a:p>
          <a:p>
            <a:pPr algn="just" rtl="1">
              <a:lnSpc>
                <a:spcPct val="150000"/>
              </a:lnSpc>
            </a:pPr>
            <a:r>
              <a:rPr lang="ar-SA" sz="2500" dirty="0">
                <a:solidFill>
                  <a:srgbClr val="0000CC"/>
                </a:solidFill>
                <a:effectLst>
                  <a:outerShdw blurRad="38100" dist="38100" dir="2700000" algn="tl">
                    <a:srgbClr val="000000">
                      <a:alpha val="43137"/>
                    </a:srgbClr>
                  </a:outerShdw>
                </a:effectLst>
                <a:latin typeface="Simplified Arabic" pitchFamily="18" charset="-78"/>
                <a:cs typeface="Simplified Arabic" pitchFamily="18" charset="-78"/>
              </a:rPr>
              <a:t>6ـ الأحكام الدولية:</a:t>
            </a:r>
            <a:endParaRPr lang="en-US" sz="2500" dirty="0">
              <a:solidFill>
                <a:srgbClr val="0000CC"/>
              </a:solidFill>
              <a:effectLst>
                <a:outerShdw blurRad="38100" dist="38100" dir="2700000" algn="tl">
                  <a:srgbClr val="000000">
                    <a:alpha val="43137"/>
                  </a:srgbClr>
                </a:outerShdw>
              </a:effectLst>
              <a:latin typeface="Simplified Arabic" pitchFamily="18" charset="-78"/>
              <a:cs typeface="Simplified Arabic" pitchFamily="18" charset="-78"/>
            </a:endParaRPr>
          </a:p>
          <a:p>
            <a:pPr algn="just" rtl="1">
              <a:lnSpc>
                <a:spcPct val="150000"/>
              </a:lnSpc>
            </a:pPr>
            <a:r>
              <a:rPr lang="ar-SA" sz="2500" dirty="0" smtClean="0">
                <a:effectLst>
                  <a:outerShdw blurRad="38100" dist="38100" dir="2700000" algn="tl">
                    <a:srgbClr val="000000">
                      <a:alpha val="43137"/>
                    </a:srgbClr>
                  </a:outerShdw>
                </a:effectLst>
                <a:latin typeface="Simplified Arabic" pitchFamily="18" charset="-78"/>
                <a:cs typeface="Simplified Arabic" pitchFamily="18" charset="-78"/>
              </a:rPr>
              <a:t>   وهي </a:t>
            </a:r>
            <a:r>
              <a:rPr lang="ar-SA" sz="2500" dirty="0">
                <a:effectLst>
                  <a:outerShdw blurRad="38100" dist="38100" dir="2700000" algn="tl">
                    <a:srgbClr val="000000">
                      <a:alpha val="43137"/>
                    </a:srgbClr>
                  </a:outerShdw>
                </a:effectLst>
                <a:latin typeface="Simplified Arabic" pitchFamily="18" charset="-78"/>
                <a:cs typeface="Simplified Arabic" pitchFamily="18" charset="-78"/>
              </a:rPr>
              <a:t>الأحكام التي تُنظم العلاقات الدولية بين الدول الإسلامية والدول الأخرى في حالتي السلم والحرب، كالدعوة إلى اعتناق الدين الاسلامي، ومعاملة الاسرى، وعقد المعاهدات، والصلح والهدنة، وإقرار حقوق وواجبات أهل الذمة وغير ذلك.</a:t>
            </a:r>
            <a:endParaRPr lang="en-US" sz="2500" dirty="0">
              <a:effectLst>
                <a:outerShdw blurRad="38100" dist="38100" dir="2700000" algn="tl">
                  <a:srgbClr val="000000">
                    <a:alpha val="43137"/>
                  </a:srgbClr>
                </a:outerShdw>
              </a:effectLst>
              <a:latin typeface="Simplified Arabic" pitchFamily="18" charset="-78"/>
              <a:cs typeface="Simplified Arabic" pitchFamily="18" charset="-78"/>
            </a:endParaRPr>
          </a:p>
          <a:p>
            <a:pPr algn="just" rtl="1">
              <a:lnSpc>
                <a:spcPct val="150000"/>
              </a:lnSpc>
            </a:pPr>
            <a:endParaRPr lang="en-US" sz="2500" dirty="0">
              <a:effectLst>
                <a:outerShdw blurRad="38100" dist="38100" dir="2700000" algn="tl">
                  <a:srgbClr val="000000">
                    <a:alpha val="43137"/>
                  </a:srgbClr>
                </a:outerShdw>
              </a:effectLst>
              <a:latin typeface="Simplified Arabic" pitchFamily="18" charset="-78"/>
              <a:cs typeface="Simplified Arabic" pitchFamily="18" charset="-78"/>
            </a:endParaRPr>
          </a:p>
        </p:txBody>
      </p:sp>
    </p:spTree>
    <p:extLst>
      <p:ext uri="{BB962C8B-B14F-4D97-AF65-F5344CB8AC3E}">
        <p14:creationId xmlns:p14="http://schemas.microsoft.com/office/powerpoint/2010/main" val="3338863960"/>
      </p:ext>
    </p:extLst>
  </p:cSld>
  <p:clrMapOvr>
    <a:masterClrMapping/>
  </p:clrMapOvr>
  <mc:AlternateContent xmlns:mc="http://schemas.openxmlformats.org/markup-compatibility/2006" xmlns:p14="http://schemas.microsoft.com/office/powerpoint/2010/main">
    <mc:Choice Requires="p14">
      <p:transition spd="slow" p14:dur="1750">
        <p:push dir="u"/>
      </p:transition>
    </mc:Choice>
    <mc:Fallback xmlns="">
      <p:transition spd="slow">
        <p:push dir="u"/>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fade">
                                      <p:cBhvr>
                                        <p:cTn id="7" dur="1000"/>
                                        <p:tgtEl>
                                          <p:spTgt spid="5">
                                            <p:txEl>
                                              <p:pRg st="2" end="2"/>
                                            </p:txEl>
                                          </p:spTgt>
                                        </p:tgtEl>
                                      </p:cBhvr>
                                    </p:animEffect>
                                    <p:anim calcmode="lin" valueType="num">
                                      <p:cBhvr>
                                        <p:cTn id="8"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3" end="3"/>
                                            </p:txEl>
                                          </p:spTgt>
                                        </p:tgtEl>
                                        <p:attrNameLst>
                                          <p:attrName>style.visibility</p:attrName>
                                        </p:attrNameLst>
                                      </p:cBhvr>
                                      <p:to>
                                        <p:strVal val="visible"/>
                                      </p:to>
                                    </p:set>
                                    <p:animEffect transition="in" filter="fade">
                                      <p:cBhvr>
                                        <p:cTn id="14" dur="1000"/>
                                        <p:tgtEl>
                                          <p:spTgt spid="5">
                                            <p:txEl>
                                              <p:pRg st="3" end="3"/>
                                            </p:txEl>
                                          </p:spTgt>
                                        </p:tgtEl>
                                      </p:cBhvr>
                                    </p:animEffect>
                                    <p:anim calcmode="lin" valueType="num">
                                      <p:cBhvr>
                                        <p:cTn id="15"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ستطيل 4"/>
          <p:cNvSpPr/>
          <p:nvPr/>
        </p:nvSpPr>
        <p:spPr>
          <a:xfrm>
            <a:off x="112916" y="791964"/>
            <a:ext cx="9032324" cy="4131900"/>
          </a:xfrm>
          <a:prstGeom prst="rect">
            <a:avLst/>
          </a:prstGeom>
        </p:spPr>
        <p:txBody>
          <a:bodyPr wrap="square">
            <a:spAutoFit/>
          </a:bodyPr>
          <a:lstStyle/>
          <a:p>
            <a:pPr algn="just" rtl="1">
              <a:lnSpc>
                <a:spcPct val="150000"/>
              </a:lnSpc>
            </a:pPr>
            <a:r>
              <a:rPr lang="ar-SA" sz="2500" dirty="0">
                <a:solidFill>
                  <a:srgbClr val="0000CC"/>
                </a:solidFill>
                <a:effectLst>
                  <a:outerShdw blurRad="38100" dist="38100" dir="2700000" algn="tl">
                    <a:srgbClr val="000000">
                      <a:alpha val="43137"/>
                    </a:srgbClr>
                  </a:outerShdw>
                </a:effectLst>
                <a:latin typeface="Simplified Arabic" pitchFamily="18" charset="-78"/>
                <a:cs typeface="Simplified Arabic" pitchFamily="18" charset="-78"/>
              </a:rPr>
              <a:t>7ـ أحكام المرافعات:</a:t>
            </a:r>
            <a:endParaRPr lang="en-US" sz="2500" dirty="0">
              <a:solidFill>
                <a:srgbClr val="0000CC"/>
              </a:solidFill>
              <a:effectLst>
                <a:outerShdw blurRad="38100" dist="38100" dir="2700000" algn="tl">
                  <a:srgbClr val="000000">
                    <a:alpha val="43137"/>
                  </a:srgbClr>
                </a:outerShdw>
              </a:effectLst>
              <a:latin typeface="Simplified Arabic" pitchFamily="18" charset="-78"/>
              <a:cs typeface="Simplified Arabic" pitchFamily="18" charset="-78"/>
            </a:endParaRPr>
          </a:p>
          <a:p>
            <a:pPr algn="just" rtl="1">
              <a:lnSpc>
                <a:spcPct val="150000"/>
              </a:lnSpc>
            </a:pPr>
            <a:r>
              <a:rPr lang="ar-SA" sz="2500" dirty="0" smtClean="0">
                <a:effectLst>
                  <a:outerShdw blurRad="38100" dist="38100" dir="2700000" algn="tl">
                    <a:srgbClr val="000000">
                      <a:alpha val="43137"/>
                    </a:srgbClr>
                  </a:outerShdw>
                </a:effectLst>
                <a:latin typeface="Simplified Arabic" pitchFamily="18" charset="-78"/>
                <a:cs typeface="Simplified Arabic" pitchFamily="18" charset="-78"/>
              </a:rPr>
              <a:t>   وهي </a:t>
            </a:r>
            <a:r>
              <a:rPr lang="ar-SA" sz="2500" dirty="0">
                <a:effectLst>
                  <a:outerShdw blurRad="38100" dist="38100" dir="2700000" algn="tl">
                    <a:srgbClr val="000000">
                      <a:alpha val="43137"/>
                    </a:srgbClr>
                  </a:outerShdw>
                </a:effectLst>
                <a:latin typeface="Simplified Arabic" pitchFamily="18" charset="-78"/>
                <a:cs typeface="Simplified Arabic" pitchFamily="18" charset="-78"/>
              </a:rPr>
              <a:t>أحكام تُنظم الإجراءات القضائية من رفع الدعاوي إلى صدور الحكم بشكل يحقق العدالة التامة ويأخذ كل ذي حق حقه، كالدعوى والشهادات واليمين والقضاء ووجوب القيام بالقسط والعدل وغير ذلك.   </a:t>
            </a:r>
            <a:endParaRPr lang="en-US" sz="2500" dirty="0">
              <a:effectLst>
                <a:outerShdw blurRad="38100" dist="38100" dir="2700000" algn="tl">
                  <a:srgbClr val="000000">
                    <a:alpha val="43137"/>
                  </a:srgbClr>
                </a:outerShdw>
              </a:effectLst>
              <a:latin typeface="Simplified Arabic" pitchFamily="18" charset="-78"/>
              <a:cs typeface="Simplified Arabic" pitchFamily="18" charset="-78"/>
            </a:endParaRPr>
          </a:p>
          <a:p>
            <a:pPr algn="just" rtl="1">
              <a:lnSpc>
                <a:spcPct val="150000"/>
              </a:lnSpc>
            </a:pPr>
            <a:r>
              <a:rPr lang="ar-SA" sz="2500" dirty="0">
                <a:solidFill>
                  <a:srgbClr val="0000CC"/>
                </a:solidFill>
                <a:effectLst>
                  <a:outerShdw blurRad="38100" dist="38100" dir="2700000" algn="tl">
                    <a:srgbClr val="000000">
                      <a:alpha val="43137"/>
                    </a:srgbClr>
                  </a:outerShdw>
                </a:effectLst>
                <a:latin typeface="Simplified Arabic" pitchFamily="18" charset="-78"/>
                <a:cs typeface="Simplified Arabic" pitchFamily="18" charset="-78"/>
              </a:rPr>
              <a:t>8ـ الجنايات والعقوبات:</a:t>
            </a:r>
            <a:endParaRPr lang="en-US" sz="2500" dirty="0">
              <a:solidFill>
                <a:srgbClr val="0000CC"/>
              </a:solidFill>
              <a:effectLst>
                <a:outerShdw blurRad="38100" dist="38100" dir="2700000" algn="tl">
                  <a:srgbClr val="000000">
                    <a:alpha val="43137"/>
                  </a:srgbClr>
                </a:outerShdw>
              </a:effectLst>
              <a:latin typeface="Simplified Arabic" pitchFamily="18" charset="-78"/>
              <a:cs typeface="Simplified Arabic" pitchFamily="18" charset="-78"/>
            </a:endParaRPr>
          </a:p>
          <a:p>
            <a:pPr algn="just" rtl="1">
              <a:lnSpc>
                <a:spcPct val="150000"/>
              </a:lnSpc>
            </a:pPr>
            <a:r>
              <a:rPr lang="ar-SA" sz="2500" dirty="0" smtClean="0">
                <a:effectLst>
                  <a:outerShdw blurRad="38100" dist="38100" dir="2700000" algn="tl">
                    <a:srgbClr val="000000">
                      <a:alpha val="43137"/>
                    </a:srgbClr>
                  </a:outerShdw>
                </a:effectLst>
                <a:latin typeface="Simplified Arabic" pitchFamily="18" charset="-78"/>
                <a:cs typeface="Simplified Arabic" pitchFamily="18" charset="-78"/>
              </a:rPr>
              <a:t>   وهي </a:t>
            </a:r>
            <a:r>
              <a:rPr lang="ar-SA" sz="2500" dirty="0">
                <a:effectLst>
                  <a:outerShdw blurRad="38100" dist="38100" dir="2700000" algn="tl">
                    <a:srgbClr val="000000">
                      <a:alpha val="43137"/>
                    </a:srgbClr>
                  </a:outerShdw>
                </a:effectLst>
                <a:latin typeface="Simplified Arabic" pitchFamily="18" charset="-78"/>
                <a:cs typeface="Simplified Arabic" pitchFamily="18" charset="-78"/>
              </a:rPr>
              <a:t>أحكام تحدد الجرائم والعقوبات وتروم حفظ العقيدة والنفوس والأموال والعقول والأعراض</a:t>
            </a:r>
            <a:r>
              <a:rPr lang="ar-SA" sz="2500" dirty="0" smtClean="0">
                <a:effectLst>
                  <a:outerShdw blurRad="38100" dist="38100" dir="2700000" algn="tl">
                    <a:srgbClr val="000000">
                      <a:alpha val="43137"/>
                    </a:srgbClr>
                  </a:outerShdw>
                </a:effectLst>
                <a:latin typeface="Simplified Arabic" pitchFamily="18" charset="-78"/>
                <a:cs typeface="Simplified Arabic" pitchFamily="18" charset="-78"/>
              </a:rPr>
              <a:t>.</a:t>
            </a:r>
            <a:endParaRPr lang="en-US" sz="2500" dirty="0">
              <a:effectLst>
                <a:outerShdw blurRad="38100" dist="38100" dir="2700000" algn="tl">
                  <a:srgbClr val="000000">
                    <a:alpha val="43137"/>
                  </a:srgbClr>
                </a:outerShdw>
              </a:effectLst>
              <a:latin typeface="Simplified Arabic" pitchFamily="18" charset="-78"/>
              <a:cs typeface="Simplified Arabic" pitchFamily="18" charset="-78"/>
            </a:endParaRPr>
          </a:p>
        </p:txBody>
      </p:sp>
    </p:spTree>
    <p:extLst>
      <p:ext uri="{BB962C8B-B14F-4D97-AF65-F5344CB8AC3E}">
        <p14:creationId xmlns:p14="http://schemas.microsoft.com/office/powerpoint/2010/main" val="3338863960"/>
      </p:ext>
    </p:extLst>
  </p:cSld>
  <p:clrMapOvr>
    <a:masterClrMapping/>
  </p:clrMapOvr>
  <mc:AlternateContent xmlns:mc="http://schemas.openxmlformats.org/markup-compatibility/2006" xmlns:p14="http://schemas.microsoft.com/office/powerpoint/2010/main">
    <mc:Choice Requires="p14">
      <p:transition spd="slow" p14:dur="1750">
        <p:push dir="u"/>
      </p:transition>
    </mc:Choice>
    <mc:Fallback xmlns="">
      <p:transition spd="slow">
        <p:push dir="u"/>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1000"/>
                                        <p:tgtEl>
                                          <p:spTgt spid="5">
                                            <p:txEl>
                                              <p:pRg st="1" end="1"/>
                                            </p:txEl>
                                          </p:spTgt>
                                        </p:tgtEl>
                                      </p:cBhvr>
                                    </p:animEffect>
                                    <p:anim calcmode="lin" valueType="num">
                                      <p:cBhvr>
                                        <p:cTn id="8"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2" end="2"/>
                                            </p:txEl>
                                          </p:spTgt>
                                        </p:tgtEl>
                                        <p:attrNameLst>
                                          <p:attrName>style.visibility</p:attrName>
                                        </p:attrNameLst>
                                      </p:cBhvr>
                                      <p:to>
                                        <p:strVal val="visible"/>
                                      </p:to>
                                    </p:set>
                                    <p:animEffect transition="in" filter="fade">
                                      <p:cBhvr>
                                        <p:cTn id="14" dur="1000"/>
                                        <p:tgtEl>
                                          <p:spTgt spid="5">
                                            <p:txEl>
                                              <p:pRg st="2" end="2"/>
                                            </p:txEl>
                                          </p:spTgt>
                                        </p:tgtEl>
                                      </p:cBhvr>
                                    </p:animEffect>
                                    <p:anim calcmode="lin" valueType="num">
                                      <p:cBhvr>
                                        <p:cTn id="15"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xEl>
                                              <p:pRg st="3" end="3"/>
                                            </p:txEl>
                                          </p:spTgt>
                                        </p:tgtEl>
                                        <p:attrNameLst>
                                          <p:attrName>style.visibility</p:attrName>
                                        </p:attrNameLst>
                                      </p:cBhvr>
                                      <p:to>
                                        <p:strVal val="visible"/>
                                      </p:to>
                                    </p:set>
                                    <p:animEffect transition="in" filter="fade">
                                      <p:cBhvr>
                                        <p:cTn id="21" dur="1000"/>
                                        <p:tgtEl>
                                          <p:spTgt spid="5">
                                            <p:txEl>
                                              <p:pRg st="3" end="3"/>
                                            </p:txEl>
                                          </p:spTgt>
                                        </p:tgtEl>
                                      </p:cBhvr>
                                    </p:animEffect>
                                    <p:anim calcmode="lin" valueType="num">
                                      <p:cBhvr>
                                        <p:cTn id="22"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ستطيل 4"/>
          <p:cNvSpPr/>
          <p:nvPr/>
        </p:nvSpPr>
        <p:spPr>
          <a:xfrm>
            <a:off x="112916" y="791964"/>
            <a:ext cx="9032324" cy="1775486"/>
          </a:xfrm>
          <a:prstGeom prst="rect">
            <a:avLst/>
          </a:prstGeom>
        </p:spPr>
        <p:txBody>
          <a:bodyPr wrap="square">
            <a:spAutoFit/>
          </a:bodyPr>
          <a:lstStyle/>
          <a:p>
            <a:pPr algn="just" rtl="1">
              <a:lnSpc>
                <a:spcPct val="150000"/>
              </a:lnSpc>
            </a:pPr>
            <a:r>
              <a:rPr lang="ar-SA" sz="2500" dirty="0" smtClean="0">
                <a:effectLst>
                  <a:outerShdw blurRad="38100" dist="38100" dir="2700000" algn="tl">
                    <a:srgbClr val="000000">
                      <a:alpha val="43137"/>
                    </a:srgbClr>
                  </a:outerShdw>
                </a:effectLst>
                <a:latin typeface="Simplified Arabic" pitchFamily="18" charset="-78"/>
                <a:cs typeface="Simplified Arabic" pitchFamily="18" charset="-78"/>
              </a:rPr>
              <a:t>   وتعني </a:t>
            </a:r>
            <a:r>
              <a:rPr lang="ar-SA" sz="2500" dirty="0">
                <a:effectLst>
                  <a:outerShdw blurRad="38100" dist="38100" dir="2700000" algn="tl">
                    <a:srgbClr val="000000">
                      <a:alpha val="43137"/>
                    </a:srgbClr>
                  </a:outerShdw>
                </a:effectLst>
                <a:latin typeface="Simplified Arabic" pitchFamily="18" charset="-78"/>
                <a:cs typeface="Simplified Arabic" pitchFamily="18" charset="-78"/>
              </a:rPr>
              <a:t>الجنايات: الأفعال التي تصدر من الإنسان فتلحق الأذى مادياً أو أدبياً بغيره أو بنفسه، كالقتل والقذف والسرقة والزنى وشرب الخمر وقطع الطريق وغير ذلك.</a:t>
            </a:r>
            <a:endParaRPr lang="en-US" sz="2500" dirty="0">
              <a:effectLst>
                <a:outerShdw blurRad="38100" dist="38100" dir="2700000" algn="tl">
                  <a:srgbClr val="000000">
                    <a:alpha val="43137"/>
                  </a:srgbClr>
                </a:outerShdw>
              </a:effectLst>
              <a:latin typeface="Simplified Arabic" pitchFamily="18" charset="-78"/>
              <a:cs typeface="Simplified Arabic" pitchFamily="18" charset="-78"/>
            </a:endParaRPr>
          </a:p>
          <a:p>
            <a:pPr algn="just" rtl="1">
              <a:lnSpc>
                <a:spcPct val="150000"/>
              </a:lnSpc>
            </a:pPr>
            <a:r>
              <a:rPr lang="ar-SA" sz="2500" dirty="0" smtClean="0">
                <a:effectLst>
                  <a:outerShdw blurRad="38100" dist="38100" dir="2700000" algn="tl">
                    <a:srgbClr val="000000">
                      <a:alpha val="43137"/>
                    </a:srgbClr>
                  </a:outerShdw>
                </a:effectLst>
                <a:latin typeface="Simplified Arabic" pitchFamily="18" charset="-78"/>
                <a:cs typeface="Simplified Arabic" pitchFamily="18" charset="-78"/>
              </a:rPr>
              <a:t>   وتعني </a:t>
            </a:r>
            <a:r>
              <a:rPr lang="ar-SA" sz="2500" dirty="0">
                <a:effectLst>
                  <a:outerShdw blurRad="38100" dist="38100" dir="2700000" algn="tl">
                    <a:srgbClr val="000000">
                      <a:alpha val="43137"/>
                    </a:srgbClr>
                  </a:outerShdw>
                </a:effectLst>
                <a:latin typeface="Simplified Arabic" pitchFamily="18" charset="-78"/>
                <a:cs typeface="Simplified Arabic" pitchFamily="18" charset="-78"/>
              </a:rPr>
              <a:t>العقوبات: القصاص والحدود والتعزيرات.</a:t>
            </a:r>
            <a:endParaRPr lang="en-US" sz="2500" dirty="0">
              <a:effectLst>
                <a:outerShdw blurRad="38100" dist="38100" dir="2700000" algn="tl">
                  <a:srgbClr val="000000">
                    <a:alpha val="43137"/>
                  </a:srgbClr>
                </a:outerShdw>
              </a:effectLst>
              <a:latin typeface="Simplified Arabic" pitchFamily="18" charset="-78"/>
              <a:cs typeface="Simplified Arabic" pitchFamily="18" charset="-78"/>
            </a:endParaRPr>
          </a:p>
        </p:txBody>
      </p:sp>
    </p:spTree>
    <p:extLst>
      <p:ext uri="{BB962C8B-B14F-4D97-AF65-F5344CB8AC3E}">
        <p14:creationId xmlns:p14="http://schemas.microsoft.com/office/powerpoint/2010/main" val="3338863960"/>
      </p:ext>
    </p:extLst>
  </p:cSld>
  <p:clrMapOvr>
    <a:masterClrMapping/>
  </p:clrMapOvr>
  <mc:AlternateContent xmlns:mc="http://schemas.openxmlformats.org/markup-compatibility/2006" xmlns:p14="http://schemas.microsoft.com/office/powerpoint/2010/main">
    <mc:Choice Requires="p14">
      <p:transition spd="slow" p14:dur="1750">
        <p:push dir="u"/>
      </p:transition>
    </mc:Choice>
    <mc:Fallback xmlns="">
      <p:transition spd="slow">
        <p:push dir="u"/>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1000"/>
                                        <p:tgtEl>
                                          <p:spTgt spid="5">
                                            <p:txEl>
                                              <p:pRg st="1" end="1"/>
                                            </p:txEl>
                                          </p:spTgt>
                                        </p:tgtEl>
                                      </p:cBhvr>
                                    </p:animEffect>
                                    <p:anim calcmode="lin" valueType="num">
                                      <p:cBhvr>
                                        <p:cTn id="8"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ستطيل 4"/>
          <p:cNvSpPr/>
          <p:nvPr/>
        </p:nvSpPr>
        <p:spPr>
          <a:xfrm>
            <a:off x="108236" y="1359432"/>
            <a:ext cx="9145016" cy="1775486"/>
          </a:xfrm>
          <a:prstGeom prst="rect">
            <a:avLst/>
          </a:prstGeom>
        </p:spPr>
        <p:txBody>
          <a:bodyPr wrap="square">
            <a:spAutoFit/>
          </a:bodyPr>
          <a:lstStyle/>
          <a:p>
            <a:pPr algn="justLow" rtl="1">
              <a:lnSpc>
                <a:spcPct val="150000"/>
              </a:lnSpc>
            </a:pPr>
            <a:r>
              <a:rPr lang="ar-SA" sz="2400" dirty="0" smtClean="0"/>
              <a:t>     </a:t>
            </a:r>
            <a:r>
              <a:rPr lang="ar-IQ" sz="2500" dirty="0">
                <a:effectLst>
                  <a:outerShdw blurRad="38100" dist="38100" dir="2700000" algn="tl">
                    <a:srgbClr val="000000">
                      <a:alpha val="43137"/>
                    </a:srgbClr>
                  </a:outerShdw>
                </a:effectLst>
                <a:latin typeface="Simplified Arabic" pitchFamily="18" charset="-78"/>
                <a:cs typeface="Simplified Arabic" pitchFamily="18" charset="-78"/>
              </a:rPr>
              <a:t>قد </a:t>
            </a:r>
            <a:r>
              <a:rPr lang="ar-SA" sz="2500" dirty="0">
                <a:effectLst>
                  <a:outerShdw blurRad="38100" dist="38100" dir="2700000" algn="tl">
                    <a:srgbClr val="000000">
                      <a:alpha val="43137"/>
                    </a:srgbClr>
                  </a:outerShdw>
                </a:effectLst>
                <a:latin typeface="Simplified Arabic" pitchFamily="18" charset="-78"/>
                <a:cs typeface="Simplified Arabic" pitchFamily="18" charset="-78"/>
              </a:rPr>
              <a:t>يرى علماء أصول الفقه أن الأحكام الشرعية في القرآن الكريم ثلاثة أقسم، وهي: الأحكام الاعتقادية والأخلاقية والعملية، وهذا الاتجاه بخلاف الواقع؛ لأن في القرآن الكريم أحكام خمسة، ممكن بيانها على النحو الآتي:</a:t>
            </a:r>
            <a:endParaRPr lang="en-US" sz="2500" dirty="0">
              <a:effectLst>
                <a:outerShdw blurRad="38100" dist="38100" dir="2700000" algn="tl">
                  <a:srgbClr val="000000">
                    <a:alpha val="43137"/>
                  </a:srgbClr>
                </a:outerShdw>
              </a:effectLst>
              <a:latin typeface="Simplified Arabic" pitchFamily="18" charset="-78"/>
              <a:cs typeface="Simplified Arabic" pitchFamily="18" charset="-78"/>
            </a:endParaRPr>
          </a:p>
        </p:txBody>
      </p:sp>
      <p:sp>
        <p:nvSpPr>
          <p:cNvPr id="4" name="مستطيل 3"/>
          <p:cNvSpPr/>
          <p:nvPr/>
        </p:nvSpPr>
        <p:spPr>
          <a:xfrm>
            <a:off x="1839618" y="431924"/>
            <a:ext cx="5688632" cy="72008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r-SA" sz="3200" b="1" dirty="0">
                <a:ln w="1905"/>
                <a:solidFill>
                  <a:srgbClr val="FF0000"/>
                </a:solidFill>
                <a:effectLst>
                  <a:outerShdw blurRad="38100" dist="38100" dir="2700000" algn="tl">
                    <a:srgbClr val="000000">
                      <a:alpha val="43137"/>
                    </a:srgbClr>
                  </a:outerShdw>
                </a:effectLst>
              </a:rPr>
              <a:t>الأحكام الشرعية في القرآن </a:t>
            </a:r>
            <a:r>
              <a:rPr lang="ar-SA" sz="3200" b="1" dirty="0" smtClean="0">
                <a:ln w="1905"/>
                <a:solidFill>
                  <a:srgbClr val="FF0000"/>
                </a:solidFill>
                <a:effectLst>
                  <a:outerShdw blurRad="38100" dist="38100" dir="2700000" algn="tl">
                    <a:srgbClr val="000000">
                      <a:alpha val="43137"/>
                    </a:srgbClr>
                  </a:outerShdw>
                </a:effectLst>
              </a:rPr>
              <a:t>الكريم</a:t>
            </a:r>
            <a:endParaRPr lang="en-US" sz="3200" b="1" dirty="0">
              <a:ln w="1905"/>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69871101"/>
      </p:ext>
    </p:extLst>
  </p:cSld>
  <p:clrMapOvr>
    <a:masterClrMapping/>
  </p:clrMapOvr>
  <mc:AlternateContent xmlns:mc="http://schemas.openxmlformats.org/markup-compatibility/2006" xmlns:p14="http://schemas.microsoft.com/office/powerpoint/2010/main">
    <mc:Choice Requires="p14">
      <p:transition spd="slow" p14:dur="4000">
        <p14:vortex/>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مستطيل 9"/>
          <p:cNvSpPr/>
          <p:nvPr/>
        </p:nvSpPr>
        <p:spPr>
          <a:xfrm>
            <a:off x="1967513" y="647948"/>
            <a:ext cx="5347939" cy="646331"/>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ar-SA" sz="3600" b="1" cap="none" spc="50" dirty="0">
                <a:ln w="11430"/>
                <a:solidFill>
                  <a:srgbClr val="FF0000"/>
                </a:solidFill>
                <a:effectLst>
                  <a:outerShdw blurRad="76200" dist="50800" dir="5400000" algn="tl" rotWithShape="0">
                    <a:srgbClr val="000000">
                      <a:alpha val="65000"/>
                    </a:srgbClr>
                  </a:outerShdw>
                </a:effectLst>
              </a:rPr>
              <a:t>الأحكام الشرعية في القرآن </a:t>
            </a:r>
            <a:r>
              <a:rPr lang="ar-SA" sz="3600" b="1" cap="none" spc="50" dirty="0" smtClean="0">
                <a:ln w="11430"/>
                <a:solidFill>
                  <a:srgbClr val="FF0000"/>
                </a:solidFill>
                <a:effectLst>
                  <a:outerShdw blurRad="76200" dist="50800" dir="5400000" algn="tl" rotWithShape="0">
                    <a:srgbClr val="000000">
                      <a:alpha val="65000"/>
                    </a:srgbClr>
                  </a:outerShdw>
                </a:effectLst>
              </a:rPr>
              <a:t>الكريم</a:t>
            </a:r>
            <a:endParaRPr lang="en-US" sz="3600" b="1" cap="none" spc="50" dirty="0">
              <a:ln w="11430"/>
              <a:solidFill>
                <a:srgbClr val="FF0000"/>
              </a:solidFill>
              <a:effectLst>
                <a:outerShdw blurRad="76200" dist="50800" dir="5400000" algn="tl" rotWithShape="0">
                  <a:srgbClr val="000000">
                    <a:alpha val="65000"/>
                  </a:srgbClr>
                </a:outerShdw>
              </a:effectLst>
            </a:endParaRPr>
          </a:p>
        </p:txBody>
      </p:sp>
      <p:sp>
        <p:nvSpPr>
          <p:cNvPr id="11" name="مستطيل 10"/>
          <p:cNvSpPr/>
          <p:nvPr/>
        </p:nvSpPr>
        <p:spPr>
          <a:xfrm>
            <a:off x="6264920" y="1728068"/>
            <a:ext cx="2592288" cy="584775"/>
          </a:xfrm>
          <a:prstGeom prst="rect">
            <a:avLst/>
          </a:prstGeom>
          <a:solidFill>
            <a:srgbClr val="FFFF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1">
            <a:schemeClr val="accent4"/>
          </a:lnRef>
          <a:fillRef idx="2">
            <a:schemeClr val="accent4"/>
          </a:fillRef>
          <a:effectRef idx="1">
            <a:schemeClr val="accent4"/>
          </a:effectRef>
          <a:fontRef idx="minor">
            <a:schemeClr val="dk1"/>
          </a:fontRef>
        </p:style>
        <p:txBody>
          <a:bodyPr wrap="square" lIns="91440" tIns="45720" rIns="91440" bIns="45720">
            <a:spAutoFit/>
          </a:bodyPr>
          <a:lstStyle/>
          <a:p>
            <a:pPr algn="ctr"/>
            <a:r>
              <a:rPr lang="ar-SA" sz="3200" b="1" cap="none" spc="0" dirty="0">
                <a:ln w="1905"/>
                <a:solidFill>
                  <a:srgbClr val="D21C9E"/>
                </a:solidFill>
                <a:effectLst>
                  <a:innerShdw blurRad="69850" dist="43180" dir="5400000">
                    <a:srgbClr val="000000">
                      <a:alpha val="65000"/>
                    </a:srgbClr>
                  </a:innerShdw>
                </a:effectLst>
              </a:rPr>
              <a:t>الأحكام </a:t>
            </a:r>
            <a:r>
              <a:rPr lang="ar-SA" sz="3200" b="1" cap="none" spc="0" dirty="0" smtClean="0">
                <a:ln w="1905"/>
                <a:solidFill>
                  <a:srgbClr val="D21C9E"/>
                </a:solidFill>
                <a:effectLst>
                  <a:innerShdw blurRad="69850" dist="43180" dir="5400000">
                    <a:srgbClr val="000000">
                      <a:alpha val="65000"/>
                    </a:srgbClr>
                  </a:innerShdw>
                </a:effectLst>
              </a:rPr>
              <a:t>الاعتقادية</a:t>
            </a:r>
            <a:endParaRPr lang="en-US" sz="3200" b="1" cap="none" spc="0" dirty="0">
              <a:ln w="1905"/>
              <a:solidFill>
                <a:srgbClr val="D21C9E"/>
              </a:solidFill>
              <a:effectLst>
                <a:innerShdw blurRad="69850" dist="43180" dir="5400000">
                  <a:srgbClr val="000000">
                    <a:alpha val="65000"/>
                  </a:srgbClr>
                </a:innerShdw>
              </a:effectLst>
            </a:endParaRPr>
          </a:p>
        </p:txBody>
      </p:sp>
      <p:sp>
        <p:nvSpPr>
          <p:cNvPr id="12" name="مستطيل 11"/>
          <p:cNvSpPr/>
          <p:nvPr/>
        </p:nvSpPr>
        <p:spPr>
          <a:xfrm>
            <a:off x="3384600" y="2514311"/>
            <a:ext cx="2592288" cy="584775"/>
          </a:xfrm>
          <a:prstGeom prst="rect">
            <a:avLst/>
          </a:prstGeom>
          <a:solidFill>
            <a:srgbClr val="FFFF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1">
            <a:schemeClr val="accent4"/>
          </a:lnRef>
          <a:fillRef idx="2">
            <a:schemeClr val="accent4"/>
          </a:fillRef>
          <a:effectRef idx="1">
            <a:schemeClr val="accent4"/>
          </a:effectRef>
          <a:fontRef idx="minor">
            <a:schemeClr val="dk1"/>
          </a:fontRef>
        </p:style>
        <p:txBody>
          <a:bodyPr wrap="square" lIns="91440" tIns="45720" rIns="91440" bIns="45720">
            <a:spAutoFit/>
          </a:bodyPr>
          <a:lstStyle/>
          <a:p>
            <a:pPr algn="ctr"/>
            <a:r>
              <a:rPr lang="ar-SA" sz="3200" b="1" dirty="0">
                <a:ln w="1905"/>
                <a:solidFill>
                  <a:srgbClr val="D21C9E"/>
                </a:solidFill>
                <a:effectLst>
                  <a:innerShdw blurRad="69850" dist="43180" dir="5400000">
                    <a:srgbClr val="000000">
                      <a:alpha val="65000"/>
                    </a:srgbClr>
                  </a:innerShdw>
                </a:effectLst>
              </a:rPr>
              <a:t>الأحكام الأخلاقية</a:t>
            </a:r>
            <a:endParaRPr lang="en-US" sz="3200" b="1" dirty="0">
              <a:ln w="1905"/>
              <a:solidFill>
                <a:srgbClr val="D21C9E"/>
              </a:solidFill>
              <a:effectLst>
                <a:innerShdw blurRad="69850" dist="43180" dir="5400000">
                  <a:srgbClr val="000000">
                    <a:alpha val="65000"/>
                  </a:srgbClr>
                </a:innerShdw>
              </a:effectLst>
            </a:endParaRPr>
          </a:p>
        </p:txBody>
      </p:sp>
      <p:sp>
        <p:nvSpPr>
          <p:cNvPr id="13" name="مستطيل 12"/>
          <p:cNvSpPr/>
          <p:nvPr/>
        </p:nvSpPr>
        <p:spPr>
          <a:xfrm>
            <a:off x="671370" y="1728068"/>
            <a:ext cx="2592288" cy="584775"/>
          </a:xfrm>
          <a:prstGeom prst="rect">
            <a:avLst/>
          </a:prstGeom>
          <a:solidFill>
            <a:srgbClr val="FFFF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1">
            <a:schemeClr val="accent4"/>
          </a:lnRef>
          <a:fillRef idx="2">
            <a:schemeClr val="accent4"/>
          </a:fillRef>
          <a:effectRef idx="1">
            <a:schemeClr val="accent4"/>
          </a:effectRef>
          <a:fontRef idx="minor">
            <a:schemeClr val="dk1"/>
          </a:fontRef>
        </p:style>
        <p:txBody>
          <a:bodyPr wrap="square" lIns="91440" tIns="45720" rIns="91440" bIns="45720">
            <a:spAutoFit/>
          </a:bodyPr>
          <a:lstStyle/>
          <a:p>
            <a:pPr algn="ctr"/>
            <a:r>
              <a:rPr lang="ar-SA" sz="3200" b="1" dirty="0">
                <a:ln w="1905"/>
                <a:solidFill>
                  <a:srgbClr val="D21C9E"/>
                </a:solidFill>
                <a:effectLst>
                  <a:innerShdw blurRad="69850" dist="43180" dir="5400000">
                    <a:srgbClr val="000000">
                      <a:alpha val="65000"/>
                    </a:srgbClr>
                  </a:innerShdw>
                </a:effectLst>
              </a:rPr>
              <a:t>الأحكام الكونية</a:t>
            </a:r>
            <a:endParaRPr lang="en-US" sz="3200" b="1" dirty="0">
              <a:ln w="1905"/>
              <a:solidFill>
                <a:srgbClr val="D21C9E"/>
              </a:solidFill>
              <a:effectLst>
                <a:innerShdw blurRad="69850" dist="43180" dir="5400000">
                  <a:srgbClr val="000000">
                    <a:alpha val="65000"/>
                  </a:srgbClr>
                </a:innerShdw>
              </a:effectLst>
            </a:endParaRPr>
          </a:p>
        </p:txBody>
      </p:sp>
      <p:sp>
        <p:nvSpPr>
          <p:cNvPr id="14" name="مستطيل 13"/>
          <p:cNvSpPr/>
          <p:nvPr/>
        </p:nvSpPr>
        <p:spPr>
          <a:xfrm>
            <a:off x="6264920" y="3424091"/>
            <a:ext cx="2592288" cy="584775"/>
          </a:xfrm>
          <a:prstGeom prst="rect">
            <a:avLst/>
          </a:prstGeom>
          <a:solidFill>
            <a:srgbClr val="FFFF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1">
            <a:schemeClr val="accent4"/>
          </a:lnRef>
          <a:fillRef idx="2">
            <a:schemeClr val="accent4"/>
          </a:fillRef>
          <a:effectRef idx="1">
            <a:schemeClr val="accent4"/>
          </a:effectRef>
          <a:fontRef idx="minor">
            <a:schemeClr val="dk1"/>
          </a:fontRef>
        </p:style>
        <p:txBody>
          <a:bodyPr wrap="square" lIns="91440" tIns="45720" rIns="91440" bIns="45720">
            <a:spAutoFit/>
          </a:bodyPr>
          <a:lstStyle/>
          <a:p>
            <a:pPr algn="ctr"/>
            <a:r>
              <a:rPr lang="ar-SA" sz="3200" b="1" dirty="0" smtClean="0">
                <a:ln w="1905"/>
                <a:solidFill>
                  <a:srgbClr val="D21C9E"/>
                </a:solidFill>
                <a:effectLst>
                  <a:innerShdw blurRad="69850" dist="43180" dir="5400000">
                    <a:srgbClr val="000000">
                      <a:alpha val="65000"/>
                    </a:srgbClr>
                  </a:innerShdw>
                </a:effectLst>
              </a:rPr>
              <a:t>أحكام العبر</a:t>
            </a:r>
            <a:endParaRPr lang="ar-SA" sz="3200" b="1" dirty="0">
              <a:ln w="1905"/>
              <a:solidFill>
                <a:srgbClr val="D21C9E"/>
              </a:solidFill>
              <a:effectLst>
                <a:innerShdw blurRad="69850" dist="43180" dir="5400000">
                  <a:srgbClr val="000000">
                    <a:alpha val="65000"/>
                  </a:srgbClr>
                </a:innerShdw>
              </a:effectLst>
            </a:endParaRPr>
          </a:p>
        </p:txBody>
      </p:sp>
      <p:sp>
        <p:nvSpPr>
          <p:cNvPr id="15" name="مستطيل 14"/>
          <p:cNvSpPr/>
          <p:nvPr/>
        </p:nvSpPr>
        <p:spPr>
          <a:xfrm>
            <a:off x="671370" y="3424090"/>
            <a:ext cx="2592288" cy="584775"/>
          </a:xfrm>
          <a:prstGeom prst="rect">
            <a:avLst/>
          </a:prstGeom>
          <a:solidFill>
            <a:srgbClr val="FFFF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1">
            <a:schemeClr val="accent4"/>
          </a:lnRef>
          <a:fillRef idx="2">
            <a:schemeClr val="accent4"/>
          </a:fillRef>
          <a:effectRef idx="1">
            <a:schemeClr val="accent4"/>
          </a:effectRef>
          <a:fontRef idx="minor">
            <a:schemeClr val="dk1"/>
          </a:fontRef>
        </p:style>
        <p:txBody>
          <a:bodyPr wrap="square" lIns="91440" tIns="45720" rIns="91440" bIns="45720">
            <a:spAutoFit/>
          </a:bodyPr>
          <a:lstStyle/>
          <a:p>
            <a:pPr algn="ctr"/>
            <a:r>
              <a:rPr lang="ar-SA" sz="3200" b="1" dirty="0">
                <a:ln w="1905"/>
                <a:solidFill>
                  <a:srgbClr val="D21C9E"/>
                </a:solidFill>
                <a:effectLst>
                  <a:innerShdw blurRad="69850" dist="43180" dir="5400000">
                    <a:srgbClr val="000000">
                      <a:alpha val="65000"/>
                    </a:srgbClr>
                  </a:innerShdw>
                </a:effectLst>
              </a:rPr>
              <a:t>الأحكام العملية</a:t>
            </a:r>
            <a:endParaRPr lang="en-US" sz="3200" b="1" dirty="0">
              <a:ln w="1905"/>
              <a:solidFill>
                <a:srgbClr val="D21C9E"/>
              </a:soli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3477756449"/>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heel(1)">
                                      <p:cBhvr>
                                        <p:cTn id="7" dur="2000"/>
                                        <p:tgtEl>
                                          <p:spTgt spid="11"/>
                                        </p:tgtEl>
                                      </p:cBhvr>
                                    </p:animEffect>
                                  </p:childTnLst>
                                </p:cTn>
                              </p:par>
                              <p:par>
                                <p:cTn id="8" presetID="21" presetClass="entr" presetSubtype="1"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wheel(1)">
                                      <p:cBhvr>
                                        <p:cTn id="10" dur="2000"/>
                                        <p:tgtEl>
                                          <p:spTgt spid="13"/>
                                        </p:tgtEl>
                                      </p:cBhvr>
                                    </p:animEffect>
                                  </p:childTnLst>
                                </p:cTn>
                              </p:par>
                              <p:par>
                                <p:cTn id="11" presetID="21" presetClass="entr" presetSubtype="1"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wheel(1)">
                                      <p:cBhvr>
                                        <p:cTn id="13" dur="2000"/>
                                        <p:tgtEl>
                                          <p:spTgt spid="12"/>
                                        </p:tgtEl>
                                      </p:cBhvr>
                                    </p:animEffect>
                                  </p:childTnLst>
                                </p:cTn>
                              </p:par>
                              <p:par>
                                <p:cTn id="14" presetID="21" presetClass="entr" presetSubtype="1" fill="hold" grpId="0" nodeType="with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wheel(1)">
                                      <p:cBhvr>
                                        <p:cTn id="16" dur="2000"/>
                                        <p:tgtEl>
                                          <p:spTgt spid="15"/>
                                        </p:tgtEl>
                                      </p:cBhvr>
                                    </p:animEffect>
                                  </p:childTnLst>
                                </p:cTn>
                              </p:par>
                              <p:par>
                                <p:cTn id="17" presetID="21" presetClass="entr" presetSubtype="1"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animEffect transition="in" filter="wheel(1)">
                                      <p:cBhvr>
                                        <p:cTn id="19" dur="2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P spid="14" grpId="0" animBg="1"/>
      <p:bldP spid="1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ستطيل 4"/>
          <p:cNvSpPr/>
          <p:nvPr/>
        </p:nvSpPr>
        <p:spPr>
          <a:xfrm>
            <a:off x="72848" y="503932"/>
            <a:ext cx="9145016" cy="3624069"/>
          </a:xfrm>
          <a:prstGeom prst="rect">
            <a:avLst/>
          </a:prstGeom>
        </p:spPr>
        <p:txBody>
          <a:bodyPr wrap="square">
            <a:spAutoFit/>
          </a:bodyPr>
          <a:lstStyle/>
          <a:p>
            <a:pPr algn="r" rtl="1">
              <a:lnSpc>
                <a:spcPct val="150000"/>
              </a:lnSpc>
            </a:pPr>
            <a:r>
              <a:rPr lang="ar-SA" sz="2800" b="1" dirty="0" smtClean="0">
                <a:ln w="1905"/>
                <a:solidFill>
                  <a:srgbClr val="FF0000"/>
                </a:solidFill>
                <a:effectLst>
                  <a:outerShdw blurRad="38100" dist="38100" dir="2700000" algn="tl">
                    <a:srgbClr val="000000">
                      <a:alpha val="43137"/>
                    </a:srgbClr>
                  </a:outerShdw>
                </a:effectLst>
              </a:rPr>
              <a:t>أولاً: الأحكام </a:t>
            </a:r>
            <a:r>
              <a:rPr lang="ar-SA" sz="2800" b="1" dirty="0">
                <a:ln w="1905"/>
                <a:solidFill>
                  <a:srgbClr val="FF0000"/>
                </a:solidFill>
                <a:effectLst>
                  <a:outerShdw blurRad="38100" dist="38100" dir="2700000" algn="tl">
                    <a:srgbClr val="000000">
                      <a:alpha val="43137"/>
                    </a:srgbClr>
                  </a:outerShdw>
                </a:effectLst>
              </a:rPr>
              <a:t>الاعتقادية (العقائدية</a:t>
            </a:r>
            <a:r>
              <a:rPr lang="ar-SA" sz="2800" b="1" dirty="0" smtClean="0">
                <a:ln w="1905"/>
                <a:solidFill>
                  <a:srgbClr val="FF0000"/>
                </a:solidFill>
                <a:effectLst>
                  <a:outerShdw blurRad="38100" dist="38100" dir="2700000" algn="tl">
                    <a:srgbClr val="000000">
                      <a:alpha val="43137"/>
                    </a:srgbClr>
                  </a:outerShdw>
                </a:effectLst>
              </a:rPr>
              <a:t>):</a:t>
            </a:r>
            <a:endParaRPr lang="en-US" sz="2400" dirty="0">
              <a:effectLst>
                <a:outerShdw blurRad="38100" dist="38100" dir="2700000" algn="tl">
                  <a:srgbClr val="000000">
                    <a:alpha val="43137"/>
                  </a:srgbClr>
                </a:outerShdw>
              </a:effectLst>
              <a:latin typeface="Simplified Arabic" pitchFamily="18" charset="-78"/>
              <a:cs typeface="Simplified Arabic" pitchFamily="18" charset="-78"/>
            </a:endParaRPr>
          </a:p>
          <a:p>
            <a:pPr algn="r" rtl="1">
              <a:lnSpc>
                <a:spcPct val="150000"/>
              </a:lnSpc>
            </a:pPr>
            <a:r>
              <a:rPr lang="ar-SA" sz="2500" dirty="0" smtClean="0">
                <a:effectLst>
                  <a:outerShdw blurRad="38100" dist="38100" dir="2700000" algn="tl">
                    <a:srgbClr val="000000">
                      <a:alpha val="43137"/>
                    </a:srgbClr>
                  </a:outerShdw>
                </a:effectLst>
                <a:latin typeface="Simplified Arabic" pitchFamily="18" charset="-78"/>
                <a:cs typeface="Simplified Arabic" pitchFamily="18" charset="-78"/>
              </a:rPr>
              <a:t>    وهي </a:t>
            </a:r>
            <a:r>
              <a:rPr lang="ar-SA" sz="2500" dirty="0">
                <a:effectLst>
                  <a:outerShdw blurRad="38100" dist="38100" dir="2700000" algn="tl">
                    <a:srgbClr val="000000">
                      <a:alpha val="43137"/>
                    </a:srgbClr>
                  </a:outerShdw>
                </a:effectLst>
                <a:latin typeface="Simplified Arabic" pitchFamily="18" charset="-78"/>
                <a:cs typeface="Simplified Arabic" pitchFamily="18" charset="-78"/>
              </a:rPr>
              <a:t>التي تتعلق بعقيدة الإنسان من معرفة ذات الله وصفاته وأفعاله وما يتفرع عنها من الإيمان بالمغيبات، وهذه الأحكام هي الأساس الرئيس للأحكام الأربعة الباقية، فالغاية منها اكتساب العقيدة الدينية الثابتة التي هي قوام الحياة الصحيحة للأسرة البشرية، والعمود الفقري لهيكل المجتمع، والعرق النابض في جسم الفرد.</a:t>
            </a:r>
            <a:endParaRPr lang="en-US" sz="2500" dirty="0">
              <a:effectLst>
                <a:outerShdw blurRad="38100" dist="38100" dir="2700000" algn="tl">
                  <a:srgbClr val="000000">
                    <a:alpha val="43137"/>
                  </a:srgbClr>
                </a:outerShdw>
              </a:effectLst>
              <a:latin typeface="Simplified Arabic" pitchFamily="18" charset="-78"/>
              <a:cs typeface="Simplified Arabic" pitchFamily="18" charset="-78"/>
            </a:endParaRPr>
          </a:p>
          <a:p>
            <a:pPr algn="r">
              <a:lnSpc>
                <a:spcPct val="150000"/>
              </a:lnSpc>
            </a:pPr>
            <a:r>
              <a:rPr lang="ar-SA" sz="2500" dirty="0" smtClean="0">
                <a:effectLst>
                  <a:outerShdw blurRad="38100" dist="38100" dir="2700000" algn="tl">
                    <a:srgbClr val="000000">
                      <a:alpha val="43137"/>
                    </a:srgbClr>
                  </a:outerShdw>
                </a:effectLst>
                <a:latin typeface="Simplified Arabic" pitchFamily="18" charset="-78"/>
                <a:cs typeface="Simplified Arabic" pitchFamily="18" charset="-78"/>
              </a:rPr>
              <a:t>    والعلم </a:t>
            </a:r>
            <a:r>
              <a:rPr lang="ar-SA" sz="2500" dirty="0" smtClean="0">
                <a:effectLst>
                  <a:outerShdw blurRad="38100" dist="38100" dir="2700000" algn="tl">
                    <a:srgbClr val="000000">
                      <a:alpha val="43137"/>
                    </a:srgbClr>
                  </a:outerShdw>
                </a:effectLst>
                <a:latin typeface="Simplified Arabic" pitchFamily="18" charset="-78"/>
                <a:cs typeface="Simplified Arabic" pitchFamily="18" charset="-78"/>
              </a:rPr>
              <a:t>الذي </a:t>
            </a:r>
            <a:r>
              <a:rPr lang="ar-SA" sz="2500" dirty="0">
                <a:effectLst>
                  <a:outerShdw blurRad="38100" dist="38100" dir="2700000" algn="tl">
                    <a:srgbClr val="000000">
                      <a:alpha val="43137"/>
                    </a:srgbClr>
                  </a:outerShdw>
                </a:effectLst>
                <a:latin typeface="Simplified Arabic" pitchFamily="18" charset="-78"/>
                <a:cs typeface="Simplified Arabic" pitchFamily="18" charset="-78"/>
              </a:rPr>
              <a:t>يتكفل ببيان هذه الأحكام هو علم الكلام أو (علم </a:t>
            </a:r>
            <a:r>
              <a:rPr lang="ar-SA" sz="2500" dirty="0" smtClean="0">
                <a:effectLst>
                  <a:outerShdw blurRad="38100" dist="38100" dir="2700000" algn="tl">
                    <a:srgbClr val="000000">
                      <a:alpha val="43137"/>
                    </a:srgbClr>
                  </a:outerShdw>
                </a:effectLst>
                <a:latin typeface="Simplified Arabic" pitchFamily="18" charset="-78"/>
                <a:cs typeface="Simplified Arabic" pitchFamily="18" charset="-78"/>
              </a:rPr>
              <a:t>العقائد).</a:t>
            </a:r>
            <a:endParaRPr lang="en-US" sz="2500" dirty="0"/>
          </a:p>
        </p:txBody>
      </p:sp>
    </p:spTree>
    <p:extLst>
      <p:ext uri="{BB962C8B-B14F-4D97-AF65-F5344CB8AC3E}">
        <p14:creationId xmlns:p14="http://schemas.microsoft.com/office/powerpoint/2010/main" val="314108245"/>
      </p:ext>
    </p:extLst>
  </p:cSld>
  <p:clrMapOvr>
    <a:masterClrMapping/>
  </p:clrMapOvr>
  <mc:AlternateContent xmlns:mc="http://schemas.openxmlformats.org/markup-compatibility/2006" xmlns:p14="http://schemas.microsoft.com/office/powerpoint/2010/main">
    <mc:Choice Requires="p14">
      <p:transition spd="slow" p14:dur="1600">
        <p14:prism dir="r"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1000"/>
                                        <p:tgtEl>
                                          <p:spTgt spid="5">
                                            <p:txEl>
                                              <p:pRg st="1" end="1"/>
                                            </p:txEl>
                                          </p:spTgt>
                                        </p:tgtEl>
                                      </p:cBhvr>
                                    </p:animEffect>
                                    <p:anim calcmode="lin" valueType="num">
                                      <p:cBhvr>
                                        <p:cTn id="8"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2" end="2"/>
                                            </p:txEl>
                                          </p:spTgt>
                                        </p:tgtEl>
                                        <p:attrNameLst>
                                          <p:attrName>style.visibility</p:attrName>
                                        </p:attrNameLst>
                                      </p:cBhvr>
                                      <p:to>
                                        <p:strVal val="visible"/>
                                      </p:to>
                                    </p:set>
                                    <p:animEffect transition="in" filter="fade">
                                      <p:cBhvr>
                                        <p:cTn id="14" dur="1000"/>
                                        <p:tgtEl>
                                          <p:spTgt spid="5">
                                            <p:txEl>
                                              <p:pRg st="2" end="2"/>
                                            </p:txEl>
                                          </p:spTgt>
                                        </p:tgtEl>
                                      </p:cBhvr>
                                    </p:animEffect>
                                    <p:anim calcmode="lin" valueType="num">
                                      <p:cBhvr>
                                        <p:cTn id="15"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ستطيل 4"/>
          <p:cNvSpPr/>
          <p:nvPr/>
        </p:nvSpPr>
        <p:spPr>
          <a:xfrm>
            <a:off x="108236" y="575940"/>
            <a:ext cx="9145016" cy="4201150"/>
          </a:xfrm>
          <a:prstGeom prst="rect">
            <a:avLst/>
          </a:prstGeom>
        </p:spPr>
        <p:txBody>
          <a:bodyPr wrap="square">
            <a:spAutoFit/>
          </a:bodyPr>
          <a:lstStyle/>
          <a:p>
            <a:pPr algn="just" rtl="1">
              <a:lnSpc>
                <a:spcPct val="150000"/>
              </a:lnSpc>
            </a:pPr>
            <a:r>
              <a:rPr lang="ar-SA" sz="2800" b="1" dirty="0">
                <a:ln w="1905"/>
                <a:solidFill>
                  <a:srgbClr val="FF0000"/>
                </a:solidFill>
                <a:effectLst>
                  <a:outerShdw blurRad="38100" dist="38100" dir="2700000" algn="tl">
                    <a:srgbClr val="000000">
                      <a:alpha val="43137"/>
                    </a:srgbClr>
                  </a:outerShdw>
                </a:effectLst>
              </a:rPr>
              <a:t>ثانياً: الأحكام الأخلاقية أو(الخلقية):</a:t>
            </a:r>
            <a:endParaRPr lang="en-US" sz="2800" b="1" dirty="0">
              <a:ln w="1905"/>
              <a:solidFill>
                <a:srgbClr val="FF0000"/>
              </a:solidFill>
              <a:effectLst>
                <a:outerShdw blurRad="38100" dist="38100" dir="2700000" algn="tl">
                  <a:srgbClr val="000000">
                    <a:alpha val="43137"/>
                  </a:srgbClr>
                </a:outerShdw>
              </a:effectLst>
            </a:endParaRPr>
          </a:p>
          <a:p>
            <a:pPr algn="just" rtl="1">
              <a:lnSpc>
                <a:spcPct val="150000"/>
              </a:lnSpc>
            </a:pPr>
            <a:r>
              <a:rPr lang="ar-SA" sz="2500" dirty="0" smtClean="0">
                <a:effectLst>
                  <a:outerShdw blurRad="38100" dist="38100" dir="2700000" algn="tl">
                    <a:srgbClr val="000000">
                      <a:alpha val="43137"/>
                    </a:srgbClr>
                  </a:outerShdw>
                </a:effectLst>
                <a:latin typeface="Simplified Arabic" pitchFamily="18" charset="-78"/>
                <a:cs typeface="Simplified Arabic" pitchFamily="18" charset="-78"/>
              </a:rPr>
              <a:t>   تلتقي </a:t>
            </a:r>
            <a:r>
              <a:rPr lang="ar-SA" sz="2500" dirty="0">
                <a:effectLst>
                  <a:outerShdw blurRad="38100" dist="38100" dir="2700000" algn="tl">
                    <a:srgbClr val="000000">
                      <a:alpha val="43137"/>
                    </a:srgbClr>
                  </a:outerShdw>
                </a:effectLst>
                <a:latin typeface="Simplified Arabic" pitchFamily="18" charset="-78"/>
                <a:cs typeface="Simplified Arabic" pitchFamily="18" charset="-78"/>
              </a:rPr>
              <a:t>الأخلاق مع العقيدة الدينية في أن كلاً منها يمثل جانباً من جوانب شخصية الإنسان وطاقة من طاقاته الدينية والسلوكية، لذا كانت ولاتزال الصلة بينهما وثيقة، وأن هذه الصلة قائمة على أُسس نفسية، منها وجدانية وعقلية، غير أن العقيدة الدينية بشدة فاعليتها وقوة سلطانها على الأفراد والجماعات احتلت المكانة الأولى، بل العقيدة في الحقيقة والواقع متبوعة، والأخلاق تابعة ولازمة لماهيتها لزوماً ذهنياً وخارجياً، فمن النادر أن نجد الأخلاق الكاملة عند شخص لا عقيدة له، أو نجد من يملك العقيدة الصحيحة لا أخلاق له.</a:t>
            </a:r>
          </a:p>
        </p:txBody>
      </p:sp>
    </p:spTree>
    <p:extLst>
      <p:ext uri="{BB962C8B-B14F-4D97-AF65-F5344CB8AC3E}">
        <p14:creationId xmlns:p14="http://schemas.microsoft.com/office/powerpoint/2010/main" val="1369431021"/>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barn(inVertical)">
                                      <p:cBhvr>
                                        <p:cTn id="7" dur="1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ستطيل 4"/>
          <p:cNvSpPr/>
          <p:nvPr/>
        </p:nvSpPr>
        <p:spPr>
          <a:xfrm>
            <a:off x="112916" y="1391166"/>
            <a:ext cx="9145016" cy="1198405"/>
          </a:xfrm>
          <a:prstGeom prst="rect">
            <a:avLst/>
          </a:prstGeom>
        </p:spPr>
        <p:txBody>
          <a:bodyPr wrap="square">
            <a:spAutoFit/>
          </a:bodyPr>
          <a:lstStyle/>
          <a:p>
            <a:pPr algn="justLow" rtl="1">
              <a:lnSpc>
                <a:spcPct val="150000"/>
              </a:lnSpc>
            </a:pPr>
            <a:r>
              <a:rPr lang="ar-SA" sz="2500" dirty="0">
                <a:effectLst>
                  <a:outerShdw blurRad="38100" dist="38100" dir="2700000" algn="tl">
                    <a:srgbClr val="000000">
                      <a:alpha val="43137"/>
                    </a:srgbClr>
                  </a:outerShdw>
                </a:effectLst>
                <a:latin typeface="Simplified Arabic" pitchFamily="18" charset="-78"/>
                <a:cs typeface="Simplified Arabic" pitchFamily="18" charset="-78"/>
              </a:rPr>
              <a:t> وقد اهتـمّ القرآن الكريم بالأخلاق، إذ لا توجد فيه صحيفة واحدة من جانب من جوانب الأخلاق صراحة أو إشارة.</a:t>
            </a:r>
            <a:endParaRPr lang="en-US" sz="2500" dirty="0">
              <a:effectLst>
                <a:outerShdw blurRad="38100" dist="38100" dir="2700000" algn="tl">
                  <a:srgbClr val="000000">
                    <a:alpha val="43137"/>
                  </a:srgbClr>
                </a:outerShdw>
              </a:effectLst>
              <a:latin typeface="Simplified Arabic" pitchFamily="18" charset="-78"/>
              <a:cs typeface="Simplified Arabic" pitchFamily="18" charset="-78"/>
            </a:endParaRPr>
          </a:p>
        </p:txBody>
      </p:sp>
    </p:spTree>
    <p:extLst>
      <p:ext uri="{BB962C8B-B14F-4D97-AF65-F5344CB8AC3E}">
        <p14:creationId xmlns:p14="http://schemas.microsoft.com/office/powerpoint/2010/main" val="250080226"/>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ستطيل 4"/>
          <p:cNvSpPr/>
          <p:nvPr/>
        </p:nvSpPr>
        <p:spPr>
          <a:xfrm>
            <a:off x="99725" y="575940"/>
            <a:ext cx="9145016" cy="3854901"/>
          </a:xfrm>
          <a:prstGeom prst="rect">
            <a:avLst/>
          </a:prstGeom>
        </p:spPr>
        <p:txBody>
          <a:bodyPr wrap="square">
            <a:spAutoFit/>
          </a:bodyPr>
          <a:lstStyle/>
          <a:p>
            <a:pPr algn="just" rtl="1">
              <a:lnSpc>
                <a:spcPct val="150000"/>
              </a:lnSpc>
            </a:pPr>
            <a:r>
              <a:rPr lang="ar-SA" sz="2800" b="1" dirty="0">
                <a:ln w="1905"/>
                <a:solidFill>
                  <a:srgbClr val="FF0000"/>
                </a:solidFill>
                <a:effectLst>
                  <a:outerShdw blurRad="38100" dist="38100" dir="2700000" algn="tl">
                    <a:srgbClr val="000000">
                      <a:alpha val="43137"/>
                    </a:srgbClr>
                  </a:outerShdw>
                </a:effectLst>
              </a:rPr>
              <a:t>ثالثاً: الأحكام الكونية:</a:t>
            </a:r>
            <a:endParaRPr lang="en-US" sz="2800" b="1" dirty="0">
              <a:ln w="1905"/>
              <a:solidFill>
                <a:srgbClr val="FF0000"/>
              </a:solidFill>
              <a:effectLst>
                <a:outerShdw blurRad="38100" dist="38100" dir="2700000" algn="tl">
                  <a:srgbClr val="000000">
                    <a:alpha val="43137"/>
                  </a:srgbClr>
                </a:outerShdw>
              </a:effectLst>
            </a:endParaRPr>
          </a:p>
          <a:p>
            <a:pPr algn="just" rtl="1">
              <a:lnSpc>
                <a:spcPct val="150000"/>
              </a:lnSpc>
            </a:pPr>
            <a:r>
              <a:rPr lang="ar-SA" sz="2500" dirty="0" smtClean="0">
                <a:effectLst>
                  <a:outerShdw blurRad="38100" dist="38100" dir="2700000" algn="tl">
                    <a:srgbClr val="000000">
                      <a:alpha val="43137"/>
                    </a:srgbClr>
                  </a:outerShdw>
                </a:effectLst>
                <a:latin typeface="Simplified Arabic" pitchFamily="18" charset="-78"/>
                <a:cs typeface="Simplified Arabic" pitchFamily="18" charset="-78"/>
              </a:rPr>
              <a:t>   يتضمن </a:t>
            </a:r>
            <a:r>
              <a:rPr lang="ar-SA" sz="2500" dirty="0">
                <a:effectLst>
                  <a:outerShdw blurRad="38100" dist="38100" dir="2700000" algn="tl">
                    <a:srgbClr val="000000">
                      <a:alpha val="43137"/>
                    </a:srgbClr>
                  </a:outerShdw>
                </a:effectLst>
                <a:latin typeface="Simplified Arabic" pitchFamily="18" charset="-78"/>
                <a:cs typeface="Simplified Arabic" pitchFamily="18" charset="-78"/>
              </a:rPr>
              <a:t>القرآن الكريم آيات كونية كثيرة ذات معانٍ علمية، وهي واصلة الى درجة الإعجاز، ولم يُدركها المفسرون الأولون، بل منها ما اكتشفها التطور العلمي الحديث وبيّن معانيها ومقاصدها، ومنها ما لم تُكتشف بعد وهي تنتظر الاكتشافات العلمية الجديدة في المستقبل، كما في قوله </a:t>
            </a:r>
            <a:r>
              <a:rPr lang="ar-SA" sz="2500" dirty="0" smtClean="0">
                <a:effectLst>
                  <a:outerShdw blurRad="38100" dist="38100" dir="2700000" algn="tl">
                    <a:srgbClr val="000000">
                      <a:alpha val="43137"/>
                    </a:srgbClr>
                  </a:outerShdw>
                </a:effectLst>
                <a:latin typeface="Simplified Arabic" pitchFamily="18" charset="-78"/>
                <a:cs typeface="Simplified Arabic" pitchFamily="18" charset="-78"/>
              </a:rPr>
              <a:t>تعالى</a:t>
            </a:r>
            <a:r>
              <a:rPr lang="ar-IQ" sz="2500" dirty="0" smtClean="0">
                <a:effectLst>
                  <a:outerShdw blurRad="38100" dist="38100" dir="2700000" algn="tl">
                    <a:srgbClr val="000000">
                      <a:alpha val="43137"/>
                    </a:srgbClr>
                  </a:outerShdw>
                </a:effectLst>
                <a:latin typeface="Simplified Arabic" pitchFamily="18" charset="-78"/>
                <a:cs typeface="Simplified Arabic" pitchFamily="18" charset="-78"/>
              </a:rPr>
              <a:t>: </a:t>
            </a:r>
            <a:r>
              <a:rPr lang="ar-SA" sz="2800" dirty="0" smtClean="0">
                <a:solidFill>
                  <a:srgbClr val="FF0000"/>
                </a:solidFill>
                <a:effectLst>
                  <a:outerShdw blurRad="38100" dist="38100" dir="2700000" algn="tl">
                    <a:srgbClr val="000000">
                      <a:alpha val="43137"/>
                    </a:srgbClr>
                  </a:outerShdw>
                </a:effectLst>
                <a:latin typeface="Simplified Arabic" pitchFamily="18" charset="-78"/>
                <a:cs typeface="Simplified Arabic" pitchFamily="18" charset="-78"/>
              </a:rPr>
              <a:t>﴿ </a:t>
            </a:r>
            <a:r>
              <a:rPr lang="ar-SA" sz="2500" dirty="0" smtClean="0">
                <a:solidFill>
                  <a:srgbClr val="FF0000"/>
                </a:solidFill>
                <a:effectLst>
                  <a:outerShdw blurRad="38100" dist="38100" dir="2700000" algn="tl">
                    <a:srgbClr val="000000">
                      <a:alpha val="43137"/>
                    </a:srgbClr>
                  </a:outerShdw>
                </a:effectLst>
                <a:latin typeface="Simplified Arabic" pitchFamily="18" charset="-78"/>
                <a:cs typeface="Simplified Arabic" pitchFamily="18" charset="-78"/>
              </a:rPr>
              <a:t>سَنُرِيهِمْ </a:t>
            </a:r>
            <a:r>
              <a:rPr lang="ar-SA" sz="2500" dirty="0">
                <a:solidFill>
                  <a:srgbClr val="FF0000"/>
                </a:solidFill>
                <a:effectLst>
                  <a:outerShdw blurRad="38100" dist="38100" dir="2700000" algn="tl">
                    <a:srgbClr val="000000">
                      <a:alpha val="43137"/>
                    </a:srgbClr>
                  </a:outerShdw>
                </a:effectLst>
                <a:latin typeface="Simplified Arabic" pitchFamily="18" charset="-78"/>
                <a:cs typeface="Simplified Arabic" pitchFamily="18" charset="-78"/>
              </a:rPr>
              <a:t>آيَاتِنَا</a:t>
            </a:r>
            <a:r>
              <a:rPr lang="en-US" sz="2500" dirty="0">
                <a:solidFill>
                  <a:srgbClr val="FF0000"/>
                </a:solidFill>
                <a:effectLst>
                  <a:outerShdw blurRad="38100" dist="38100" dir="2700000" algn="tl">
                    <a:srgbClr val="000000">
                      <a:alpha val="43137"/>
                    </a:srgbClr>
                  </a:outerShdw>
                </a:effectLst>
                <a:latin typeface="Simplified Arabic" pitchFamily="18" charset="-78"/>
                <a:cs typeface="Simplified Arabic" pitchFamily="18" charset="-78"/>
              </a:rPr>
              <a:t> </a:t>
            </a:r>
            <a:r>
              <a:rPr lang="ar-SA" sz="2500" dirty="0">
                <a:solidFill>
                  <a:srgbClr val="FF0000"/>
                </a:solidFill>
                <a:effectLst>
                  <a:outerShdw blurRad="38100" dist="38100" dir="2700000" algn="tl">
                    <a:srgbClr val="000000">
                      <a:alpha val="43137"/>
                    </a:srgbClr>
                  </a:outerShdw>
                </a:effectLst>
                <a:latin typeface="Simplified Arabic" pitchFamily="18" charset="-78"/>
                <a:cs typeface="Simplified Arabic" pitchFamily="18" charset="-78"/>
              </a:rPr>
              <a:t>فِي</a:t>
            </a:r>
            <a:r>
              <a:rPr lang="en-US" sz="2500" dirty="0">
                <a:solidFill>
                  <a:srgbClr val="FF0000"/>
                </a:solidFill>
                <a:effectLst>
                  <a:outerShdw blurRad="38100" dist="38100" dir="2700000" algn="tl">
                    <a:srgbClr val="000000">
                      <a:alpha val="43137"/>
                    </a:srgbClr>
                  </a:outerShdw>
                </a:effectLst>
                <a:latin typeface="Simplified Arabic" pitchFamily="18" charset="-78"/>
                <a:cs typeface="Simplified Arabic" pitchFamily="18" charset="-78"/>
              </a:rPr>
              <a:t> </a:t>
            </a:r>
            <a:r>
              <a:rPr lang="ar-SA" sz="2500" dirty="0">
                <a:solidFill>
                  <a:srgbClr val="FF0000"/>
                </a:solidFill>
                <a:effectLst>
                  <a:outerShdw blurRad="38100" dist="38100" dir="2700000" algn="tl">
                    <a:srgbClr val="000000">
                      <a:alpha val="43137"/>
                    </a:srgbClr>
                  </a:outerShdw>
                </a:effectLst>
                <a:latin typeface="Simplified Arabic" pitchFamily="18" charset="-78"/>
                <a:cs typeface="Simplified Arabic" pitchFamily="18" charset="-78"/>
              </a:rPr>
              <a:t>الْآفَاقِ</a:t>
            </a:r>
            <a:r>
              <a:rPr lang="en-US" sz="2500" dirty="0">
                <a:solidFill>
                  <a:srgbClr val="FF0000"/>
                </a:solidFill>
                <a:effectLst>
                  <a:outerShdw blurRad="38100" dist="38100" dir="2700000" algn="tl">
                    <a:srgbClr val="000000">
                      <a:alpha val="43137"/>
                    </a:srgbClr>
                  </a:outerShdw>
                </a:effectLst>
                <a:latin typeface="Simplified Arabic" pitchFamily="18" charset="-78"/>
                <a:cs typeface="Simplified Arabic" pitchFamily="18" charset="-78"/>
              </a:rPr>
              <a:t> </a:t>
            </a:r>
            <a:r>
              <a:rPr lang="ar-SA" sz="2500" dirty="0">
                <a:solidFill>
                  <a:srgbClr val="FF0000"/>
                </a:solidFill>
                <a:effectLst>
                  <a:outerShdw blurRad="38100" dist="38100" dir="2700000" algn="tl">
                    <a:srgbClr val="000000">
                      <a:alpha val="43137"/>
                    </a:srgbClr>
                  </a:outerShdw>
                </a:effectLst>
                <a:latin typeface="Simplified Arabic" pitchFamily="18" charset="-78"/>
                <a:cs typeface="Simplified Arabic" pitchFamily="18" charset="-78"/>
              </a:rPr>
              <a:t>وَفِي أَنفُسِهِمْ </a:t>
            </a:r>
            <a:r>
              <a:rPr lang="ar-SA" sz="2500" dirty="0" err="1">
                <a:solidFill>
                  <a:srgbClr val="FF0000"/>
                </a:solidFill>
                <a:effectLst>
                  <a:outerShdw blurRad="38100" dist="38100" dir="2700000" algn="tl">
                    <a:srgbClr val="000000">
                      <a:alpha val="43137"/>
                    </a:srgbClr>
                  </a:outerShdw>
                </a:effectLst>
                <a:latin typeface="Simplified Arabic" pitchFamily="18" charset="-78"/>
                <a:cs typeface="Simplified Arabic" pitchFamily="18" charset="-78"/>
              </a:rPr>
              <a:t>حَتَّىٰ</a:t>
            </a:r>
            <a:r>
              <a:rPr lang="ar-SA" sz="2500" dirty="0">
                <a:solidFill>
                  <a:srgbClr val="FF0000"/>
                </a:solidFill>
                <a:effectLst>
                  <a:outerShdw blurRad="38100" dist="38100" dir="2700000" algn="tl">
                    <a:srgbClr val="000000">
                      <a:alpha val="43137"/>
                    </a:srgbClr>
                  </a:outerShdw>
                </a:effectLst>
                <a:latin typeface="Simplified Arabic" pitchFamily="18" charset="-78"/>
                <a:cs typeface="Simplified Arabic" pitchFamily="18" charset="-78"/>
              </a:rPr>
              <a:t> يَتَبَيَّنَ لَهُمْ أَنَّهُ </a:t>
            </a:r>
            <a:r>
              <a:rPr lang="ar-SA" sz="2500" dirty="0" smtClean="0">
                <a:solidFill>
                  <a:srgbClr val="FF0000"/>
                </a:solidFill>
                <a:effectLst>
                  <a:outerShdw blurRad="38100" dist="38100" dir="2700000" algn="tl">
                    <a:srgbClr val="000000">
                      <a:alpha val="43137"/>
                    </a:srgbClr>
                  </a:outerShdw>
                </a:effectLst>
                <a:latin typeface="Simplified Arabic" pitchFamily="18" charset="-78"/>
                <a:cs typeface="Simplified Arabic" pitchFamily="18" charset="-78"/>
              </a:rPr>
              <a:t>الْحَقُّ</a:t>
            </a:r>
            <a:r>
              <a:rPr lang="ar-SA" sz="2800" dirty="0" smtClean="0">
                <a:solidFill>
                  <a:srgbClr val="FF0000"/>
                </a:solidFill>
                <a:effectLst>
                  <a:outerShdw blurRad="38100" dist="38100" dir="2700000" algn="tl">
                    <a:srgbClr val="000000">
                      <a:alpha val="43137"/>
                    </a:srgbClr>
                  </a:outerShdw>
                </a:effectLst>
                <a:latin typeface="Simplified Arabic" pitchFamily="18" charset="-78"/>
                <a:cs typeface="Simplified Arabic" pitchFamily="18" charset="-78"/>
              </a:rPr>
              <a:t>﴾</a:t>
            </a:r>
            <a:r>
              <a:rPr lang="ar-SA" sz="2000" dirty="0" smtClean="0">
                <a:effectLst>
                  <a:outerShdw blurRad="38100" dist="38100" dir="2700000" algn="tl">
                    <a:srgbClr val="000000">
                      <a:alpha val="43137"/>
                    </a:srgbClr>
                  </a:outerShdw>
                </a:effectLst>
                <a:latin typeface="Simplified Arabic" pitchFamily="18" charset="-78"/>
                <a:cs typeface="Simplified Arabic" pitchFamily="18" charset="-78"/>
              </a:rPr>
              <a:t>فصلت:53</a:t>
            </a:r>
            <a:r>
              <a:rPr lang="ar-SA" sz="2500" dirty="0">
                <a:effectLst>
                  <a:outerShdw blurRad="38100" dist="38100" dir="2700000" algn="tl">
                    <a:srgbClr val="000000">
                      <a:alpha val="43137"/>
                    </a:srgbClr>
                  </a:outerShdw>
                </a:effectLst>
                <a:latin typeface="Simplified Arabic" pitchFamily="18" charset="-78"/>
                <a:cs typeface="Simplified Arabic" pitchFamily="18" charset="-78"/>
              </a:rPr>
              <a:t>.</a:t>
            </a:r>
            <a:endParaRPr lang="en-US" sz="2500" dirty="0">
              <a:effectLst>
                <a:outerShdw blurRad="38100" dist="38100" dir="2700000" algn="tl">
                  <a:srgbClr val="000000">
                    <a:alpha val="43137"/>
                  </a:srgbClr>
                </a:outerShdw>
              </a:effectLst>
              <a:latin typeface="Simplified Arabic" pitchFamily="18" charset="-78"/>
              <a:cs typeface="Simplified Arabic" pitchFamily="18" charset="-78"/>
            </a:endParaRPr>
          </a:p>
        </p:txBody>
      </p:sp>
    </p:spTree>
    <p:extLst>
      <p:ext uri="{BB962C8B-B14F-4D97-AF65-F5344CB8AC3E}">
        <p14:creationId xmlns:p14="http://schemas.microsoft.com/office/powerpoint/2010/main" val="3130744411"/>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1000"/>
                                        <p:tgtEl>
                                          <p:spTgt spid="5">
                                            <p:txEl>
                                              <p:pRg st="1" end="1"/>
                                            </p:txEl>
                                          </p:spTgt>
                                        </p:tgtEl>
                                      </p:cBhvr>
                                    </p:animEffect>
                                    <p:anim calcmode="lin" valueType="num">
                                      <p:cBhvr>
                                        <p:cTn id="8"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ستطيل 4"/>
          <p:cNvSpPr/>
          <p:nvPr/>
        </p:nvSpPr>
        <p:spPr>
          <a:xfrm>
            <a:off x="112916" y="791964"/>
            <a:ext cx="9032324" cy="4270400"/>
          </a:xfrm>
          <a:prstGeom prst="rect">
            <a:avLst/>
          </a:prstGeom>
        </p:spPr>
        <p:txBody>
          <a:bodyPr wrap="square">
            <a:spAutoFit/>
          </a:bodyPr>
          <a:lstStyle/>
          <a:p>
            <a:pPr algn="just" rtl="1">
              <a:lnSpc>
                <a:spcPct val="150000"/>
              </a:lnSpc>
            </a:pPr>
            <a:r>
              <a:rPr lang="ar-SA" sz="2500" dirty="0" smtClean="0">
                <a:effectLst>
                  <a:outerShdw blurRad="38100" dist="38100" dir="2700000" algn="tl">
                    <a:srgbClr val="000000">
                      <a:alpha val="43137"/>
                    </a:srgbClr>
                  </a:outerShdw>
                </a:effectLst>
                <a:latin typeface="Simplified Arabic" pitchFamily="18" charset="-78"/>
                <a:cs typeface="Simplified Arabic" pitchFamily="18" charset="-78"/>
              </a:rPr>
              <a:t>   وحكمة </a:t>
            </a:r>
            <a:r>
              <a:rPr lang="ar-SA" sz="2500" dirty="0">
                <a:effectLst>
                  <a:outerShdw blurRad="38100" dist="38100" dir="2700000" algn="tl">
                    <a:srgbClr val="000000">
                      <a:alpha val="43137"/>
                    </a:srgbClr>
                  </a:outerShdw>
                </a:effectLst>
                <a:latin typeface="Simplified Arabic" pitchFamily="18" charset="-78"/>
                <a:cs typeface="Simplified Arabic" pitchFamily="18" charset="-78"/>
              </a:rPr>
              <a:t>الأحكام الكونية هي تقوية الإيمان بذات الله وبالقرآن الكريم وتثبيت العقيدة، بأن القرآن ليس من صنع البشر، وإنما هو وحي منزل.</a:t>
            </a:r>
            <a:endParaRPr lang="en-US" sz="2500" dirty="0">
              <a:effectLst>
                <a:outerShdw blurRad="38100" dist="38100" dir="2700000" algn="tl">
                  <a:srgbClr val="000000">
                    <a:alpha val="43137"/>
                  </a:srgbClr>
                </a:outerShdw>
              </a:effectLst>
              <a:latin typeface="Simplified Arabic" pitchFamily="18" charset="-78"/>
              <a:cs typeface="Simplified Arabic" pitchFamily="18" charset="-78"/>
            </a:endParaRPr>
          </a:p>
          <a:p>
            <a:pPr algn="just" rtl="1">
              <a:lnSpc>
                <a:spcPct val="150000"/>
              </a:lnSpc>
            </a:pPr>
            <a:r>
              <a:rPr lang="ar-SA" sz="2500" dirty="0" smtClean="0">
                <a:effectLst>
                  <a:outerShdw blurRad="38100" dist="38100" dir="2700000" algn="tl">
                    <a:srgbClr val="000000">
                      <a:alpha val="43137"/>
                    </a:srgbClr>
                  </a:outerShdw>
                </a:effectLst>
                <a:latin typeface="Simplified Arabic" pitchFamily="18" charset="-78"/>
                <a:cs typeface="Simplified Arabic" pitchFamily="18" charset="-78"/>
              </a:rPr>
              <a:t>   وفضلاً </a:t>
            </a:r>
            <a:r>
              <a:rPr lang="ar-SA" sz="2500" dirty="0">
                <a:effectLst>
                  <a:outerShdw blurRad="38100" dist="38100" dir="2700000" algn="tl">
                    <a:srgbClr val="000000">
                      <a:alpha val="43137"/>
                    </a:srgbClr>
                  </a:outerShdw>
                </a:effectLst>
                <a:latin typeface="Simplified Arabic" pitchFamily="18" charset="-78"/>
                <a:cs typeface="Simplified Arabic" pitchFamily="18" charset="-78"/>
              </a:rPr>
              <a:t>عن ذلك إن في القرآن الكريم توجيه للإنسان إلى التفكر في هذا الكون المسخّر للانتفاع به مادياً ومعنوياً، ولكن قليل من الناس يدركون الأسرار الكونية  لهذه الآيات وفلسفتها، كما قال سبحانه </a:t>
            </a:r>
            <a:r>
              <a:rPr lang="ar-SA" sz="2500" dirty="0" smtClean="0">
                <a:effectLst>
                  <a:outerShdw blurRad="38100" dist="38100" dir="2700000" algn="tl">
                    <a:srgbClr val="000000">
                      <a:alpha val="43137"/>
                    </a:srgbClr>
                  </a:outerShdw>
                </a:effectLst>
                <a:latin typeface="Simplified Arabic" pitchFamily="18" charset="-78"/>
                <a:cs typeface="Simplified Arabic" pitchFamily="18" charset="-78"/>
              </a:rPr>
              <a:t>وتعــالى</a:t>
            </a:r>
            <a:r>
              <a:rPr lang="ar-IQ" sz="2500" dirty="0" smtClean="0">
                <a:effectLst>
                  <a:outerShdw blurRad="38100" dist="38100" dir="2700000" algn="tl">
                    <a:srgbClr val="000000">
                      <a:alpha val="43137"/>
                    </a:srgbClr>
                  </a:outerShdw>
                </a:effectLst>
                <a:latin typeface="Simplified Arabic" pitchFamily="18" charset="-78"/>
                <a:cs typeface="Simplified Arabic" pitchFamily="18" charset="-78"/>
              </a:rPr>
              <a:t>: </a:t>
            </a:r>
            <a:r>
              <a:rPr lang="ar-SA" sz="2500" dirty="0">
                <a:solidFill>
                  <a:srgbClr val="FF0000"/>
                </a:solidFill>
                <a:effectLst>
                  <a:outerShdw blurRad="38100" dist="38100" dir="2700000" algn="tl">
                    <a:srgbClr val="000000">
                      <a:alpha val="43137"/>
                    </a:srgbClr>
                  </a:outerShdw>
                </a:effectLst>
                <a:latin typeface="Simplified Arabic" pitchFamily="18" charset="-78"/>
                <a:cs typeface="Simplified Arabic" pitchFamily="18" charset="-78"/>
              </a:rPr>
              <a:t>﴿ وَتِلْكَ</a:t>
            </a:r>
            <a:r>
              <a:rPr lang="en-US" sz="2500" dirty="0">
                <a:solidFill>
                  <a:srgbClr val="FF0000"/>
                </a:solidFill>
                <a:effectLst>
                  <a:outerShdw blurRad="38100" dist="38100" dir="2700000" algn="tl">
                    <a:srgbClr val="000000">
                      <a:alpha val="43137"/>
                    </a:srgbClr>
                  </a:outerShdw>
                </a:effectLst>
                <a:latin typeface="Simplified Arabic" pitchFamily="18" charset="-78"/>
                <a:cs typeface="Simplified Arabic" pitchFamily="18" charset="-78"/>
              </a:rPr>
              <a:t> </a:t>
            </a:r>
            <a:r>
              <a:rPr lang="ar-SA" sz="2500" dirty="0">
                <a:solidFill>
                  <a:srgbClr val="FF0000"/>
                </a:solidFill>
                <a:effectLst>
                  <a:outerShdw blurRad="38100" dist="38100" dir="2700000" algn="tl">
                    <a:srgbClr val="000000">
                      <a:alpha val="43137"/>
                    </a:srgbClr>
                  </a:outerShdw>
                </a:effectLst>
                <a:latin typeface="Simplified Arabic" pitchFamily="18" charset="-78"/>
                <a:cs typeface="Simplified Arabic" pitchFamily="18" charset="-78"/>
              </a:rPr>
              <a:t>الْأَمْثَالُ</a:t>
            </a:r>
            <a:r>
              <a:rPr lang="en-US" sz="2500" dirty="0">
                <a:solidFill>
                  <a:srgbClr val="FF0000"/>
                </a:solidFill>
                <a:effectLst>
                  <a:outerShdw blurRad="38100" dist="38100" dir="2700000" algn="tl">
                    <a:srgbClr val="000000">
                      <a:alpha val="43137"/>
                    </a:srgbClr>
                  </a:outerShdw>
                </a:effectLst>
                <a:latin typeface="Simplified Arabic" pitchFamily="18" charset="-78"/>
                <a:cs typeface="Simplified Arabic" pitchFamily="18" charset="-78"/>
              </a:rPr>
              <a:t> </a:t>
            </a:r>
            <a:r>
              <a:rPr lang="ar-SA" sz="2500" dirty="0">
                <a:solidFill>
                  <a:srgbClr val="FF0000"/>
                </a:solidFill>
                <a:effectLst>
                  <a:outerShdw blurRad="38100" dist="38100" dir="2700000" algn="tl">
                    <a:srgbClr val="000000">
                      <a:alpha val="43137"/>
                    </a:srgbClr>
                  </a:outerShdw>
                </a:effectLst>
                <a:latin typeface="Simplified Arabic" pitchFamily="18" charset="-78"/>
                <a:cs typeface="Simplified Arabic" pitchFamily="18" charset="-78"/>
              </a:rPr>
              <a:t>نَضْرِبُهَا لِلنَّاسِ ۖ وَمَا يَعْقِلُهَا إِلَّا </a:t>
            </a:r>
            <a:r>
              <a:rPr lang="ar-SA" sz="2500" dirty="0" smtClean="0">
                <a:solidFill>
                  <a:srgbClr val="FF0000"/>
                </a:solidFill>
                <a:effectLst>
                  <a:outerShdw blurRad="38100" dist="38100" dir="2700000" algn="tl">
                    <a:srgbClr val="000000">
                      <a:alpha val="43137"/>
                    </a:srgbClr>
                  </a:outerShdw>
                </a:effectLst>
                <a:latin typeface="Simplified Arabic" pitchFamily="18" charset="-78"/>
                <a:cs typeface="Simplified Arabic" pitchFamily="18" charset="-78"/>
              </a:rPr>
              <a:t>الْعَالِمُونَ</a:t>
            </a:r>
            <a:r>
              <a:rPr lang="ar-SA" sz="2800" dirty="0">
                <a:solidFill>
                  <a:srgbClr val="FF0000"/>
                </a:solidFill>
                <a:effectLst>
                  <a:outerShdw blurRad="38100" dist="38100" dir="2700000" algn="tl">
                    <a:srgbClr val="000000">
                      <a:alpha val="43137"/>
                    </a:srgbClr>
                  </a:outerShdw>
                </a:effectLst>
                <a:latin typeface="Simplified Arabic" pitchFamily="18" charset="-78"/>
                <a:cs typeface="Simplified Arabic" pitchFamily="18" charset="-78"/>
              </a:rPr>
              <a:t> </a:t>
            </a:r>
            <a:r>
              <a:rPr lang="ar-SA" sz="2800" dirty="0" smtClean="0">
                <a:solidFill>
                  <a:srgbClr val="FF0000"/>
                </a:solidFill>
                <a:effectLst>
                  <a:outerShdw blurRad="38100" dist="38100" dir="2700000" algn="tl">
                    <a:srgbClr val="000000">
                      <a:alpha val="43137"/>
                    </a:srgbClr>
                  </a:outerShdw>
                </a:effectLst>
                <a:latin typeface="Simplified Arabic" pitchFamily="18" charset="-78"/>
                <a:cs typeface="Simplified Arabic" pitchFamily="18" charset="-78"/>
              </a:rPr>
              <a:t>﴾</a:t>
            </a:r>
            <a:r>
              <a:rPr lang="ar-SA" sz="2000" dirty="0" smtClean="0">
                <a:effectLst>
                  <a:outerShdw blurRad="38100" dist="38100" dir="2700000" algn="tl">
                    <a:srgbClr val="000000">
                      <a:alpha val="43137"/>
                    </a:srgbClr>
                  </a:outerShdw>
                </a:effectLst>
                <a:latin typeface="Simplified Arabic" pitchFamily="18" charset="-78"/>
                <a:cs typeface="Simplified Arabic" pitchFamily="18" charset="-78"/>
              </a:rPr>
              <a:t>العنكوت:43</a:t>
            </a:r>
            <a:r>
              <a:rPr lang="ar-SA" sz="2500" dirty="0" smtClean="0">
                <a:effectLst>
                  <a:outerShdw blurRad="38100" dist="38100" dir="2700000" algn="tl">
                    <a:srgbClr val="000000">
                      <a:alpha val="43137"/>
                    </a:srgbClr>
                  </a:outerShdw>
                </a:effectLst>
                <a:latin typeface="Simplified Arabic" pitchFamily="18" charset="-78"/>
                <a:cs typeface="Simplified Arabic" pitchFamily="18" charset="-78"/>
              </a:rPr>
              <a:t>.</a:t>
            </a:r>
            <a:endParaRPr lang="ar-SA" sz="2500" dirty="0">
              <a:effectLst>
                <a:outerShdw blurRad="38100" dist="38100" dir="2700000" algn="tl">
                  <a:srgbClr val="000000">
                    <a:alpha val="43137"/>
                  </a:srgbClr>
                </a:outerShdw>
              </a:effectLst>
              <a:latin typeface="Simplified Arabic" pitchFamily="18" charset="-78"/>
              <a:cs typeface="Simplified Arabic" pitchFamily="18" charset="-78"/>
            </a:endParaRPr>
          </a:p>
          <a:p>
            <a:pPr algn="just" rtl="1">
              <a:lnSpc>
                <a:spcPct val="150000"/>
              </a:lnSpc>
            </a:pPr>
            <a:endParaRPr lang="en-US" sz="2500" dirty="0">
              <a:effectLst>
                <a:outerShdw blurRad="38100" dist="38100" dir="2700000" algn="tl">
                  <a:srgbClr val="000000">
                    <a:alpha val="43137"/>
                  </a:srgbClr>
                </a:outerShdw>
              </a:effectLst>
              <a:latin typeface="Simplified Arabic" pitchFamily="18" charset="-78"/>
              <a:cs typeface="Simplified Arabic" pitchFamily="18" charset="-78"/>
            </a:endParaRPr>
          </a:p>
        </p:txBody>
      </p:sp>
    </p:spTree>
    <p:extLst>
      <p:ext uri="{BB962C8B-B14F-4D97-AF65-F5344CB8AC3E}">
        <p14:creationId xmlns:p14="http://schemas.microsoft.com/office/powerpoint/2010/main" val="3130744411"/>
      </p:ext>
    </p:extLst>
  </p:cSld>
  <p:clrMapOvr>
    <a:masterClrMapping/>
  </p:clrMapOvr>
  <mc:AlternateContent xmlns:mc="http://schemas.openxmlformats.org/markup-compatibility/2006" xmlns:p14="http://schemas.microsoft.com/office/powerpoint/2010/main">
    <mc:Choice Requires="p14">
      <p:transition spd="slow" p14:dur="1750">
        <p:push dir="u"/>
      </p:transition>
    </mc:Choice>
    <mc:Fallback xmlns="">
      <p:transition spd="slow">
        <p:push dir="u"/>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 calcmode="lin" valueType="num">
                                      <p:cBhvr additive="base">
                                        <p:cTn id="7"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ستطيل 4"/>
          <p:cNvSpPr/>
          <p:nvPr/>
        </p:nvSpPr>
        <p:spPr>
          <a:xfrm>
            <a:off x="112916" y="791964"/>
            <a:ext cx="9032324" cy="3693319"/>
          </a:xfrm>
          <a:prstGeom prst="rect">
            <a:avLst/>
          </a:prstGeom>
        </p:spPr>
        <p:txBody>
          <a:bodyPr wrap="square">
            <a:spAutoFit/>
          </a:bodyPr>
          <a:lstStyle/>
          <a:p>
            <a:pPr algn="just" rtl="1">
              <a:lnSpc>
                <a:spcPct val="150000"/>
              </a:lnSpc>
            </a:pPr>
            <a:r>
              <a:rPr lang="ar-SA" sz="2800" b="1" dirty="0">
                <a:ln w="1905"/>
                <a:solidFill>
                  <a:srgbClr val="FF0000"/>
                </a:solidFill>
                <a:effectLst>
                  <a:outerShdw blurRad="38100" dist="38100" dir="2700000" algn="tl">
                    <a:srgbClr val="000000">
                      <a:alpha val="43137"/>
                    </a:srgbClr>
                  </a:outerShdw>
                </a:effectLst>
              </a:rPr>
              <a:t>رابعاً: </a:t>
            </a:r>
            <a:r>
              <a:rPr lang="ar-SA" sz="2800" b="1" dirty="0">
                <a:ln w="1905"/>
                <a:solidFill>
                  <a:srgbClr val="FF0000"/>
                </a:solidFill>
                <a:effectLst>
                  <a:outerShdw blurRad="38100" dist="38100" dir="2700000" algn="tl">
                    <a:srgbClr val="000000">
                      <a:alpha val="43137"/>
                    </a:srgbClr>
                  </a:outerShdw>
                </a:effectLst>
              </a:rPr>
              <a:t>أ</a:t>
            </a:r>
            <a:r>
              <a:rPr lang="ar-SA" sz="2800" b="1" dirty="0" smtClean="0">
                <a:ln w="1905"/>
                <a:solidFill>
                  <a:srgbClr val="FF0000"/>
                </a:solidFill>
                <a:effectLst>
                  <a:outerShdw blurRad="38100" dist="38100" dir="2700000" algn="tl">
                    <a:srgbClr val="000000">
                      <a:alpha val="43137"/>
                    </a:srgbClr>
                  </a:outerShdw>
                </a:effectLst>
              </a:rPr>
              <a:t>حكام العبر</a:t>
            </a:r>
            <a:endParaRPr lang="en-US" sz="2800" b="1" dirty="0">
              <a:ln w="1905"/>
              <a:solidFill>
                <a:srgbClr val="FF0000"/>
              </a:solidFill>
              <a:effectLst>
                <a:outerShdw blurRad="38100" dist="38100" dir="2700000" algn="tl">
                  <a:srgbClr val="000000">
                    <a:alpha val="43137"/>
                  </a:srgbClr>
                </a:outerShdw>
              </a:effectLst>
            </a:endParaRPr>
          </a:p>
          <a:p>
            <a:pPr algn="just" rtl="1">
              <a:lnSpc>
                <a:spcPct val="150000"/>
              </a:lnSpc>
            </a:pPr>
            <a:r>
              <a:rPr lang="ar-SA" sz="2500" dirty="0" smtClean="0">
                <a:effectLst>
                  <a:outerShdw blurRad="38100" dist="38100" dir="2700000" algn="tl">
                    <a:srgbClr val="000000">
                      <a:alpha val="43137"/>
                    </a:srgbClr>
                  </a:outerShdw>
                </a:effectLst>
                <a:latin typeface="Simplified Arabic" pitchFamily="18" charset="-78"/>
                <a:cs typeface="Simplified Arabic" pitchFamily="18" charset="-78"/>
              </a:rPr>
              <a:t>   وهي </a:t>
            </a:r>
            <a:r>
              <a:rPr lang="ar-SA" sz="2500" dirty="0">
                <a:effectLst>
                  <a:outerShdw blurRad="38100" dist="38100" dir="2700000" algn="tl">
                    <a:srgbClr val="000000">
                      <a:alpha val="43137"/>
                    </a:srgbClr>
                  </a:outerShdw>
                </a:effectLst>
                <a:latin typeface="Simplified Arabic" pitchFamily="18" charset="-78"/>
                <a:cs typeface="Simplified Arabic" pitchFamily="18" charset="-78"/>
              </a:rPr>
              <a:t>أحكام تؤخذ من الآيات التي تبحث عما فعلته الأمم السابقة قبل الإسلام وما نالته تلك الأمم من جزاء إن خيراً فخير وإن  شراً فشر.</a:t>
            </a:r>
            <a:endParaRPr lang="en-US" sz="2500" dirty="0">
              <a:effectLst>
                <a:outerShdw blurRad="38100" dist="38100" dir="2700000" algn="tl">
                  <a:srgbClr val="000000">
                    <a:alpha val="43137"/>
                  </a:srgbClr>
                </a:outerShdw>
              </a:effectLst>
              <a:latin typeface="Simplified Arabic" pitchFamily="18" charset="-78"/>
              <a:cs typeface="Simplified Arabic" pitchFamily="18" charset="-78"/>
            </a:endParaRPr>
          </a:p>
          <a:p>
            <a:pPr algn="just" rtl="1">
              <a:lnSpc>
                <a:spcPct val="150000"/>
              </a:lnSpc>
            </a:pPr>
            <a:r>
              <a:rPr lang="ar-SA" sz="2500" dirty="0" smtClean="0">
                <a:effectLst>
                  <a:outerShdw blurRad="38100" dist="38100" dir="2700000" algn="tl">
                    <a:srgbClr val="000000">
                      <a:alpha val="43137"/>
                    </a:srgbClr>
                  </a:outerShdw>
                </a:effectLst>
                <a:latin typeface="Simplified Arabic" pitchFamily="18" charset="-78"/>
                <a:cs typeface="Simplified Arabic" pitchFamily="18" charset="-78"/>
              </a:rPr>
              <a:t>   وحكمة </a:t>
            </a:r>
            <a:r>
              <a:rPr lang="ar-SA" sz="2500" dirty="0">
                <a:effectLst>
                  <a:outerShdw blurRad="38100" dist="38100" dir="2700000" algn="tl">
                    <a:srgbClr val="000000">
                      <a:alpha val="43137"/>
                    </a:srgbClr>
                  </a:outerShdw>
                </a:effectLst>
                <a:latin typeface="Simplified Arabic" pitchFamily="18" charset="-78"/>
                <a:cs typeface="Simplified Arabic" pitchFamily="18" charset="-78"/>
              </a:rPr>
              <a:t>هذه الآيات وأحكامها هي أنها توجه الأجيال القادمة المتعاقبة بعد ظهور الإسلام نحو العبرة بما فعلته الأمم السابقة وبما نالته من الجزاء، كما قال تعالى:</a:t>
            </a:r>
            <a:r>
              <a:rPr lang="ar-SA" sz="2500" dirty="0">
                <a:solidFill>
                  <a:srgbClr val="FF0000"/>
                </a:solidFill>
                <a:effectLst>
                  <a:outerShdw blurRad="38100" dist="38100" dir="2700000" algn="tl">
                    <a:srgbClr val="000000">
                      <a:alpha val="43137"/>
                    </a:srgbClr>
                  </a:outerShdw>
                </a:effectLst>
                <a:latin typeface="Simplified Arabic" pitchFamily="18" charset="-78"/>
                <a:cs typeface="Simplified Arabic" pitchFamily="18" charset="-78"/>
              </a:rPr>
              <a:t> ﴿ </a:t>
            </a:r>
            <a:r>
              <a:rPr lang="ar-IQ" sz="2500" dirty="0" smtClean="0">
                <a:solidFill>
                  <a:srgbClr val="FF0000"/>
                </a:solidFill>
                <a:effectLst>
                  <a:outerShdw blurRad="38100" dist="38100" dir="2700000" algn="tl">
                    <a:srgbClr val="000000">
                      <a:alpha val="43137"/>
                    </a:srgbClr>
                  </a:outerShdw>
                </a:effectLst>
                <a:latin typeface="Simplified Arabic" pitchFamily="18" charset="-78"/>
                <a:cs typeface="Simplified Arabic" pitchFamily="18" charset="-78"/>
              </a:rPr>
              <a:t>قَدْ </a:t>
            </a:r>
            <a:r>
              <a:rPr lang="ar-IQ" sz="2500" dirty="0">
                <a:solidFill>
                  <a:srgbClr val="FF0000"/>
                </a:solidFill>
                <a:effectLst>
                  <a:outerShdw blurRad="38100" dist="38100" dir="2700000" algn="tl">
                    <a:srgbClr val="000000">
                      <a:alpha val="43137"/>
                    </a:srgbClr>
                  </a:outerShdw>
                </a:effectLst>
                <a:latin typeface="Simplified Arabic" pitchFamily="18" charset="-78"/>
                <a:cs typeface="Simplified Arabic" pitchFamily="18" charset="-78"/>
              </a:rPr>
              <a:t>كَانَ فِي قَصَصِهِمْ عِبْرَةٌ لِّأُولِي </a:t>
            </a:r>
            <a:r>
              <a:rPr lang="ar-IQ" sz="2500" dirty="0" smtClean="0">
                <a:solidFill>
                  <a:srgbClr val="FF0000"/>
                </a:solidFill>
                <a:effectLst>
                  <a:outerShdw blurRad="38100" dist="38100" dir="2700000" algn="tl">
                    <a:srgbClr val="000000">
                      <a:alpha val="43137"/>
                    </a:srgbClr>
                  </a:outerShdw>
                </a:effectLst>
                <a:latin typeface="Simplified Arabic" pitchFamily="18" charset="-78"/>
                <a:cs typeface="Simplified Arabic" pitchFamily="18" charset="-78"/>
              </a:rPr>
              <a:t>الْأَلْبَابِ</a:t>
            </a:r>
            <a:r>
              <a:rPr lang="ar-SA" sz="2400" dirty="0">
                <a:solidFill>
                  <a:srgbClr val="FF0000"/>
                </a:solidFill>
                <a:effectLst>
                  <a:outerShdw blurRad="38100" dist="38100" dir="2700000" algn="tl">
                    <a:srgbClr val="000000">
                      <a:alpha val="43137"/>
                    </a:srgbClr>
                  </a:outerShdw>
                </a:effectLst>
                <a:latin typeface="Simplified Arabic" pitchFamily="18" charset="-78"/>
                <a:cs typeface="Simplified Arabic" pitchFamily="18" charset="-78"/>
              </a:rPr>
              <a:t> </a:t>
            </a:r>
            <a:r>
              <a:rPr lang="ar-SA" sz="2400" dirty="0" smtClean="0">
                <a:solidFill>
                  <a:srgbClr val="FF0000"/>
                </a:solidFill>
                <a:effectLst>
                  <a:outerShdw blurRad="38100" dist="38100" dir="2700000" algn="tl">
                    <a:srgbClr val="000000">
                      <a:alpha val="43137"/>
                    </a:srgbClr>
                  </a:outerShdw>
                </a:effectLst>
                <a:latin typeface="Simplified Arabic" pitchFamily="18" charset="-78"/>
                <a:cs typeface="Simplified Arabic" pitchFamily="18" charset="-78"/>
              </a:rPr>
              <a:t>﴾</a:t>
            </a:r>
            <a:r>
              <a:rPr lang="ar-SA" sz="2000" dirty="0" smtClean="0">
                <a:effectLst>
                  <a:outerShdw blurRad="38100" dist="38100" dir="2700000" algn="tl">
                    <a:srgbClr val="000000">
                      <a:alpha val="43137"/>
                    </a:srgbClr>
                  </a:outerShdw>
                </a:effectLst>
                <a:latin typeface="Simplified Arabic" pitchFamily="18" charset="-78"/>
                <a:cs typeface="Simplified Arabic" pitchFamily="18" charset="-78"/>
              </a:rPr>
              <a:t>يوسف:111</a:t>
            </a:r>
            <a:r>
              <a:rPr lang="ar-SA" sz="2500" dirty="0">
                <a:solidFill>
                  <a:srgbClr val="FF0000"/>
                </a:solidFill>
                <a:effectLst>
                  <a:outerShdw blurRad="38100" dist="38100" dir="2700000" algn="tl">
                    <a:srgbClr val="000000">
                      <a:alpha val="43137"/>
                    </a:srgbClr>
                  </a:outerShdw>
                </a:effectLst>
                <a:latin typeface="Simplified Arabic" pitchFamily="18" charset="-78"/>
                <a:cs typeface="Simplified Arabic" pitchFamily="18" charset="-78"/>
              </a:rPr>
              <a:t>.</a:t>
            </a:r>
            <a:endParaRPr lang="en-US" sz="2500" dirty="0">
              <a:solidFill>
                <a:srgbClr val="FF0000"/>
              </a:solidFill>
              <a:effectLst>
                <a:outerShdw blurRad="38100" dist="38100" dir="2700000" algn="tl">
                  <a:srgbClr val="000000">
                    <a:alpha val="43137"/>
                  </a:srgbClr>
                </a:outerShdw>
              </a:effectLst>
              <a:latin typeface="Simplified Arabic" pitchFamily="18" charset="-78"/>
              <a:cs typeface="Simplified Arabic" pitchFamily="18" charset="-78"/>
            </a:endParaRPr>
          </a:p>
        </p:txBody>
      </p:sp>
    </p:spTree>
    <p:extLst>
      <p:ext uri="{BB962C8B-B14F-4D97-AF65-F5344CB8AC3E}">
        <p14:creationId xmlns:p14="http://schemas.microsoft.com/office/powerpoint/2010/main" val="2497541330"/>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1000"/>
                                        <p:tgtEl>
                                          <p:spTgt spid="5">
                                            <p:txEl>
                                              <p:pRg st="1" end="1"/>
                                            </p:txEl>
                                          </p:spTgt>
                                        </p:tgtEl>
                                      </p:cBhvr>
                                    </p:animEffect>
                                    <p:anim calcmode="lin" valueType="num">
                                      <p:cBhvr>
                                        <p:cTn id="8"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nodeType="clickEffect">
                                  <p:stCondLst>
                                    <p:cond delay="0"/>
                                  </p:stCondLst>
                                  <p:childTnLst>
                                    <p:set>
                                      <p:cBhvr>
                                        <p:cTn id="13" dur="1" fill="hold">
                                          <p:stCondLst>
                                            <p:cond delay="0"/>
                                          </p:stCondLst>
                                        </p:cTn>
                                        <p:tgtEl>
                                          <p:spTgt spid="5">
                                            <p:txEl>
                                              <p:pRg st="2" end="2"/>
                                            </p:txEl>
                                          </p:spTgt>
                                        </p:tgtEl>
                                        <p:attrNameLst>
                                          <p:attrName>style.visibility</p:attrName>
                                        </p:attrNameLst>
                                      </p:cBhvr>
                                      <p:to>
                                        <p:strVal val="visible"/>
                                      </p:to>
                                    </p:set>
                                    <p:animEffect transition="in" filter="circle(in)">
                                      <p:cBhvr>
                                        <p:cTn id="14" dur="20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1358</TotalTime>
  <Words>772</Words>
  <Application>Microsoft Office PowerPoint</Application>
  <PresentationFormat>مخصص</PresentationFormat>
  <Paragraphs>61</Paragraphs>
  <Slides>14</Slides>
  <Notes>14</Notes>
  <HiddenSlides>0</HiddenSlides>
  <MMClips>0</MMClips>
  <ScaleCrop>false</ScaleCrop>
  <HeadingPairs>
    <vt:vector size="4" baseType="variant">
      <vt:variant>
        <vt:lpstr>نسق</vt:lpstr>
      </vt:variant>
      <vt:variant>
        <vt:i4>1</vt:i4>
      </vt:variant>
      <vt:variant>
        <vt:lpstr>عناوين الشرائح</vt:lpstr>
      </vt:variant>
      <vt:variant>
        <vt:i4>14</vt:i4>
      </vt:variant>
    </vt:vector>
  </HeadingPairs>
  <TitlesOfParts>
    <vt:vector size="15" baseType="lpstr">
      <vt:lpstr>تدفق</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الافق الجديد</dc:creator>
  <cp:lastModifiedBy>الافق الجديد</cp:lastModifiedBy>
  <cp:revision>95</cp:revision>
  <dcterms:created xsi:type="dcterms:W3CDTF">2019-12-17T16:10:49Z</dcterms:created>
  <dcterms:modified xsi:type="dcterms:W3CDTF">2020-01-21T20:54:41Z</dcterms:modified>
</cp:coreProperties>
</file>