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01/07/1441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01/07/1441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01/07/1441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01/07/1441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01/07/1441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01/07/1441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01/07/1441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01/07/1441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01/07/1441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01/07/1441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01/07/1441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01/07/1441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pPr>
              <a:lnSpc>
                <a:spcPct val="115000"/>
              </a:lnSpc>
              <a:spcAft>
                <a:spcPts val="1000"/>
              </a:spcAft>
            </a:pPr>
            <a:r>
              <a:rPr lang="ar-SA" dirty="0">
                <a:ea typeface="Calibri"/>
                <a:cs typeface="Simplified Arabic"/>
              </a:rPr>
              <a:t>وزارة التعليم العالي والبحث العلمي </a:t>
            </a:r>
            <a:r>
              <a:rPr lang="en-US" sz="3200" dirty="0">
                <a:ea typeface="Calibri"/>
                <a:cs typeface="Arial"/>
              </a:rPr>
              <a:t/>
            </a:r>
            <a:br>
              <a:rPr lang="en-US" sz="3200" dirty="0">
                <a:ea typeface="Calibri"/>
                <a:cs typeface="Arial"/>
              </a:rPr>
            </a:br>
            <a:r>
              <a:rPr lang="ar-SA" dirty="0">
                <a:ea typeface="Calibri"/>
                <a:cs typeface="Simplified Arabic"/>
              </a:rPr>
              <a:t>الجامعة المستنصرية / كلية التربية الأساسية </a:t>
            </a:r>
            <a:endParaRPr lang="ar-IQ" dirty="0"/>
          </a:p>
        </p:txBody>
      </p:sp>
      <p:sp>
        <p:nvSpPr>
          <p:cNvPr id="3" name="عنصر نائب للمحتوى 2"/>
          <p:cNvSpPr>
            <a:spLocks noGrp="1"/>
          </p:cNvSpPr>
          <p:nvPr>
            <p:ph idx="1"/>
          </p:nvPr>
        </p:nvSpPr>
        <p:spPr>
          <a:xfrm>
            <a:off x="457200" y="1988840"/>
            <a:ext cx="8229600" cy="4137323"/>
          </a:xfrm>
        </p:spPr>
        <p:style>
          <a:lnRef idx="1">
            <a:schemeClr val="accent5"/>
          </a:lnRef>
          <a:fillRef idx="2">
            <a:schemeClr val="accent5"/>
          </a:fillRef>
          <a:effectRef idx="1">
            <a:schemeClr val="accent5"/>
          </a:effectRef>
          <a:fontRef idx="minor">
            <a:schemeClr val="dk1"/>
          </a:fontRef>
        </p:style>
        <p:txBody>
          <a:bodyPr>
            <a:normAutofit fontScale="32500" lnSpcReduction="20000"/>
          </a:bodyPr>
          <a:lstStyle/>
          <a:p>
            <a:pPr marL="0" indent="0" algn="ctr">
              <a:lnSpc>
                <a:spcPct val="115000"/>
              </a:lnSpc>
              <a:spcAft>
                <a:spcPts val="1000"/>
              </a:spcAft>
              <a:buNone/>
            </a:pPr>
            <a:r>
              <a:rPr lang="ar-SA" sz="34200" dirty="0">
                <a:latin typeface="Simplified Arabic"/>
                <a:ea typeface="Calibri"/>
                <a:cs typeface="AF_Diwani"/>
              </a:rPr>
              <a:t>الاهداف </a:t>
            </a:r>
            <a:r>
              <a:rPr lang="ar-SA" sz="34200" dirty="0" smtClean="0">
                <a:latin typeface="Simplified Arabic"/>
                <a:ea typeface="Calibri"/>
                <a:cs typeface="AF_Diwani"/>
              </a:rPr>
              <a:t>التعليمية</a:t>
            </a:r>
            <a:endParaRPr lang="ar-IQ" sz="5800" dirty="0">
              <a:ea typeface="Calibri"/>
            </a:endParaRPr>
          </a:p>
          <a:p>
            <a:pPr marL="0" indent="0" algn="ctr">
              <a:lnSpc>
                <a:spcPct val="115000"/>
              </a:lnSpc>
              <a:spcAft>
                <a:spcPts val="1000"/>
              </a:spcAft>
              <a:buNone/>
            </a:pPr>
            <a:endParaRPr lang="ar-IQ" sz="5800" dirty="0">
              <a:ea typeface="Calibri"/>
            </a:endParaRPr>
          </a:p>
          <a:p>
            <a:pPr marL="0" indent="0" algn="ctr">
              <a:lnSpc>
                <a:spcPct val="115000"/>
              </a:lnSpc>
              <a:spcAft>
                <a:spcPts val="1000"/>
              </a:spcAft>
              <a:buNone/>
            </a:pPr>
            <a:r>
              <a:rPr lang="ar-IQ" sz="8600" b="1" dirty="0" smtClean="0">
                <a:latin typeface="Angsana New" pitchFamily="18" charset="-34"/>
                <a:ea typeface="Calibri"/>
              </a:rPr>
              <a:t>أ . د . قصي عبد العباس حسن</a:t>
            </a:r>
            <a:endParaRPr lang="en-US" sz="8600" b="1" dirty="0">
              <a:latin typeface="Angsana New" pitchFamily="18" charset="-34"/>
              <a:ea typeface="Calibri"/>
              <a:cs typeface="Angsana New" pitchFamily="18" charset="-34"/>
            </a:endParaRPr>
          </a:p>
          <a:p>
            <a:endParaRPr lang="ar-IQ" dirty="0"/>
          </a:p>
        </p:txBody>
      </p:sp>
    </p:spTree>
    <p:extLst>
      <p:ext uri="{BB962C8B-B14F-4D97-AF65-F5344CB8AC3E}">
        <p14:creationId xmlns:p14="http://schemas.microsoft.com/office/powerpoint/2010/main" val="22089117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pPr>
              <a:lnSpc>
                <a:spcPct val="115000"/>
              </a:lnSpc>
              <a:spcAft>
                <a:spcPts val="1000"/>
              </a:spcAft>
            </a:pPr>
            <a:r>
              <a:rPr lang="ar-IQ" b="1" dirty="0">
                <a:ea typeface="Calibri"/>
                <a:cs typeface="Simplified Arabic"/>
              </a:rPr>
              <a:t>تصنيف الأهداف السلوكية  </a:t>
            </a:r>
            <a:endParaRPr lang="ar-IQ" dirty="0"/>
          </a:p>
        </p:txBody>
      </p:sp>
      <p:sp>
        <p:nvSpPr>
          <p:cNvPr id="3" name="عنصر نائب للمحتوى 2"/>
          <p:cNvSpPr>
            <a:spLocks noGrp="1"/>
          </p:cNvSpPr>
          <p:nvPr>
            <p:ph idx="1"/>
          </p:nvPr>
        </p:nvSpPr>
        <p:spPr>
          <a:xfrm>
            <a:off x="457200" y="1600200"/>
            <a:ext cx="8229600" cy="4709120"/>
          </a:xfrm>
        </p:spPr>
        <p:style>
          <a:lnRef idx="1">
            <a:schemeClr val="accent2"/>
          </a:lnRef>
          <a:fillRef idx="2">
            <a:schemeClr val="accent2"/>
          </a:fillRef>
          <a:effectRef idx="1">
            <a:schemeClr val="accent2"/>
          </a:effectRef>
          <a:fontRef idx="minor">
            <a:schemeClr val="dk1"/>
          </a:fontRef>
        </p:style>
        <p:txBody>
          <a:bodyPr>
            <a:noAutofit/>
          </a:bodyPr>
          <a:lstStyle/>
          <a:p>
            <a:pPr marL="0" indent="0" algn="justLow">
              <a:spcAft>
                <a:spcPts val="1000"/>
              </a:spcAft>
              <a:buNone/>
            </a:pPr>
            <a:r>
              <a:rPr lang="ar-IQ" sz="1800" dirty="0" smtClean="0">
                <a:ea typeface="Calibri"/>
                <a:cs typeface="Simplified Arabic"/>
              </a:rPr>
              <a:t>بنى </a:t>
            </a:r>
            <a:r>
              <a:rPr lang="ar-IQ" sz="1800" dirty="0">
                <a:ea typeface="Calibri"/>
                <a:cs typeface="Simplified Arabic"/>
              </a:rPr>
              <a:t>الكثير من العلماء والدارسين الأهداف السلوكية ، ومن ابرزهم (  بلوم – </a:t>
            </a:r>
            <a:r>
              <a:rPr lang="ar-IQ" sz="1800" dirty="0" err="1">
                <a:ea typeface="Calibri"/>
                <a:cs typeface="Simplified Arabic"/>
              </a:rPr>
              <a:t>كراثول</a:t>
            </a:r>
            <a:r>
              <a:rPr lang="ar-IQ" sz="1800" dirty="0">
                <a:ea typeface="Calibri"/>
                <a:cs typeface="Simplified Arabic"/>
              </a:rPr>
              <a:t> – </a:t>
            </a:r>
            <a:r>
              <a:rPr lang="ar-IQ" sz="1800" dirty="0" err="1">
                <a:ea typeface="Calibri"/>
                <a:cs typeface="Simplified Arabic"/>
              </a:rPr>
              <a:t>هارو</a:t>
            </a:r>
            <a:r>
              <a:rPr lang="ar-IQ" sz="1800" dirty="0">
                <a:ea typeface="Calibri"/>
                <a:cs typeface="Simplified Arabic"/>
              </a:rPr>
              <a:t> – ثابا – بروند – وغيرهم ، ولكن اغلب المشتغلين والتربويين بصورة عامة يهتمون بتطبيق (بنيامين بلوم) الذي قسم عمل التربية والتعليم إلى ثلاثة مجالات وهي:  </a:t>
            </a:r>
            <a:endParaRPr lang="en-US" sz="1200" dirty="0">
              <a:ea typeface="Calibri"/>
              <a:cs typeface="Arial"/>
            </a:endParaRPr>
          </a:p>
          <a:p>
            <a:pPr marL="0" indent="0" algn="justLow">
              <a:spcAft>
                <a:spcPts val="1000"/>
              </a:spcAft>
              <a:buNone/>
            </a:pPr>
            <a:r>
              <a:rPr lang="ar-IQ" sz="1800" dirty="0">
                <a:ea typeface="Calibri"/>
                <a:cs typeface="Simplified Arabic"/>
              </a:rPr>
              <a:t>1-	المجال المعرفي العقلي :-</a:t>
            </a:r>
            <a:endParaRPr lang="en-US" sz="1200" dirty="0">
              <a:ea typeface="Calibri"/>
              <a:cs typeface="Arial"/>
            </a:endParaRPr>
          </a:p>
          <a:p>
            <a:pPr marL="0" indent="0" algn="justLow">
              <a:spcAft>
                <a:spcPts val="1000"/>
              </a:spcAft>
              <a:buNone/>
            </a:pPr>
            <a:r>
              <a:rPr lang="ar-IQ" sz="1800" dirty="0">
                <a:ea typeface="Calibri"/>
                <a:cs typeface="Simplified Arabic"/>
              </a:rPr>
              <a:t>   يتعامل هذا المجال مع العمليات العقلية للمتعلم بمختلف مستوياتها وقام بلوم بتصنيف المجال المعرفي العقلي إلى ستة مستويات هي:</a:t>
            </a:r>
            <a:endParaRPr lang="en-US" sz="1200" dirty="0">
              <a:ea typeface="Calibri"/>
              <a:cs typeface="Arial"/>
            </a:endParaRPr>
          </a:p>
          <a:p>
            <a:pPr marL="0" indent="0" algn="justLow">
              <a:spcAft>
                <a:spcPts val="1000"/>
              </a:spcAft>
              <a:buNone/>
            </a:pPr>
            <a:r>
              <a:rPr lang="ar-IQ" sz="1800" dirty="0" smtClean="0">
                <a:ea typeface="Calibri"/>
                <a:cs typeface="Simplified Arabic"/>
              </a:rPr>
              <a:t>أ‌- مستوى </a:t>
            </a:r>
            <a:r>
              <a:rPr lang="ar-IQ" sz="1800" dirty="0">
                <a:ea typeface="Calibri"/>
                <a:cs typeface="Simplified Arabic"/>
              </a:rPr>
              <a:t>التذكر أو الحفظ.</a:t>
            </a:r>
            <a:endParaRPr lang="en-US" sz="1200" dirty="0">
              <a:ea typeface="Calibri"/>
              <a:cs typeface="Arial"/>
            </a:endParaRPr>
          </a:p>
          <a:p>
            <a:pPr marL="0" indent="0" algn="justLow">
              <a:spcAft>
                <a:spcPts val="1000"/>
              </a:spcAft>
              <a:buNone/>
            </a:pPr>
            <a:r>
              <a:rPr lang="ar-IQ" sz="1800" dirty="0" smtClean="0">
                <a:ea typeface="Calibri"/>
                <a:cs typeface="Simplified Arabic"/>
              </a:rPr>
              <a:t>ب‌- مستوى </a:t>
            </a:r>
            <a:r>
              <a:rPr lang="ar-IQ" sz="1800" dirty="0">
                <a:ea typeface="Calibri"/>
                <a:cs typeface="Simplified Arabic"/>
              </a:rPr>
              <a:t>الفهم أو الاستيعاب .</a:t>
            </a:r>
            <a:endParaRPr lang="en-US" sz="1200" dirty="0">
              <a:ea typeface="Calibri"/>
              <a:cs typeface="Arial"/>
            </a:endParaRPr>
          </a:p>
          <a:p>
            <a:pPr marL="0" indent="0" algn="justLow">
              <a:spcAft>
                <a:spcPts val="1000"/>
              </a:spcAft>
              <a:buNone/>
            </a:pPr>
            <a:r>
              <a:rPr lang="ar-IQ" sz="1800" dirty="0" smtClean="0">
                <a:ea typeface="Calibri"/>
                <a:cs typeface="Simplified Arabic"/>
              </a:rPr>
              <a:t>ت‌- مستوى </a:t>
            </a:r>
            <a:r>
              <a:rPr lang="ar-IQ" sz="1800" dirty="0">
                <a:ea typeface="Calibri"/>
                <a:cs typeface="Simplified Arabic"/>
              </a:rPr>
              <a:t>التطبيق.</a:t>
            </a:r>
            <a:endParaRPr lang="en-US" sz="1200" dirty="0">
              <a:ea typeface="Calibri"/>
              <a:cs typeface="Arial"/>
            </a:endParaRPr>
          </a:p>
          <a:p>
            <a:pPr marL="0" indent="0" algn="justLow">
              <a:spcAft>
                <a:spcPts val="1000"/>
              </a:spcAft>
              <a:buNone/>
            </a:pPr>
            <a:r>
              <a:rPr lang="ar-IQ" sz="1800" dirty="0" smtClean="0">
                <a:ea typeface="Calibri"/>
                <a:cs typeface="Simplified Arabic"/>
              </a:rPr>
              <a:t>ث‌- مستوى </a:t>
            </a:r>
            <a:r>
              <a:rPr lang="ar-IQ" sz="1800" dirty="0">
                <a:ea typeface="Calibri"/>
                <a:cs typeface="Simplified Arabic"/>
              </a:rPr>
              <a:t>التحليل .</a:t>
            </a:r>
            <a:endParaRPr lang="en-US" sz="1200" dirty="0">
              <a:ea typeface="Calibri"/>
              <a:cs typeface="Arial"/>
            </a:endParaRPr>
          </a:p>
          <a:p>
            <a:pPr marL="0" indent="0" algn="justLow">
              <a:spcAft>
                <a:spcPts val="1000"/>
              </a:spcAft>
              <a:buNone/>
            </a:pPr>
            <a:r>
              <a:rPr lang="ar-IQ" sz="1800" dirty="0" smtClean="0">
                <a:ea typeface="Calibri"/>
                <a:cs typeface="Simplified Arabic"/>
              </a:rPr>
              <a:t>ج‌- مستوى </a:t>
            </a:r>
            <a:r>
              <a:rPr lang="ar-IQ" sz="1800" dirty="0">
                <a:ea typeface="Calibri"/>
                <a:cs typeface="Simplified Arabic"/>
              </a:rPr>
              <a:t>التركيب .</a:t>
            </a:r>
            <a:endParaRPr lang="en-US" sz="1200" dirty="0">
              <a:ea typeface="Calibri"/>
              <a:cs typeface="Arial"/>
            </a:endParaRPr>
          </a:p>
          <a:p>
            <a:pPr marL="0" indent="0" algn="justLow">
              <a:spcAft>
                <a:spcPts val="1000"/>
              </a:spcAft>
              <a:buNone/>
            </a:pPr>
            <a:r>
              <a:rPr lang="ar-IQ" sz="1800" dirty="0" smtClean="0">
                <a:ea typeface="Calibri"/>
                <a:cs typeface="Simplified Arabic"/>
              </a:rPr>
              <a:t>ح‌- مستوى </a:t>
            </a:r>
            <a:r>
              <a:rPr lang="ar-IQ" sz="1800" dirty="0">
                <a:ea typeface="Calibri"/>
                <a:cs typeface="Simplified Arabic"/>
              </a:rPr>
              <a:t>التقويم</a:t>
            </a:r>
            <a:r>
              <a:rPr lang="ar-IQ" sz="1800" dirty="0" smtClean="0">
                <a:ea typeface="Calibri"/>
                <a:cs typeface="Simplified Arabic"/>
              </a:rPr>
              <a:t>.</a:t>
            </a:r>
            <a:endParaRPr lang="en-US" sz="1200" dirty="0">
              <a:ea typeface="Calibri"/>
              <a:cs typeface="Arial"/>
            </a:endParaRPr>
          </a:p>
        </p:txBody>
      </p:sp>
    </p:spTree>
    <p:extLst>
      <p:ext uri="{BB962C8B-B14F-4D97-AF65-F5344CB8AC3E}">
        <p14:creationId xmlns:p14="http://schemas.microsoft.com/office/powerpoint/2010/main" val="970806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mph" presetSubtype="0" fill="hold" grpId="0" nodeType="clickEffect">
                                  <p:stCondLst>
                                    <p:cond delay="0"/>
                                  </p:stCondLst>
                                  <p:childTnLst>
                                    <p:animClr clrSpc="hsl" dir="cw">
                                      <p:cBhvr override="childStyle">
                                        <p:cTn id="6" dur="500" fill="hold"/>
                                        <p:tgtEl>
                                          <p:spTgt spid="2"/>
                                        </p:tgtEl>
                                        <p:attrNameLst>
                                          <p:attrName>style.color</p:attrName>
                                        </p:attrNameLst>
                                      </p:cBhvr>
                                      <p:by>
                                        <p:hsl h="0" s="12549" l="25098"/>
                                      </p:by>
                                    </p:animClr>
                                    <p:animClr clrSpc="hsl" dir="cw">
                                      <p:cBhvr>
                                        <p:cTn id="7" dur="500" fill="hold"/>
                                        <p:tgtEl>
                                          <p:spTgt spid="2"/>
                                        </p:tgtEl>
                                        <p:attrNameLst>
                                          <p:attrName>fillcolor</p:attrName>
                                        </p:attrNameLst>
                                      </p:cBhvr>
                                      <p:by>
                                        <p:hsl h="0" s="12549" l="25098"/>
                                      </p:by>
                                    </p:animClr>
                                    <p:animClr clrSpc="hsl" dir="cw">
                                      <p:cBhvr>
                                        <p:cTn id="8" dur="500" fill="hold"/>
                                        <p:tgtEl>
                                          <p:spTgt spid="2"/>
                                        </p:tgtEl>
                                        <p:attrNameLst>
                                          <p:attrName>stroke.color</p:attrName>
                                        </p:attrNameLst>
                                      </p:cBhvr>
                                      <p:by>
                                        <p:hsl h="0" s="12549" l="25098"/>
                                      </p:by>
                                    </p:animClr>
                                    <p:set>
                                      <p:cBhvr>
                                        <p:cTn id="9" dur="500" fill="hold"/>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4" presetClass="exit" presetSubtype="10" fill="hold" grpId="0" nodeType="clickEffect">
                                  <p:stCondLst>
                                    <p:cond delay="0"/>
                                  </p:stCondLst>
                                  <p:childTnLst>
                                    <p:animEffect transition="out" filter="randombar(horizontal)">
                                      <p:cBhvr>
                                        <p:cTn id="13" dur="500"/>
                                        <p:tgtEl>
                                          <p:spTgt spid="3">
                                            <p:txEl>
                                              <p:pRg st="0" end="0"/>
                                            </p:txEl>
                                          </p:spTgt>
                                        </p:tgtEl>
                                      </p:cBhvr>
                                    </p:animEffect>
                                    <p:set>
                                      <p:cBhvr>
                                        <p:cTn id="14"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4" presetClass="exit" presetSubtype="10" fill="hold" grpId="0" nodeType="clickEffect">
                                  <p:stCondLst>
                                    <p:cond delay="0"/>
                                  </p:stCondLst>
                                  <p:childTnLst>
                                    <p:animEffect transition="out" filter="randombar(horizontal)">
                                      <p:cBhvr>
                                        <p:cTn id="18" dur="500"/>
                                        <p:tgtEl>
                                          <p:spTgt spid="3">
                                            <p:txEl>
                                              <p:pRg st="1" end="1"/>
                                            </p:txEl>
                                          </p:spTgt>
                                        </p:tgtEl>
                                      </p:cBhvr>
                                    </p:animEffect>
                                    <p:set>
                                      <p:cBhvr>
                                        <p:cTn id="19"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14" presetClass="exit" presetSubtype="10" fill="hold" grpId="0" nodeType="clickEffect">
                                  <p:stCondLst>
                                    <p:cond delay="0"/>
                                  </p:stCondLst>
                                  <p:childTnLst>
                                    <p:animEffect transition="out" filter="randombar(horizontal)">
                                      <p:cBhvr>
                                        <p:cTn id="23" dur="500"/>
                                        <p:tgtEl>
                                          <p:spTgt spid="3">
                                            <p:txEl>
                                              <p:pRg st="2" end="2"/>
                                            </p:txEl>
                                          </p:spTgt>
                                        </p:tgtEl>
                                      </p:cBhvr>
                                    </p:animEffect>
                                    <p:set>
                                      <p:cBhvr>
                                        <p:cTn id="24"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4" presetClass="exit" presetSubtype="10" fill="hold" grpId="0" nodeType="clickEffect">
                                  <p:stCondLst>
                                    <p:cond delay="0"/>
                                  </p:stCondLst>
                                  <p:childTnLst>
                                    <p:animEffect transition="out" filter="randombar(horizontal)">
                                      <p:cBhvr>
                                        <p:cTn id="28" dur="500"/>
                                        <p:tgtEl>
                                          <p:spTgt spid="3">
                                            <p:txEl>
                                              <p:pRg st="3" end="3"/>
                                            </p:txEl>
                                          </p:spTgt>
                                        </p:tgtEl>
                                      </p:cBhvr>
                                    </p:animEffect>
                                    <p:set>
                                      <p:cBhvr>
                                        <p:cTn id="29"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14" presetClass="exit" presetSubtype="10" fill="hold" grpId="0" nodeType="clickEffect">
                                  <p:stCondLst>
                                    <p:cond delay="0"/>
                                  </p:stCondLst>
                                  <p:childTnLst>
                                    <p:animEffect transition="out" filter="randombar(horizontal)">
                                      <p:cBhvr>
                                        <p:cTn id="33" dur="500"/>
                                        <p:tgtEl>
                                          <p:spTgt spid="3">
                                            <p:txEl>
                                              <p:pRg st="4" end="4"/>
                                            </p:txEl>
                                          </p:spTgt>
                                        </p:tgtEl>
                                      </p:cBhvr>
                                    </p:animEffect>
                                    <p:set>
                                      <p:cBhvr>
                                        <p:cTn id="34"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4" presetClass="exit" presetSubtype="10" fill="hold" grpId="0" nodeType="clickEffect">
                                  <p:stCondLst>
                                    <p:cond delay="0"/>
                                  </p:stCondLst>
                                  <p:childTnLst>
                                    <p:animEffect transition="out" filter="randombar(horizontal)">
                                      <p:cBhvr>
                                        <p:cTn id="38" dur="500"/>
                                        <p:tgtEl>
                                          <p:spTgt spid="3">
                                            <p:txEl>
                                              <p:pRg st="5" end="5"/>
                                            </p:txEl>
                                          </p:spTgt>
                                        </p:tgtEl>
                                      </p:cBhvr>
                                    </p:animEffect>
                                    <p:set>
                                      <p:cBhvr>
                                        <p:cTn id="39" dur="1" fill="hold">
                                          <p:stCondLst>
                                            <p:cond delay="499"/>
                                          </p:stCondLst>
                                        </p:cTn>
                                        <p:tgtEl>
                                          <p:spTgt spid="3">
                                            <p:txEl>
                                              <p:pRg st="5" end="5"/>
                                            </p:txEl>
                                          </p:spTgt>
                                        </p:tgtEl>
                                        <p:attrNameLst>
                                          <p:attrName>style.visibility</p:attrName>
                                        </p:attrNameLst>
                                      </p:cBhvr>
                                      <p:to>
                                        <p:strVal val="hidden"/>
                                      </p:to>
                                    </p:set>
                                  </p:childTnLst>
                                </p:cTn>
                              </p:par>
                            </p:childTnLst>
                          </p:cTn>
                        </p:par>
                      </p:childTnLst>
                    </p:cTn>
                  </p:par>
                  <p:par>
                    <p:cTn id="40" fill="hold">
                      <p:stCondLst>
                        <p:cond delay="indefinite"/>
                      </p:stCondLst>
                      <p:childTnLst>
                        <p:par>
                          <p:cTn id="41" fill="hold">
                            <p:stCondLst>
                              <p:cond delay="0"/>
                            </p:stCondLst>
                            <p:childTnLst>
                              <p:par>
                                <p:cTn id="42" presetID="14" presetClass="exit" presetSubtype="10" fill="hold" grpId="0" nodeType="clickEffect">
                                  <p:stCondLst>
                                    <p:cond delay="0"/>
                                  </p:stCondLst>
                                  <p:childTnLst>
                                    <p:animEffect transition="out" filter="randombar(horizontal)">
                                      <p:cBhvr>
                                        <p:cTn id="43" dur="500"/>
                                        <p:tgtEl>
                                          <p:spTgt spid="3">
                                            <p:txEl>
                                              <p:pRg st="6" end="6"/>
                                            </p:txEl>
                                          </p:spTgt>
                                        </p:tgtEl>
                                      </p:cBhvr>
                                    </p:animEffect>
                                    <p:set>
                                      <p:cBhvr>
                                        <p:cTn id="44" dur="1" fill="hold">
                                          <p:stCondLst>
                                            <p:cond delay="499"/>
                                          </p:stCondLst>
                                        </p:cTn>
                                        <p:tgtEl>
                                          <p:spTgt spid="3">
                                            <p:txEl>
                                              <p:pRg st="6" end="6"/>
                                            </p:txEl>
                                          </p:spTgt>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14" presetClass="exit" presetSubtype="10" fill="hold" grpId="0" nodeType="clickEffect">
                                  <p:stCondLst>
                                    <p:cond delay="0"/>
                                  </p:stCondLst>
                                  <p:childTnLst>
                                    <p:animEffect transition="out" filter="randombar(horizontal)">
                                      <p:cBhvr>
                                        <p:cTn id="48" dur="500"/>
                                        <p:tgtEl>
                                          <p:spTgt spid="3">
                                            <p:txEl>
                                              <p:pRg st="7" end="7"/>
                                            </p:txEl>
                                          </p:spTgt>
                                        </p:tgtEl>
                                      </p:cBhvr>
                                    </p:animEffect>
                                    <p:set>
                                      <p:cBhvr>
                                        <p:cTn id="49" dur="1" fill="hold">
                                          <p:stCondLst>
                                            <p:cond delay="499"/>
                                          </p:stCondLst>
                                        </p:cTn>
                                        <p:tgtEl>
                                          <p:spTgt spid="3">
                                            <p:txEl>
                                              <p:pRg st="7" end="7"/>
                                            </p:txEl>
                                          </p:spTgt>
                                        </p:tgtEl>
                                        <p:attrNameLst>
                                          <p:attrName>style.visibility</p:attrName>
                                        </p:attrNameLst>
                                      </p:cBhvr>
                                      <p:to>
                                        <p:strVal val="hidden"/>
                                      </p:to>
                                    </p:set>
                                  </p:childTnLst>
                                </p:cTn>
                              </p:par>
                            </p:childTnLst>
                          </p:cTn>
                        </p:par>
                      </p:childTnLst>
                    </p:cTn>
                  </p:par>
                  <p:par>
                    <p:cTn id="50" fill="hold">
                      <p:stCondLst>
                        <p:cond delay="indefinite"/>
                      </p:stCondLst>
                      <p:childTnLst>
                        <p:par>
                          <p:cTn id="51" fill="hold">
                            <p:stCondLst>
                              <p:cond delay="0"/>
                            </p:stCondLst>
                            <p:childTnLst>
                              <p:par>
                                <p:cTn id="52" presetID="14" presetClass="exit" presetSubtype="10" fill="hold" grpId="0" nodeType="clickEffect">
                                  <p:stCondLst>
                                    <p:cond delay="0"/>
                                  </p:stCondLst>
                                  <p:childTnLst>
                                    <p:animEffect transition="out" filter="randombar(horizontal)">
                                      <p:cBhvr>
                                        <p:cTn id="53" dur="500"/>
                                        <p:tgtEl>
                                          <p:spTgt spid="3">
                                            <p:txEl>
                                              <p:pRg st="8" end="8"/>
                                            </p:txEl>
                                          </p:spTgt>
                                        </p:tgtEl>
                                      </p:cBhvr>
                                    </p:animEffect>
                                    <p:set>
                                      <p:cBhvr>
                                        <p:cTn id="54" dur="1" fill="hold">
                                          <p:stCondLst>
                                            <p:cond delay="499"/>
                                          </p:stCondLst>
                                        </p:cTn>
                                        <p:tgtEl>
                                          <p:spTgt spid="3">
                                            <p:txEl>
                                              <p:pRg st="8" end="8"/>
                                            </p:txEl>
                                          </p:spTgt>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4" presetClass="exit" presetSubtype="10" fill="hold" grpId="0" nodeType="clickEffect">
                                  <p:stCondLst>
                                    <p:cond delay="0"/>
                                  </p:stCondLst>
                                  <p:childTnLst>
                                    <p:animEffect transition="out" filter="randombar(horizontal)">
                                      <p:cBhvr>
                                        <p:cTn id="58" dur="500"/>
                                        <p:tgtEl>
                                          <p:spTgt spid="3">
                                            <p:bg/>
                                          </p:spTgt>
                                        </p:tgtEl>
                                      </p:cBhvr>
                                    </p:animEffect>
                                    <p:set>
                                      <p:cBhvr>
                                        <p:cTn id="59" dur="1" fill="hold">
                                          <p:stCondLst>
                                            <p:cond delay="499"/>
                                          </p:stCondLst>
                                        </p:cTn>
                                        <p:tgtEl>
                                          <p:spTgt spid="3">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b="1" dirty="0">
                <a:solidFill>
                  <a:prstClr val="black"/>
                </a:solidFill>
                <a:ea typeface="Calibri"/>
                <a:cs typeface="Simplified Arabic"/>
              </a:rPr>
              <a:t>تصنيف الأهداف السلوكية </a:t>
            </a:r>
            <a:endParaRPr lang="ar-IQ" dirty="0"/>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70000" lnSpcReduction="20000"/>
          </a:bodyPr>
          <a:lstStyle/>
          <a:p>
            <a:pPr marL="0" indent="0" algn="justLow">
              <a:lnSpc>
                <a:spcPct val="115000"/>
              </a:lnSpc>
              <a:spcAft>
                <a:spcPts val="1000"/>
              </a:spcAft>
              <a:buNone/>
            </a:pPr>
            <a:r>
              <a:rPr lang="ar-IQ" dirty="0" smtClean="0">
                <a:ea typeface="Calibri"/>
                <a:cs typeface="Simplified Arabic"/>
              </a:rPr>
              <a:t>2- المجال </a:t>
            </a:r>
            <a:r>
              <a:rPr lang="ar-IQ" dirty="0">
                <a:ea typeface="Calibri"/>
                <a:cs typeface="Simplified Arabic"/>
              </a:rPr>
              <a:t>الانفعالي الوجداني :- </a:t>
            </a:r>
            <a:endParaRPr lang="en-US" sz="2000" dirty="0">
              <a:ea typeface="Calibri"/>
              <a:cs typeface="Arial"/>
            </a:endParaRPr>
          </a:p>
          <a:p>
            <a:pPr marL="0" indent="0" algn="justLow">
              <a:lnSpc>
                <a:spcPct val="115000"/>
              </a:lnSpc>
              <a:spcAft>
                <a:spcPts val="1000"/>
              </a:spcAft>
              <a:buNone/>
            </a:pPr>
            <a:r>
              <a:rPr lang="ar-IQ" dirty="0">
                <a:ea typeface="Calibri"/>
                <a:cs typeface="Simplified Arabic"/>
              </a:rPr>
              <a:t>      يتعامل هذا المجال مع ما في القلب من اتجاهات ومشاعر وأحاسيس وقيم وانفعالات ورغبات وميول وقد قام العالم (</a:t>
            </a:r>
            <a:r>
              <a:rPr lang="ar-IQ" dirty="0" err="1">
                <a:ea typeface="Calibri"/>
                <a:cs typeface="Simplified Arabic"/>
              </a:rPr>
              <a:t>كراثول</a:t>
            </a:r>
            <a:r>
              <a:rPr lang="ar-IQ" dirty="0">
                <a:ea typeface="Calibri"/>
                <a:cs typeface="Simplified Arabic"/>
              </a:rPr>
              <a:t>) بتصنيف المجال الانفعالي الى خمسة مستويات هي :-</a:t>
            </a:r>
            <a:endParaRPr lang="en-US" sz="2000" dirty="0">
              <a:ea typeface="Calibri"/>
              <a:cs typeface="Arial"/>
            </a:endParaRPr>
          </a:p>
          <a:p>
            <a:pPr marL="0" indent="0" algn="justLow">
              <a:lnSpc>
                <a:spcPct val="115000"/>
              </a:lnSpc>
              <a:spcAft>
                <a:spcPts val="1000"/>
              </a:spcAft>
              <a:buNone/>
            </a:pPr>
            <a:r>
              <a:rPr lang="ar-IQ" dirty="0" smtClean="0">
                <a:ea typeface="Calibri"/>
                <a:cs typeface="Simplified Arabic"/>
              </a:rPr>
              <a:t>أ‌- مستوى </a:t>
            </a:r>
            <a:r>
              <a:rPr lang="ar-IQ" dirty="0">
                <a:ea typeface="Calibri"/>
                <a:cs typeface="Simplified Arabic"/>
              </a:rPr>
              <a:t>الاستقبال .</a:t>
            </a:r>
            <a:endParaRPr lang="en-US" sz="2000" dirty="0">
              <a:ea typeface="Calibri"/>
              <a:cs typeface="Arial"/>
            </a:endParaRPr>
          </a:p>
          <a:p>
            <a:pPr marL="0" indent="0" algn="justLow">
              <a:lnSpc>
                <a:spcPct val="115000"/>
              </a:lnSpc>
              <a:spcAft>
                <a:spcPts val="1000"/>
              </a:spcAft>
              <a:buNone/>
            </a:pPr>
            <a:r>
              <a:rPr lang="ar-IQ" dirty="0" smtClean="0">
                <a:ea typeface="Calibri"/>
                <a:cs typeface="Simplified Arabic"/>
              </a:rPr>
              <a:t>ب‌- مستوى </a:t>
            </a:r>
            <a:r>
              <a:rPr lang="ar-IQ" dirty="0">
                <a:ea typeface="Calibri"/>
                <a:cs typeface="Simplified Arabic"/>
              </a:rPr>
              <a:t>الاستجابة.</a:t>
            </a:r>
            <a:endParaRPr lang="en-US" sz="2000" dirty="0">
              <a:ea typeface="Calibri"/>
              <a:cs typeface="Arial"/>
            </a:endParaRPr>
          </a:p>
          <a:p>
            <a:pPr marL="0" indent="0" algn="justLow">
              <a:lnSpc>
                <a:spcPct val="115000"/>
              </a:lnSpc>
              <a:spcAft>
                <a:spcPts val="1000"/>
              </a:spcAft>
              <a:buNone/>
            </a:pPr>
            <a:r>
              <a:rPr lang="ar-IQ" dirty="0" smtClean="0">
                <a:ea typeface="Calibri"/>
                <a:cs typeface="Simplified Arabic"/>
              </a:rPr>
              <a:t>ت‌- مستوى </a:t>
            </a:r>
            <a:r>
              <a:rPr lang="ar-IQ" dirty="0">
                <a:ea typeface="Calibri"/>
                <a:cs typeface="Simplified Arabic"/>
              </a:rPr>
              <a:t>التقييم أو إعطاء القيمة.</a:t>
            </a:r>
            <a:endParaRPr lang="en-US" sz="2000" dirty="0">
              <a:ea typeface="Calibri"/>
              <a:cs typeface="Arial"/>
            </a:endParaRPr>
          </a:p>
          <a:p>
            <a:pPr marL="0" indent="0" algn="justLow">
              <a:lnSpc>
                <a:spcPct val="115000"/>
              </a:lnSpc>
              <a:spcAft>
                <a:spcPts val="1000"/>
              </a:spcAft>
              <a:buNone/>
            </a:pPr>
            <a:r>
              <a:rPr lang="ar-IQ" dirty="0" smtClean="0">
                <a:ea typeface="Calibri"/>
                <a:cs typeface="Simplified Arabic"/>
              </a:rPr>
              <a:t>ث‌- مستوى </a:t>
            </a:r>
            <a:r>
              <a:rPr lang="ar-IQ" dirty="0">
                <a:ea typeface="Calibri"/>
                <a:cs typeface="Simplified Arabic"/>
              </a:rPr>
              <a:t>التنظيم .</a:t>
            </a:r>
            <a:endParaRPr lang="en-US" sz="2000" dirty="0">
              <a:ea typeface="Calibri"/>
              <a:cs typeface="Arial"/>
            </a:endParaRPr>
          </a:p>
          <a:p>
            <a:pPr marL="0" indent="0" algn="justLow">
              <a:lnSpc>
                <a:spcPct val="115000"/>
              </a:lnSpc>
              <a:spcAft>
                <a:spcPts val="1000"/>
              </a:spcAft>
              <a:buNone/>
            </a:pPr>
            <a:r>
              <a:rPr lang="ar-IQ" dirty="0" smtClean="0">
                <a:ea typeface="Calibri"/>
                <a:cs typeface="Simplified Arabic"/>
              </a:rPr>
              <a:t>ج‌- مستوى </a:t>
            </a:r>
            <a:r>
              <a:rPr lang="ar-IQ" dirty="0">
                <a:ea typeface="Calibri"/>
                <a:cs typeface="Simplified Arabic"/>
              </a:rPr>
              <a:t>تمثل القيمة .</a:t>
            </a:r>
            <a:endParaRPr lang="en-US" sz="2000" dirty="0">
              <a:ea typeface="Calibri"/>
              <a:cs typeface="Arial"/>
            </a:endParaRPr>
          </a:p>
          <a:p>
            <a:pPr marL="0" indent="0">
              <a:buNone/>
            </a:pPr>
            <a:endParaRPr lang="ar-IQ" dirty="0"/>
          </a:p>
        </p:txBody>
      </p:sp>
    </p:spTree>
    <p:extLst>
      <p:ext uri="{BB962C8B-B14F-4D97-AF65-F5344CB8AC3E}">
        <p14:creationId xmlns:p14="http://schemas.microsoft.com/office/powerpoint/2010/main" val="1459687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path" presetSubtype="0" accel="50000" decel="50000" fill="hold" grpId="0" nodeType="clickEffect">
                                  <p:stCondLst>
                                    <p:cond delay="0"/>
                                  </p:stCondLst>
                                  <p:childTnLst>
                                    <p:animMotion origin="layout" path="M 0 0 C 0 0.033 0.027 0.06 0.06 0.06 C 0.099 0.06 0.113 0.03 0.119 0.012 L 0.125 -0.012 C 0.131 -0.03 0.146 -0.06 0.19 -0.06 C 0.218 -0.06 0.25 -0.033 0.25 0 C 0.25 0.033 0.218 0.06 0.19 0.06 C 0.146 0.06 0.131 0.03 0.125 0.012 L 0.119 -0.012 C 0.113 -0.03 0.099 -0.06 0.06 -0.06 C 0.027 -0.06 0 -0.033 0 0 Z" pathEditMode="relative" ptsTypes="">
                                      <p:cBhvr>
                                        <p:cTn id="6" dur="2000" fill="hold"/>
                                        <p:tgtEl>
                                          <p:spTgt spid="2"/>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grpId="0" nodeType="click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randombar(horizontal)">
                                      <p:cBhvr>
                                        <p:cTn id="11" dur="500"/>
                                        <p:tgtEl>
                                          <p:spTgt spid="3">
                                            <p:bg/>
                                          </p:spTgt>
                                        </p:tgtEl>
                                      </p:cBhvr>
                                    </p:animEffect>
                                  </p:childTnLst>
                                </p:cTn>
                              </p:par>
                            </p:childTnLst>
                          </p:cTn>
                        </p:par>
                      </p:childTnLst>
                    </p:cTn>
                  </p:par>
                  <p:par>
                    <p:cTn id="12" fill="hold">
                      <p:stCondLst>
                        <p:cond delay="indefinite"/>
                      </p:stCondLst>
                      <p:childTnLst>
                        <p:par>
                          <p:cTn id="13" fill="hold">
                            <p:stCondLst>
                              <p:cond delay="0"/>
                            </p:stCondLst>
                            <p:childTnLst>
                              <p:par>
                                <p:cTn id="14" presetID="14" presetClass="entr" presetSubtype="1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randombar(horizontal)">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6" dur="5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randombar(horizontal)">
                                      <p:cBhvr>
                                        <p:cTn id="31" dur="500"/>
                                        <p:tgtEl>
                                          <p:spTgt spid="3">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4" presetClass="entr" presetSubtype="10"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6" dur="500"/>
                                        <p:tgtEl>
                                          <p:spTgt spid="3">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4" presetClass="entr" presetSubtype="10" fill="hold" grpId="0"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randombar(horizontal)">
                                      <p:cBhvr>
                                        <p:cTn id="41" dur="500"/>
                                        <p:tgtEl>
                                          <p:spTgt spid="3">
                                            <p:txEl>
                                              <p:pRg st="5" end="5"/>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4" presetClass="entr" presetSubtype="10" fill="hold" grpId="0" nodeType="clickEffect">
                                  <p:stCondLst>
                                    <p:cond delay="0"/>
                                  </p:stCondLst>
                                  <p:childTnLst>
                                    <p:set>
                                      <p:cBhvr>
                                        <p:cTn id="45" dur="1" fill="hold">
                                          <p:stCondLst>
                                            <p:cond delay="0"/>
                                          </p:stCondLst>
                                        </p:cTn>
                                        <p:tgtEl>
                                          <p:spTgt spid="3">
                                            <p:txEl>
                                              <p:pRg st="6" end="6"/>
                                            </p:txEl>
                                          </p:spTgt>
                                        </p:tgtEl>
                                        <p:attrNameLst>
                                          <p:attrName>style.visibility</p:attrName>
                                        </p:attrNameLst>
                                      </p:cBhvr>
                                      <p:to>
                                        <p:strVal val="visible"/>
                                      </p:to>
                                    </p:set>
                                    <p:animEffect transition="in" filter="randombar(horizontal)">
                                      <p:cBhvr>
                                        <p:cTn id="4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b="1" dirty="0">
                <a:solidFill>
                  <a:prstClr val="black"/>
                </a:solidFill>
                <a:ea typeface="Calibri"/>
                <a:cs typeface="Simplified Arabic"/>
              </a:rPr>
              <a:t>تصنيف الأهداف السلوكية </a:t>
            </a:r>
            <a:endParaRPr lang="ar-IQ" dirty="0"/>
          </a:p>
        </p:txBody>
      </p:sp>
      <p:sp>
        <p:nvSpPr>
          <p:cNvPr id="3" name="عنصر نائب للمحتوى 2"/>
          <p:cNvSpPr>
            <a:spLocks noGrp="1"/>
          </p:cNvSpPr>
          <p:nvPr>
            <p:ph idx="1"/>
          </p:nvPr>
        </p:nvSpPr>
        <p:spPr>
          <a:xfrm>
            <a:off x="457200" y="1600200"/>
            <a:ext cx="8229600" cy="4781128"/>
          </a:xfrm>
        </p:spPr>
        <p:style>
          <a:lnRef idx="1">
            <a:schemeClr val="accent2"/>
          </a:lnRef>
          <a:fillRef idx="2">
            <a:schemeClr val="accent2"/>
          </a:fillRef>
          <a:effectRef idx="1">
            <a:schemeClr val="accent2"/>
          </a:effectRef>
          <a:fontRef idx="minor">
            <a:schemeClr val="dk1"/>
          </a:fontRef>
        </p:style>
        <p:txBody>
          <a:bodyPr>
            <a:normAutofit fontScale="25000" lnSpcReduction="20000"/>
          </a:bodyPr>
          <a:lstStyle/>
          <a:p>
            <a:pPr marL="0" indent="0" algn="justLow">
              <a:lnSpc>
                <a:spcPct val="115000"/>
              </a:lnSpc>
              <a:spcAft>
                <a:spcPts val="1000"/>
              </a:spcAft>
              <a:buNone/>
            </a:pPr>
            <a:r>
              <a:rPr lang="ar-IQ" sz="7200" dirty="0" smtClean="0">
                <a:ea typeface="Calibri"/>
                <a:cs typeface="Simplified Arabic"/>
              </a:rPr>
              <a:t>3- المجال </a:t>
            </a:r>
            <a:r>
              <a:rPr lang="ar-IQ" sz="7200" dirty="0" err="1">
                <a:ea typeface="Calibri"/>
                <a:cs typeface="Simplified Arabic"/>
              </a:rPr>
              <a:t>المهاري</a:t>
            </a:r>
            <a:r>
              <a:rPr lang="ar-IQ" sz="7200" dirty="0">
                <a:ea typeface="Calibri"/>
                <a:cs typeface="Simplified Arabic"/>
              </a:rPr>
              <a:t> النفس حركي:- </a:t>
            </a:r>
            <a:endParaRPr lang="en-US" sz="4400" dirty="0">
              <a:ea typeface="Calibri"/>
              <a:cs typeface="Arial"/>
            </a:endParaRPr>
          </a:p>
          <a:p>
            <a:pPr marL="0" indent="0" algn="justLow">
              <a:lnSpc>
                <a:spcPct val="115000"/>
              </a:lnSpc>
              <a:spcAft>
                <a:spcPts val="1000"/>
              </a:spcAft>
              <a:buNone/>
            </a:pPr>
            <a:r>
              <a:rPr lang="ar-IQ" sz="7200" dirty="0" smtClean="0">
                <a:ea typeface="Calibri"/>
                <a:cs typeface="Simplified Arabic"/>
              </a:rPr>
              <a:t>    </a:t>
            </a:r>
            <a:r>
              <a:rPr lang="ar-IQ" sz="7200" dirty="0">
                <a:ea typeface="Calibri"/>
                <a:cs typeface="Simplified Arabic"/>
              </a:rPr>
              <a:t>ويتعامل المجال </a:t>
            </a:r>
            <a:r>
              <a:rPr lang="ar-IQ" sz="7200" dirty="0" err="1">
                <a:ea typeface="Calibri"/>
                <a:cs typeface="Simplified Arabic"/>
              </a:rPr>
              <a:t>المهاري</a:t>
            </a:r>
            <a:r>
              <a:rPr lang="ar-IQ" sz="7200" dirty="0">
                <a:ea typeface="Calibri"/>
                <a:cs typeface="Simplified Arabic"/>
              </a:rPr>
              <a:t> النفس حركي مع المهارات الحركية </a:t>
            </a:r>
            <a:r>
              <a:rPr lang="ar-IQ" sz="7200" dirty="0" err="1">
                <a:ea typeface="Calibri"/>
                <a:cs typeface="Simplified Arabic"/>
              </a:rPr>
              <a:t>لاطراف</a:t>
            </a:r>
            <a:r>
              <a:rPr lang="ar-IQ" sz="7200" dirty="0">
                <a:ea typeface="Calibri"/>
                <a:cs typeface="Simplified Arabic"/>
              </a:rPr>
              <a:t> الجسم المتعلم كحركة اليدين أو القدمين مثل استعمال الالة الطابعة، والسباحة والكتابة وايضاً يشمل </a:t>
            </a:r>
            <a:r>
              <a:rPr lang="ar-IQ" sz="7200" dirty="0" err="1">
                <a:ea typeface="Calibri"/>
                <a:cs typeface="Simplified Arabic"/>
              </a:rPr>
              <a:t>الادء</a:t>
            </a:r>
            <a:r>
              <a:rPr lang="ar-IQ" sz="7200" dirty="0">
                <a:ea typeface="Calibri"/>
                <a:cs typeface="Simplified Arabic"/>
              </a:rPr>
              <a:t> الذي يقوم به المتعلم مثل : التحدث باللغة العربية الفصحى والقراءة وفق مخارج الحروف ، وقد قام العالم (سمبسون </a:t>
            </a:r>
            <a:r>
              <a:rPr lang="en-US" sz="7200" dirty="0">
                <a:latin typeface="Simplified Arabic"/>
                <a:ea typeface="Calibri"/>
                <a:cs typeface="Arial"/>
              </a:rPr>
              <a:t>Simpson</a:t>
            </a:r>
            <a:r>
              <a:rPr lang="ar-IQ" sz="7200" dirty="0">
                <a:ea typeface="Calibri"/>
                <a:cs typeface="Simplified Arabic"/>
              </a:rPr>
              <a:t>) بتصنيف المجال </a:t>
            </a:r>
            <a:r>
              <a:rPr lang="ar-IQ" sz="7200" dirty="0" err="1">
                <a:ea typeface="Calibri"/>
                <a:cs typeface="Simplified Arabic"/>
              </a:rPr>
              <a:t>المهاري</a:t>
            </a:r>
            <a:r>
              <a:rPr lang="ar-IQ" sz="7200" dirty="0">
                <a:ea typeface="Calibri"/>
                <a:cs typeface="Simplified Arabic"/>
              </a:rPr>
              <a:t> الحركي الى سبعة مستويات هي :</a:t>
            </a:r>
            <a:endParaRPr lang="en-US" sz="4400" dirty="0">
              <a:ea typeface="Calibri"/>
              <a:cs typeface="Arial"/>
            </a:endParaRPr>
          </a:p>
          <a:p>
            <a:pPr marL="0" indent="0" algn="justLow">
              <a:lnSpc>
                <a:spcPct val="115000"/>
              </a:lnSpc>
              <a:spcAft>
                <a:spcPts val="1000"/>
              </a:spcAft>
              <a:buNone/>
            </a:pPr>
            <a:r>
              <a:rPr lang="ar-IQ" sz="7200" dirty="0" smtClean="0">
                <a:ea typeface="Calibri"/>
                <a:cs typeface="Simplified Arabic"/>
              </a:rPr>
              <a:t>1-مستوى </a:t>
            </a:r>
            <a:r>
              <a:rPr lang="ar-IQ" sz="7200" dirty="0">
                <a:ea typeface="Calibri"/>
                <a:cs typeface="Simplified Arabic"/>
              </a:rPr>
              <a:t>الادراك الحسي .</a:t>
            </a:r>
            <a:endParaRPr lang="en-US" sz="4400" dirty="0">
              <a:ea typeface="Calibri"/>
              <a:cs typeface="Arial"/>
            </a:endParaRPr>
          </a:p>
          <a:p>
            <a:pPr marL="0" indent="0" algn="justLow">
              <a:lnSpc>
                <a:spcPct val="115000"/>
              </a:lnSpc>
              <a:spcAft>
                <a:spcPts val="1000"/>
              </a:spcAft>
              <a:buNone/>
            </a:pPr>
            <a:r>
              <a:rPr lang="ar-IQ" sz="7200" dirty="0" smtClean="0">
                <a:ea typeface="Calibri"/>
                <a:cs typeface="Simplified Arabic"/>
              </a:rPr>
              <a:t>2- مستوى </a:t>
            </a:r>
            <a:r>
              <a:rPr lang="ar-IQ" sz="7200" dirty="0">
                <a:ea typeface="Calibri"/>
                <a:cs typeface="Simplified Arabic"/>
              </a:rPr>
              <a:t>الميل والاستعداد .</a:t>
            </a:r>
            <a:endParaRPr lang="en-US" sz="4400" dirty="0">
              <a:ea typeface="Calibri"/>
              <a:cs typeface="Arial"/>
            </a:endParaRPr>
          </a:p>
          <a:p>
            <a:pPr marL="0" indent="0" algn="justLow">
              <a:lnSpc>
                <a:spcPct val="115000"/>
              </a:lnSpc>
              <a:spcAft>
                <a:spcPts val="1000"/>
              </a:spcAft>
              <a:buNone/>
            </a:pPr>
            <a:r>
              <a:rPr lang="ar-IQ" sz="7200" dirty="0" smtClean="0">
                <a:ea typeface="Calibri"/>
                <a:cs typeface="Simplified Arabic"/>
              </a:rPr>
              <a:t>3- مستوى </a:t>
            </a:r>
            <a:r>
              <a:rPr lang="ar-IQ" sz="7200" dirty="0">
                <a:ea typeface="Calibri"/>
                <a:cs typeface="Simplified Arabic"/>
              </a:rPr>
              <a:t>الاستجابة .</a:t>
            </a:r>
            <a:endParaRPr lang="en-US" sz="4400" dirty="0">
              <a:ea typeface="Calibri"/>
              <a:cs typeface="Arial"/>
            </a:endParaRPr>
          </a:p>
          <a:p>
            <a:pPr marL="0" indent="0" algn="justLow">
              <a:lnSpc>
                <a:spcPct val="115000"/>
              </a:lnSpc>
              <a:spcAft>
                <a:spcPts val="1000"/>
              </a:spcAft>
              <a:buNone/>
            </a:pPr>
            <a:r>
              <a:rPr lang="ar-IQ" sz="7200" dirty="0" smtClean="0">
                <a:ea typeface="Calibri"/>
                <a:cs typeface="Simplified Arabic"/>
              </a:rPr>
              <a:t>4- مستوى </a:t>
            </a:r>
            <a:r>
              <a:rPr lang="ar-IQ" sz="7200" dirty="0">
                <a:ea typeface="Calibri"/>
                <a:cs typeface="Simplified Arabic"/>
              </a:rPr>
              <a:t>الاحالة والابداع .</a:t>
            </a:r>
            <a:endParaRPr lang="en-US" sz="4400" dirty="0">
              <a:ea typeface="Calibri"/>
              <a:cs typeface="Arial"/>
            </a:endParaRPr>
          </a:p>
          <a:p>
            <a:pPr marL="0" indent="0" algn="justLow">
              <a:lnSpc>
                <a:spcPct val="115000"/>
              </a:lnSpc>
              <a:spcAft>
                <a:spcPts val="1000"/>
              </a:spcAft>
              <a:buNone/>
            </a:pPr>
            <a:r>
              <a:rPr lang="ar-IQ" sz="7200" dirty="0" smtClean="0">
                <a:ea typeface="Calibri"/>
                <a:cs typeface="Simplified Arabic"/>
              </a:rPr>
              <a:t>5- مستوى </a:t>
            </a:r>
            <a:r>
              <a:rPr lang="ar-IQ" sz="7200" dirty="0">
                <a:ea typeface="Calibri"/>
                <a:cs typeface="Simplified Arabic"/>
              </a:rPr>
              <a:t>الالية والتعويد .</a:t>
            </a:r>
            <a:endParaRPr lang="en-US" sz="4400" dirty="0">
              <a:ea typeface="Calibri"/>
              <a:cs typeface="Arial"/>
            </a:endParaRPr>
          </a:p>
          <a:p>
            <a:pPr marL="0" indent="0" algn="justLow">
              <a:lnSpc>
                <a:spcPct val="115000"/>
              </a:lnSpc>
              <a:spcAft>
                <a:spcPts val="1000"/>
              </a:spcAft>
              <a:buNone/>
            </a:pPr>
            <a:r>
              <a:rPr lang="ar-IQ" sz="7200" dirty="0" smtClean="0">
                <a:ea typeface="Calibri"/>
                <a:cs typeface="Simplified Arabic"/>
              </a:rPr>
              <a:t>6- الاستجابة </a:t>
            </a:r>
            <a:r>
              <a:rPr lang="ar-IQ" sz="7200" dirty="0">
                <a:ea typeface="Calibri"/>
                <a:cs typeface="Simplified Arabic"/>
              </a:rPr>
              <a:t>الظاهرية المعقدة.</a:t>
            </a:r>
            <a:endParaRPr lang="en-US" sz="4400" dirty="0">
              <a:ea typeface="Calibri"/>
              <a:cs typeface="Arial"/>
            </a:endParaRPr>
          </a:p>
          <a:p>
            <a:pPr marL="0" indent="0" algn="justLow">
              <a:lnSpc>
                <a:spcPct val="115000"/>
              </a:lnSpc>
              <a:spcAft>
                <a:spcPts val="1000"/>
              </a:spcAft>
              <a:buNone/>
            </a:pPr>
            <a:r>
              <a:rPr lang="ar-IQ" sz="7200" dirty="0" smtClean="0">
                <a:ea typeface="Calibri"/>
                <a:cs typeface="Simplified Arabic"/>
              </a:rPr>
              <a:t>7- التكيف </a:t>
            </a:r>
            <a:r>
              <a:rPr lang="ar-IQ" sz="7200" dirty="0">
                <a:ea typeface="Calibri"/>
                <a:cs typeface="Simplified Arabic"/>
              </a:rPr>
              <a:t>أو التعديل ( العدوان ومحمد ، 2008 : 85) .                               </a:t>
            </a:r>
            <a:endParaRPr lang="en-US" sz="4400" dirty="0">
              <a:ea typeface="Calibri"/>
              <a:cs typeface="Arial"/>
            </a:endParaRPr>
          </a:p>
          <a:p>
            <a:pPr marL="0" indent="0">
              <a:buNone/>
            </a:pPr>
            <a:endParaRPr lang="ar-IQ" dirty="0"/>
          </a:p>
        </p:txBody>
      </p:sp>
    </p:spTree>
    <p:extLst>
      <p:ext uri="{BB962C8B-B14F-4D97-AF65-F5344CB8AC3E}">
        <p14:creationId xmlns:p14="http://schemas.microsoft.com/office/powerpoint/2010/main" val="3274356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dirty="0" smtClean="0"/>
              <a:t>المصادر</a:t>
            </a:r>
            <a:endParaRPr lang="ar-IQ" dirty="0"/>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70000" lnSpcReduction="20000"/>
          </a:bodyPr>
          <a:lstStyle/>
          <a:p>
            <a:pPr lvl="0">
              <a:lnSpc>
                <a:spcPct val="115000"/>
              </a:lnSpc>
              <a:buFont typeface="+mj-lt"/>
              <a:buAutoNum type="arabicPeriod"/>
            </a:pPr>
            <a:r>
              <a:rPr lang="en-US" dirty="0">
                <a:latin typeface="Simplified Arabic"/>
                <a:ea typeface="Calibri"/>
                <a:cs typeface="Arial"/>
              </a:rPr>
              <a:t> </a:t>
            </a:r>
            <a:r>
              <a:rPr lang="ar-IQ" dirty="0">
                <a:latin typeface="Simplified Arabic"/>
                <a:ea typeface="Calibri"/>
              </a:rPr>
              <a:t>الحيلة ، محمد محمود . </a:t>
            </a:r>
            <a:r>
              <a:rPr lang="ar-IQ" b="1" dirty="0">
                <a:latin typeface="Simplified Arabic"/>
                <a:ea typeface="Calibri"/>
              </a:rPr>
              <a:t>مهارات التدريس الصفي</a:t>
            </a:r>
            <a:r>
              <a:rPr lang="ar-IQ" dirty="0">
                <a:latin typeface="Simplified Arabic"/>
                <a:ea typeface="Calibri"/>
              </a:rPr>
              <a:t> ،ط1 ، دار المسيرة للنشر والتوزيع ، عمان ، الاردن ، 2014م .</a:t>
            </a:r>
            <a:endParaRPr lang="en-US" sz="2000" dirty="0">
              <a:ea typeface="Calibri"/>
              <a:cs typeface="Arial"/>
            </a:endParaRPr>
          </a:p>
          <a:p>
            <a:pPr lvl="0" algn="justLow">
              <a:lnSpc>
                <a:spcPct val="115000"/>
              </a:lnSpc>
              <a:buFont typeface="+mj-lt"/>
              <a:buAutoNum type="arabicPeriod"/>
            </a:pPr>
            <a:r>
              <a:rPr lang="en-US" dirty="0">
                <a:latin typeface="Simplified Arabic"/>
                <a:ea typeface="Calibri"/>
                <a:cs typeface="Arial"/>
              </a:rPr>
              <a:t> </a:t>
            </a:r>
            <a:r>
              <a:rPr lang="ar-IQ" dirty="0">
                <a:latin typeface="Simplified Arabic"/>
                <a:ea typeface="Calibri"/>
              </a:rPr>
              <a:t>الحيلة، محمد محمود. </a:t>
            </a:r>
            <a:r>
              <a:rPr lang="ar-IQ" b="1" dirty="0">
                <a:latin typeface="Simplified Arabic"/>
                <a:ea typeface="Calibri"/>
              </a:rPr>
              <a:t>التصميم التعليمي نظرية وممارسة</a:t>
            </a:r>
            <a:r>
              <a:rPr lang="ar-IQ" dirty="0">
                <a:latin typeface="Simplified Arabic"/>
                <a:ea typeface="Calibri"/>
              </a:rPr>
              <a:t>، ط1، دار المسيرة، عمان ، الأردن، 1999م.</a:t>
            </a:r>
            <a:endParaRPr lang="en-US" sz="2000" dirty="0">
              <a:ea typeface="Calibri"/>
              <a:cs typeface="Arial"/>
            </a:endParaRPr>
          </a:p>
          <a:p>
            <a:pPr lvl="0" algn="justLow">
              <a:lnSpc>
                <a:spcPct val="115000"/>
              </a:lnSpc>
              <a:buFont typeface="+mj-lt"/>
              <a:buAutoNum type="arabicPeriod"/>
            </a:pPr>
            <a:r>
              <a:rPr lang="ar-IQ" dirty="0">
                <a:ea typeface="Calibri"/>
                <a:cs typeface="Simplified Arabic"/>
              </a:rPr>
              <a:t> </a:t>
            </a:r>
            <a:r>
              <a:rPr lang="ar-IQ" dirty="0" err="1">
                <a:ea typeface="Calibri"/>
                <a:cs typeface="Simplified Arabic"/>
              </a:rPr>
              <a:t>الرواضية</a:t>
            </a:r>
            <a:r>
              <a:rPr lang="ar-IQ" dirty="0">
                <a:ea typeface="Calibri"/>
                <a:cs typeface="Simplified Arabic"/>
              </a:rPr>
              <a:t> ، وآخرون. </a:t>
            </a:r>
            <a:r>
              <a:rPr lang="ar-IQ" b="1" dirty="0">
                <a:ea typeface="Calibri"/>
                <a:cs typeface="Simplified Arabic"/>
              </a:rPr>
              <a:t>التكنولوجيا وتصميم التدريس</a:t>
            </a:r>
            <a:r>
              <a:rPr lang="ar-IQ" dirty="0">
                <a:ea typeface="Calibri"/>
                <a:cs typeface="Simplified Arabic"/>
              </a:rPr>
              <a:t>، ط1، زمزم ناشرون، عمان ، الأردن، 2011م.</a:t>
            </a:r>
            <a:endParaRPr lang="en-US" sz="2000" dirty="0">
              <a:ea typeface="Calibri"/>
              <a:cs typeface="Arial"/>
            </a:endParaRPr>
          </a:p>
          <a:p>
            <a:pPr lvl="0" algn="justLow">
              <a:lnSpc>
                <a:spcPct val="115000"/>
              </a:lnSpc>
              <a:buFont typeface="+mj-lt"/>
              <a:buAutoNum type="arabicPeriod"/>
            </a:pPr>
            <a:r>
              <a:rPr lang="ar-IQ" dirty="0">
                <a:ea typeface="Calibri"/>
                <a:cs typeface="Simplified Arabic"/>
              </a:rPr>
              <a:t> </a:t>
            </a:r>
            <a:r>
              <a:rPr lang="ar-IQ" dirty="0" err="1">
                <a:ea typeface="Calibri"/>
                <a:cs typeface="Simplified Arabic"/>
              </a:rPr>
              <a:t>زاير</a:t>
            </a:r>
            <a:r>
              <a:rPr lang="ar-IQ" dirty="0">
                <a:ea typeface="Calibri"/>
                <a:cs typeface="Simplified Arabic"/>
              </a:rPr>
              <a:t>، سعد علي، وإيمان اسماعيل </a:t>
            </a:r>
            <a:r>
              <a:rPr lang="ar-IQ" dirty="0" err="1">
                <a:ea typeface="Calibri"/>
                <a:cs typeface="Simplified Arabic"/>
              </a:rPr>
              <a:t>عايز</a:t>
            </a:r>
            <a:r>
              <a:rPr lang="ar-IQ" dirty="0">
                <a:ea typeface="Calibri"/>
                <a:cs typeface="Simplified Arabic"/>
              </a:rPr>
              <a:t>. </a:t>
            </a:r>
            <a:r>
              <a:rPr lang="ar-IQ" b="1" dirty="0">
                <a:ea typeface="Calibri"/>
                <a:cs typeface="Simplified Arabic"/>
              </a:rPr>
              <a:t>مناهج اللغة العربية وطرائق تدريسها</a:t>
            </a:r>
            <a:r>
              <a:rPr lang="ar-IQ" dirty="0">
                <a:ea typeface="Calibri"/>
                <a:cs typeface="Simplified Arabic"/>
              </a:rPr>
              <a:t>، ط1 ، مؤسسة مصر مرتضى للكتاب العراقي، بغداد، العراق، 2011م.</a:t>
            </a:r>
            <a:endParaRPr lang="en-US" sz="2000" dirty="0">
              <a:ea typeface="Calibri"/>
              <a:cs typeface="Arial"/>
            </a:endParaRPr>
          </a:p>
          <a:p>
            <a:pPr lvl="0" algn="justLow">
              <a:lnSpc>
                <a:spcPct val="115000"/>
              </a:lnSpc>
              <a:buFont typeface="+mj-lt"/>
              <a:buAutoNum type="arabicPeriod"/>
            </a:pPr>
            <a:r>
              <a:rPr lang="en-US" dirty="0">
                <a:latin typeface="Simplified Arabic"/>
                <a:ea typeface="Calibri"/>
                <a:cs typeface="Arial"/>
              </a:rPr>
              <a:t> </a:t>
            </a:r>
            <a:r>
              <a:rPr lang="ar-IQ" dirty="0">
                <a:latin typeface="Simplified Arabic"/>
                <a:ea typeface="Calibri"/>
              </a:rPr>
              <a:t>سعادة ، جودت احمد . </a:t>
            </a:r>
            <a:r>
              <a:rPr lang="ar-IQ" b="1" dirty="0">
                <a:latin typeface="Simplified Arabic"/>
                <a:ea typeface="Calibri"/>
              </a:rPr>
              <a:t>صياغة الاهداف التربوية والتعليمية في جميع المواد الدراسية</a:t>
            </a:r>
            <a:r>
              <a:rPr lang="ar-IQ" dirty="0">
                <a:latin typeface="Simplified Arabic"/>
                <a:ea typeface="Calibri"/>
              </a:rPr>
              <a:t> ، ط1, دار الشروق للنشر والتوزيع ، عمان ، الاردن ، 2005م . </a:t>
            </a:r>
            <a:endParaRPr lang="en-US" sz="2000" dirty="0">
              <a:ea typeface="Calibri"/>
              <a:cs typeface="Arial"/>
            </a:endParaRPr>
          </a:p>
          <a:p>
            <a:pPr lvl="0">
              <a:lnSpc>
                <a:spcPct val="115000"/>
              </a:lnSpc>
              <a:spcAft>
                <a:spcPts val="1000"/>
              </a:spcAft>
              <a:buFont typeface="+mj-lt"/>
              <a:buAutoNum type="arabicPeriod"/>
            </a:pPr>
            <a:r>
              <a:rPr lang="en-US" dirty="0">
                <a:latin typeface="Simplified Arabic"/>
                <a:ea typeface="Calibri"/>
                <a:cs typeface="Arial"/>
              </a:rPr>
              <a:t> </a:t>
            </a:r>
            <a:r>
              <a:rPr lang="ar-IQ" dirty="0">
                <a:latin typeface="Simplified Arabic"/>
                <a:ea typeface="Calibri"/>
              </a:rPr>
              <a:t>العدوان ، زيد سلمان، محمد فواد الحوامدة . </a:t>
            </a:r>
            <a:r>
              <a:rPr lang="ar-IQ" b="1" dirty="0">
                <a:latin typeface="Simplified Arabic"/>
                <a:ea typeface="Calibri"/>
              </a:rPr>
              <a:t>تصميم التدريس بين النظرية والتطبيق</a:t>
            </a:r>
            <a:r>
              <a:rPr lang="ar-IQ" dirty="0">
                <a:latin typeface="Simplified Arabic"/>
                <a:ea typeface="Calibri"/>
              </a:rPr>
              <a:t> ، ط1، عالم الكتب الحديث ، اربد ،الاردن ، 2008 م . </a:t>
            </a:r>
            <a:endParaRPr lang="en-US" sz="2000" dirty="0">
              <a:ea typeface="Calibri"/>
              <a:cs typeface="Arial"/>
            </a:endParaRPr>
          </a:p>
          <a:p>
            <a:endParaRPr lang="ar-IQ" dirty="0"/>
          </a:p>
        </p:txBody>
      </p:sp>
    </p:spTree>
    <p:extLst>
      <p:ext uri="{BB962C8B-B14F-4D97-AF65-F5344CB8AC3E}">
        <p14:creationId xmlns:p14="http://schemas.microsoft.com/office/powerpoint/2010/main" val="2159572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
                                        </p:tgtEl>
                                        <p:attrNameLst>
                                          <p:attrName>ppt_x</p:attrName>
                                          <p:attrName>ppt_y</p:attrName>
                                        </p:attrNameLst>
                                      </p:cBhvr>
                                    </p:animMotion>
                                    <p:animRot by="1500000">
                                      <p:cBhvr>
                                        <p:cTn id="7" dur="125" fill="hold">
                                          <p:stCondLst>
                                            <p:cond delay="0"/>
                                          </p:stCondLst>
                                        </p:cTn>
                                        <p:tgtEl>
                                          <p:spTgt spid="2"/>
                                        </p:tgtEl>
                                        <p:attrNameLst>
                                          <p:attrName>r</p:attrName>
                                        </p:attrNameLst>
                                      </p:cBhvr>
                                    </p:animRot>
                                    <p:animRot by="-1500000">
                                      <p:cBhvr>
                                        <p:cTn id="8" dur="125" fill="hold">
                                          <p:stCondLst>
                                            <p:cond delay="125"/>
                                          </p:stCondLst>
                                        </p:cTn>
                                        <p:tgtEl>
                                          <p:spTgt spid="2"/>
                                        </p:tgtEl>
                                        <p:attrNameLst>
                                          <p:attrName>r</p:attrName>
                                        </p:attrNameLst>
                                      </p:cBhvr>
                                    </p:animRot>
                                    <p:animRot by="-1500000">
                                      <p:cBhvr>
                                        <p:cTn id="9" dur="125" fill="hold">
                                          <p:stCondLst>
                                            <p:cond delay="250"/>
                                          </p:stCondLst>
                                        </p:cTn>
                                        <p:tgtEl>
                                          <p:spTgt spid="2"/>
                                        </p:tgtEl>
                                        <p:attrNameLst>
                                          <p:attrName>r</p:attrName>
                                        </p:attrNameLst>
                                      </p:cBhvr>
                                    </p:animRot>
                                    <p:animRot by="1500000">
                                      <p:cBhvr>
                                        <p:cTn id="10" dur="125" fill="hold">
                                          <p:stCondLst>
                                            <p:cond delay="375"/>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wipe(down)">
                                      <p:cBhvr>
                                        <p:cTn id="15" dur="500"/>
                                        <p:tgtEl>
                                          <p:spTgt spid="3">
                                            <p:bg/>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wipe(down)">
                                      <p:cBhvr>
                                        <p:cTn id="20" dur="500"/>
                                        <p:tgtEl>
                                          <p:spTgt spid="3">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wipe(down)">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wipe(down)">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wipe(down)">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wipe(down)">
                                      <p:cBhvr>
                                        <p:cTn id="4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88640"/>
            <a:ext cx="8304923" cy="63727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7626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dirty="0"/>
              <a:t>مفهوم الأهداف التربوية</a:t>
            </a:r>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pPr marL="0" indent="0" algn="justLow">
              <a:lnSpc>
                <a:spcPct val="115000"/>
              </a:lnSpc>
              <a:spcAft>
                <a:spcPts val="1000"/>
              </a:spcAft>
              <a:buNone/>
            </a:pPr>
            <a:r>
              <a:rPr lang="ar-IQ" dirty="0">
                <a:ea typeface="Calibri"/>
                <a:cs typeface="Simplified Arabic"/>
              </a:rPr>
              <a:t>الهدف في اللغة هو الغرض الذي يقصد الأنسان الوصول اليه او تحقيقه , ويتم من خلال إجراءات وعمليات محددة يقوم بها الشخص الذي يريد أنجاز الهدف المحدد و من لهم صلة مباشرة بذلك الهدف ، وعرف  الهدف بأنه "عبارات تصف نتائج التعلم المرغوب فيها" (</a:t>
            </a:r>
            <a:r>
              <a:rPr lang="ar-IQ" dirty="0" err="1">
                <a:ea typeface="Calibri"/>
                <a:cs typeface="Simplified Arabic"/>
              </a:rPr>
              <a:t>الرواضية</a:t>
            </a:r>
            <a:r>
              <a:rPr lang="ar-IQ" dirty="0">
                <a:ea typeface="Calibri"/>
                <a:cs typeface="Simplified Arabic"/>
              </a:rPr>
              <a:t>، وآخرون، 2011: 230) .</a:t>
            </a:r>
            <a:endParaRPr lang="en-US" sz="2000" dirty="0">
              <a:ea typeface="Calibri"/>
              <a:cs typeface="Arial"/>
            </a:endParaRPr>
          </a:p>
          <a:p>
            <a:pPr marL="0" indent="0" algn="justLow">
              <a:lnSpc>
                <a:spcPct val="115000"/>
              </a:lnSpc>
              <a:spcAft>
                <a:spcPts val="1000"/>
              </a:spcAft>
              <a:buNone/>
            </a:pPr>
            <a:r>
              <a:rPr lang="ar-IQ" dirty="0">
                <a:ea typeface="Calibri"/>
                <a:cs typeface="Simplified Arabic"/>
              </a:rPr>
              <a:t>  وعرفه الحيلة بأنه:</a:t>
            </a:r>
            <a:endParaRPr lang="en-US" sz="2000" dirty="0">
              <a:ea typeface="Calibri"/>
              <a:cs typeface="Arial"/>
            </a:endParaRPr>
          </a:p>
          <a:p>
            <a:pPr marL="0" indent="0" algn="justLow">
              <a:lnSpc>
                <a:spcPct val="115000"/>
              </a:lnSpc>
              <a:spcAft>
                <a:spcPts val="1000"/>
              </a:spcAft>
              <a:buNone/>
            </a:pPr>
            <a:r>
              <a:rPr lang="ar-IQ" dirty="0">
                <a:ea typeface="Calibri"/>
                <a:cs typeface="Simplified Arabic"/>
              </a:rPr>
              <a:t>" وصف للمهارات الكلية النهائية التي يتوقع من المتعلم أنَّ يظهرها " ( الحيلة، 1999: 116) .</a:t>
            </a:r>
            <a:endParaRPr lang="en-US" sz="2000" dirty="0">
              <a:ea typeface="Calibri"/>
              <a:cs typeface="Arial"/>
            </a:endParaRPr>
          </a:p>
          <a:p>
            <a:pPr marL="0" indent="0">
              <a:buNone/>
            </a:pPr>
            <a:endParaRPr lang="ar-IQ" dirty="0"/>
          </a:p>
        </p:txBody>
      </p:sp>
    </p:spTree>
    <p:extLst>
      <p:ext uri="{BB962C8B-B14F-4D97-AF65-F5344CB8AC3E}">
        <p14:creationId xmlns:p14="http://schemas.microsoft.com/office/powerpoint/2010/main" val="1018541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fade">
                                      <p:cBhvr>
                                        <p:cTn id="11" dur="500"/>
                                        <p:tgtEl>
                                          <p:spTgt spid="3">
                                            <p:bg/>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pPr>
              <a:lnSpc>
                <a:spcPct val="115000"/>
              </a:lnSpc>
              <a:spcAft>
                <a:spcPts val="1000"/>
              </a:spcAft>
            </a:pPr>
            <a:r>
              <a:rPr lang="ar-IQ" b="1" dirty="0">
                <a:ea typeface="Calibri"/>
                <a:cs typeface="Simplified Arabic"/>
              </a:rPr>
              <a:t>أهمية صياغة الأهداف </a:t>
            </a:r>
            <a:r>
              <a:rPr lang="ar-IQ" b="1" dirty="0" smtClean="0">
                <a:ea typeface="Calibri"/>
                <a:cs typeface="Simplified Arabic"/>
              </a:rPr>
              <a:t>السلوكية</a:t>
            </a:r>
            <a:endParaRPr lang="ar-IQ" dirty="0"/>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92500" lnSpcReduction="20000"/>
          </a:bodyPr>
          <a:lstStyle/>
          <a:p>
            <a:pPr marL="0" indent="0" algn="justLow">
              <a:lnSpc>
                <a:spcPct val="115000"/>
              </a:lnSpc>
              <a:spcAft>
                <a:spcPts val="1000"/>
              </a:spcAft>
              <a:buNone/>
            </a:pPr>
            <a:r>
              <a:rPr lang="ar-IQ" dirty="0" smtClean="0">
                <a:ea typeface="Calibri"/>
                <a:cs typeface="Simplified Arabic"/>
              </a:rPr>
              <a:t>1. التعرف </a:t>
            </a:r>
            <a:r>
              <a:rPr lang="ar-IQ" dirty="0">
                <a:ea typeface="Calibri"/>
                <a:cs typeface="Simplified Arabic"/>
              </a:rPr>
              <a:t>على مستوى الطلبة قبل البدء بالدرس.</a:t>
            </a:r>
            <a:endParaRPr lang="en-US" sz="2000" dirty="0">
              <a:ea typeface="Calibri"/>
              <a:cs typeface="Arial"/>
            </a:endParaRPr>
          </a:p>
          <a:p>
            <a:pPr marL="0" indent="0" algn="justLow">
              <a:lnSpc>
                <a:spcPct val="115000"/>
              </a:lnSpc>
              <a:spcAft>
                <a:spcPts val="1000"/>
              </a:spcAft>
              <a:buNone/>
            </a:pPr>
            <a:r>
              <a:rPr lang="ar-IQ" dirty="0">
                <a:ea typeface="Calibri"/>
                <a:cs typeface="Simplified Arabic"/>
              </a:rPr>
              <a:t>2ـ اختيار النشاطات التعليمية.</a:t>
            </a:r>
            <a:endParaRPr lang="en-US" sz="2000" dirty="0">
              <a:ea typeface="Calibri"/>
              <a:cs typeface="Arial"/>
            </a:endParaRPr>
          </a:p>
          <a:p>
            <a:pPr marL="0" indent="0" algn="justLow">
              <a:lnSpc>
                <a:spcPct val="115000"/>
              </a:lnSpc>
              <a:spcAft>
                <a:spcPts val="1000"/>
              </a:spcAft>
              <a:buNone/>
            </a:pPr>
            <a:r>
              <a:rPr lang="ar-IQ" dirty="0">
                <a:ea typeface="Calibri"/>
                <a:cs typeface="Simplified Arabic"/>
              </a:rPr>
              <a:t>3ـ الاهتمام بموازنة جوانب المقرر الدراسي.</a:t>
            </a:r>
            <a:endParaRPr lang="en-US" sz="2000" dirty="0">
              <a:ea typeface="Calibri"/>
              <a:cs typeface="Arial"/>
            </a:endParaRPr>
          </a:p>
          <a:p>
            <a:pPr marL="0" indent="0" algn="justLow">
              <a:lnSpc>
                <a:spcPct val="115000"/>
              </a:lnSpc>
              <a:spcAft>
                <a:spcPts val="1000"/>
              </a:spcAft>
              <a:buNone/>
            </a:pPr>
            <a:r>
              <a:rPr lang="ar-IQ" dirty="0">
                <a:ea typeface="Calibri"/>
                <a:cs typeface="Simplified Arabic"/>
              </a:rPr>
              <a:t>4ـ اختيار أساليب التقويم المناسبة.</a:t>
            </a:r>
            <a:endParaRPr lang="en-US" sz="2000" dirty="0">
              <a:ea typeface="Calibri"/>
              <a:cs typeface="Arial"/>
            </a:endParaRPr>
          </a:p>
          <a:p>
            <a:pPr marL="0" indent="0" algn="justLow">
              <a:lnSpc>
                <a:spcPct val="115000"/>
              </a:lnSpc>
              <a:spcAft>
                <a:spcPts val="1000"/>
              </a:spcAft>
              <a:buNone/>
            </a:pPr>
            <a:r>
              <a:rPr lang="ar-IQ" dirty="0">
                <a:ea typeface="Calibri"/>
                <a:cs typeface="Simplified Arabic"/>
              </a:rPr>
              <a:t>5ـ التعرف على جوانب القوة والضعف في طرائق التدريس وأساليبها.</a:t>
            </a:r>
            <a:endParaRPr lang="en-US" sz="2000" dirty="0">
              <a:ea typeface="Calibri"/>
              <a:cs typeface="Arial"/>
            </a:endParaRPr>
          </a:p>
          <a:p>
            <a:pPr marL="0" indent="0" algn="justLow">
              <a:lnSpc>
                <a:spcPct val="115000"/>
              </a:lnSpc>
              <a:spcAft>
                <a:spcPts val="1000"/>
              </a:spcAft>
              <a:buNone/>
            </a:pPr>
            <a:r>
              <a:rPr lang="ar-IQ" dirty="0">
                <a:ea typeface="Calibri"/>
                <a:cs typeface="Simplified Arabic"/>
              </a:rPr>
              <a:t>6ـ تحليل المادة الدراسية إلى مفاهيم ومدركات.</a:t>
            </a:r>
            <a:endParaRPr lang="en-US" sz="2000" dirty="0">
              <a:ea typeface="Calibri"/>
              <a:cs typeface="Arial"/>
            </a:endParaRPr>
          </a:p>
          <a:p>
            <a:pPr marL="0" indent="0">
              <a:buNone/>
            </a:pPr>
            <a:r>
              <a:rPr lang="ar-IQ" dirty="0">
                <a:ea typeface="Calibri"/>
                <a:cs typeface="Simplified Arabic"/>
              </a:rPr>
              <a:t>7ـ تنمية المادة الدراسية وإثراها( </a:t>
            </a:r>
            <a:r>
              <a:rPr lang="ar-IQ" dirty="0" err="1">
                <a:ea typeface="Calibri"/>
                <a:cs typeface="Simplified Arabic"/>
              </a:rPr>
              <a:t>زاير</a:t>
            </a:r>
            <a:r>
              <a:rPr lang="ar-IQ" dirty="0">
                <a:ea typeface="Calibri"/>
                <a:cs typeface="Simplified Arabic"/>
              </a:rPr>
              <a:t>، وايمان ، 2011: 160) . </a:t>
            </a:r>
            <a:endParaRPr lang="ar-IQ" dirty="0"/>
          </a:p>
        </p:txBody>
      </p:sp>
    </p:spTree>
    <p:extLst>
      <p:ext uri="{BB962C8B-B14F-4D97-AF65-F5344CB8AC3E}">
        <p14:creationId xmlns:p14="http://schemas.microsoft.com/office/powerpoint/2010/main" val="4198343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barn(inVertical)">
                                      <p:cBhvr>
                                        <p:cTn id="14" dur="5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barn(inVertical)">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barn(inVertical)">
                                      <p:cBhvr>
                                        <p:cTn id="24" dur="5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barn(inVertical)">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barn(inVertical)">
                                      <p:cBhvr>
                                        <p:cTn id="34" dur="5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barn(inVertical)">
                                      <p:cBhvr>
                                        <p:cTn id="39" dur="500"/>
                                        <p:tgtEl>
                                          <p:spTgt spid="3">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grpId="0"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Effect transition="in" filter="barn(inVertical)">
                                      <p:cBhvr>
                                        <p:cTn id="44" dur="5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barn(inVertical)">
                                      <p:cBhvr>
                                        <p:cTn id="4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b="1" dirty="0">
                <a:ea typeface="Calibri"/>
                <a:cs typeface="Simplified Arabic"/>
              </a:rPr>
              <a:t>مصادر اشتقاق الاهداف</a:t>
            </a:r>
            <a:endParaRPr lang="ar-IQ" dirty="0"/>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Autofit/>
          </a:bodyPr>
          <a:lstStyle/>
          <a:p>
            <a:pPr marL="0" indent="0" algn="justLow">
              <a:lnSpc>
                <a:spcPct val="115000"/>
              </a:lnSpc>
              <a:spcAft>
                <a:spcPts val="1000"/>
              </a:spcAft>
              <a:buNone/>
            </a:pPr>
            <a:r>
              <a:rPr lang="ar-IQ" sz="1800" dirty="0">
                <a:ea typeface="Calibri"/>
                <a:cs typeface="Simplified Arabic"/>
              </a:rPr>
              <a:t>توجد مصادر متعددة يمكننا اشتقاق الاهداف التربوية والتعليمية ومن اهم هذه المصادر:</a:t>
            </a:r>
            <a:endParaRPr lang="en-US" sz="1800" dirty="0">
              <a:ea typeface="Calibri"/>
              <a:cs typeface="Arial"/>
            </a:endParaRPr>
          </a:p>
          <a:p>
            <a:pPr marL="0" indent="0" algn="justLow">
              <a:lnSpc>
                <a:spcPct val="115000"/>
              </a:lnSpc>
              <a:spcAft>
                <a:spcPts val="1000"/>
              </a:spcAft>
              <a:buNone/>
            </a:pPr>
            <a:r>
              <a:rPr lang="ar-IQ" sz="1800" dirty="0">
                <a:ea typeface="Calibri"/>
                <a:cs typeface="Simplified Arabic"/>
              </a:rPr>
              <a:t>- المتعلم :- ان الاهداف التربوية توضع من اجل المتعلم ولا تحقق الا تحت اشراف المعلم لذا يمكننا القول ان نمو المتعلم وحاجاته واهتماماته وقدراته وميوله هن من اهم المصادر الاساسية لاشتقاق الاهداف.</a:t>
            </a:r>
            <a:endParaRPr lang="en-US" sz="1800" dirty="0">
              <a:ea typeface="Calibri"/>
              <a:cs typeface="Arial"/>
            </a:endParaRPr>
          </a:p>
          <a:p>
            <a:pPr marL="0" indent="0" algn="justLow">
              <a:lnSpc>
                <a:spcPct val="115000"/>
              </a:lnSpc>
              <a:spcAft>
                <a:spcPts val="1000"/>
              </a:spcAft>
              <a:buNone/>
            </a:pPr>
            <a:r>
              <a:rPr lang="ar-IQ" sz="1800" dirty="0">
                <a:ea typeface="Calibri"/>
                <a:cs typeface="Simplified Arabic"/>
              </a:rPr>
              <a:t>- المجتمع : من حيث طبيعته مشكلاته </a:t>
            </a:r>
            <a:r>
              <a:rPr lang="ar-IQ" sz="1800" dirty="0" smtClean="0">
                <a:ea typeface="Calibri"/>
                <a:cs typeface="Simplified Arabic"/>
              </a:rPr>
              <a:t>وطموحاته:</a:t>
            </a:r>
            <a:r>
              <a:rPr lang="ar-IQ" sz="1800" dirty="0" smtClean="0">
                <a:ea typeface="Calibri"/>
                <a:cs typeface="Arial"/>
              </a:rPr>
              <a:t> </a:t>
            </a:r>
            <a:r>
              <a:rPr lang="ar-IQ" sz="1800" dirty="0" smtClean="0">
                <a:ea typeface="Calibri"/>
                <a:cs typeface="Simplified Arabic"/>
              </a:rPr>
              <a:t>تسود </a:t>
            </a:r>
            <a:r>
              <a:rPr lang="ar-IQ" sz="1800" dirty="0">
                <a:ea typeface="Calibri"/>
                <a:cs typeface="Simplified Arabic"/>
              </a:rPr>
              <a:t>انواع متعددة من صور التفاعل التي تعد اساس كل نظام اجتماعي والمتمثلة بالتعاون والتنافس ومن هنا يكون اشتقاق الاهداف التربوية التي تركز على انماط التفاعل الايجابي  ويتعرض المجتمع الى تغير مستمر بسبب الحروب او التقدم العلمي ومن هنا يكون المجال لاشتقاق الاهداف التي توضح التغيير الاجتماعي وتفسر حدوثه وتحلل مجرياته وتعمل على توعية المتعلمين بالتغيير المرغوب فيه.</a:t>
            </a:r>
          </a:p>
          <a:p>
            <a:pPr marL="0" indent="0" algn="justLow">
              <a:lnSpc>
                <a:spcPct val="115000"/>
              </a:lnSpc>
              <a:spcAft>
                <a:spcPts val="1000"/>
              </a:spcAft>
              <a:buNone/>
            </a:pPr>
            <a:r>
              <a:rPr lang="ar-IQ" sz="1800" dirty="0">
                <a:ea typeface="Calibri"/>
                <a:cs typeface="Simplified Arabic"/>
              </a:rPr>
              <a:t>- المادة التدريسية (المحتوى) : تعد المادة التدريسية مع المتخصصين فيها مصدرا مهما من مصادر اشتقاق الاهداف التربوية التعليمية ومن هنا ينظر المتخصصون باهتمام الى مجال المادة الدراسية الذي يشير الى ميادين المعرفة  ومن هنا نجد ان من اسس الاختيار السليم للمادة الدراسية هو من احدى مصادر اشتقاق الاهداف التي يحتاجها المخططون والمعلمون ( سعادة ، 2005 : 31- 37)</a:t>
            </a:r>
            <a:endParaRPr lang="en-US" sz="1800" dirty="0">
              <a:ea typeface="Calibri"/>
              <a:cs typeface="Simplified Arabic"/>
            </a:endParaRPr>
          </a:p>
        </p:txBody>
      </p:sp>
    </p:spTree>
    <p:extLst>
      <p:ext uri="{BB962C8B-B14F-4D97-AF65-F5344CB8AC3E}">
        <p14:creationId xmlns:p14="http://schemas.microsoft.com/office/powerpoint/2010/main" val="2303349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par>
                                <p:cTn id="13" presetID="6" presetClass="entr" presetSubtype="1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ircle(in)">
                                      <p:cBhvr>
                                        <p:cTn id="15"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b="1" dirty="0">
                <a:solidFill>
                  <a:prstClr val="black"/>
                </a:solidFill>
                <a:ea typeface="Calibri"/>
                <a:cs typeface="Simplified Arabic"/>
              </a:rPr>
              <a:t>مستويات الاهداف التعليمية </a:t>
            </a:r>
            <a:endParaRPr lang="ar-IQ" dirty="0"/>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pPr marL="0" indent="0">
              <a:buNone/>
            </a:pPr>
            <a:r>
              <a:rPr lang="ar-IQ" dirty="0"/>
              <a:t> لقد صنف </a:t>
            </a:r>
            <a:r>
              <a:rPr lang="ar-IQ" dirty="0" err="1"/>
              <a:t>كراثول</a:t>
            </a:r>
            <a:r>
              <a:rPr lang="ar-IQ" dirty="0"/>
              <a:t> الاهداف التعليمية الى ثلاث مستويات هي :              </a:t>
            </a:r>
          </a:p>
          <a:p>
            <a:pPr marL="0" indent="0">
              <a:buNone/>
            </a:pPr>
            <a:r>
              <a:rPr lang="ar-IQ" dirty="0"/>
              <a:t>1.المستوى العام : هو تلك الفئة التي توصف فيها الاهداف التربوية بانها عامة ومحررة وشاملة ولا يتحقق الا بعد فترة زمنية طويلة نسبيا ان مثل هذه الاهداف تتجلى في اهداف المناهج المدرسية كأهداف المرحلة الاساسية واهداف المرحلة الثانوية واهداف المرحلة الجامعية وغيرها وغرضها الاساسي هو التركيز على تنمية مهارات تعلمية اساسية وقدرات عامة ومعرفة شاملة وثقافة واسعة وشخصية قوية وقيم .ان يقرأ المتعلم بشكل صحيح وان يحسب دون اخطاء وان يناقش في موضوعات شتى وان يحسن التعبير عن النفس ...الخ.</a:t>
            </a:r>
          </a:p>
        </p:txBody>
      </p:sp>
    </p:spTree>
    <p:extLst>
      <p:ext uri="{BB962C8B-B14F-4D97-AF65-F5344CB8AC3E}">
        <p14:creationId xmlns:p14="http://schemas.microsoft.com/office/powerpoint/2010/main" val="725178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heel(1)">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heel(1)">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heel(1)">
                                      <p:cBhvr>
                                        <p:cTn id="2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dirty="0"/>
              <a:t>مستويات الاهداف التعليمية </a:t>
            </a:r>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77500" lnSpcReduction="20000"/>
          </a:bodyPr>
          <a:lstStyle/>
          <a:p>
            <a:pPr algn="justLow">
              <a:lnSpc>
                <a:spcPct val="115000"/>
              </a:lnSpc>
              <a:spcAft>
                <a:spcPts val="1000"/>
              </a:spcAft>
            </a:pPr>
            <a:r>
              <a:rPr lang="ar-IQ" dirty="0">
                <a:ea typeface="Calibri"/>
                <a:cs typeface="Simplified Arabic"/>
              </a:rPr>
              <a:t>2. المستوى المتوسط : وهو تلك الفئة التي تتأرجح فيها الاهداف التعليمية بين العمومية والخصوصية وبين المجرد والمحسوس فالمستوى المتوسط هو اقل عمومية من الاهداف العامة واعقد من الاهداف الخاصة ،ان مثل هذه الاهداف توضع في اهداف مساق معين او وحدة تعليمية او برنامج مهني غرضها الاساس هو تنمية مهارات اساسية وقدرات عامة خاصة بموضوع معين او وحدة تعليمية معينة .</a:t>
            </a:r>
            <a:endParaRPr lang="en-US" sz="2000" dirty="0">
              <a:ea typeface="Calibri"/>
              <a:cs typeface="Arial"/>
            </a:endParaRPr>
          </a:p>
          <a:p>
            <a:pPr algn="justLow">
              <a:lnSpc>
                <a:spcPct val="115000"/>
              </a:lnSpc>
              <a:spcAft>
                <a:spcPts val="1000"/>
              </a:spcAft>
            </a:pPr>
            <a:r>
              <a:rPr lang="ar-IQ" dirty="0">
                <a:ea typeface="Calibri"/>
                <a:cs typeface="Simplified Arabic"/>
              </a:rPr>
              <a:t>     وهذه الاهداف لا تتعلق بمرحلة تعليمية بأكملها كالمرحلة الاساسية وغيرها وانما تتعلق بموضوع واحد خاص مثل ذلك ان تكتب الحروف الابجدية بالترتيب او ان يحسب جدل الضرب من (1الى 12) دون اخطاء ان يمز بين خصائص مملكة الطلائعيات عن مملكة الفطريات وغيرها </a:t>
            </a:r>
            <a:r>
              <a:rPr lang="ar-IQ" dirty="0" smtClean="0">
                <a:ea typeface="Calibri"/>
                <a:cs typeface="Simplified Arabic"/>
              </a:rPr>
              <a:t>.</a:t>
            </a:r>
            <a:endParaRPr lang="en-US" sz="2000" dirty="0">
              <a:ea typeface="Calibri"/>
              <a:cs typeface="Arial"/>
            </a:endParaRPr>
          </a:p>
        </p:txBody>
      </p:sp>
    </p:spTree>
    <p:extLst>
      <p:ext uri="{BB962C8B-B14F-4D97-AF65-F5344CB8AC3E}">
        <p14:creationId xmlns:p14="http://schemas.microsoft.com/office/powerpoint/2010/main" val="205086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dirty="0">
                <a:solidFill>
                  <a:prstClr val="black"/>
                </a:solidFill>
              </a:rPr>
              <a:t>مستويات الاهداف التعليمية </a:t>
            </a:r>
            <a:endParaRPr lang="ar-IQ" dirty="0"/>
          </a:p>
        </p:txBody>
      </p:sp>
      <p:sp>
        <p:nvSpPr>
          <p:cNvPr id="3" name="عنصر نائب للمحتوى 2"/>
          <p:cNvSpPr>
            <a:spLocks noGrp="1"/>
          </p:cNvSpPr>
          <p:nvPr>
            <p:ph idx="1"/>
          </p:nvPr>
        </p:nvSpPr>
        <p:spPr>
          <a:xfrm>
            <a:off x="457200" y="1600200"/>
            <a:ext cx="8229600" cy="4853136"/>
          </a:xfrm>
        </p:spPr>
        <p:style>
          <a:lnRef idx="1">
            <a:schemeClr val="accent2"/>
          </a:lnRef>
          <a:fillRef idx="2">
            <a:schemeClr val="accent2"/>
          </a:fillRef>
          <a:effectRef idx="1">
            <a:schemeClr val="accent2"/>
          </a:effectRef>
          <a:fontRef idx="minor">
            <a:schemeClr val="dk1"/>
          </a:fontRef>
        </p:style>
        <p:txBody>
          <a:bodyPr>
            <a:normAutofit fontScale="70000" lnSpcReduction="20000"/>
          </a:bodyPr>
          <a:lstStyle/>
          <a:p>
            <a:pPr marL="0" indent="0" algn="justLow">
              <a:lnSpc>
                <a:spcPct val="115000"/>
              </a:lnSpc>
              <a:spcAft>
                <a:spcPts val="1000"/>
              </a:spcAft>
              <a:buNone/>
            </a:pPr>
            <a:r>
              <a:rPr lang="ar-IQ" dirty="0">
                <a:ea typeface="Calibri"/>
                <a:cs typeface="Simplified Arabic"/>
              </a:rPr>
              <a:t>3. المستوى الخاص :وهو تلك الفئة التي توصف فيها الاهداف التعليمية بانها اهداف خاصة ومحددة وتتحقق في فترة زمنية قصيرة نسبيا تتراوح بين (45دقيقة ) كما هي حصص المدارس الاساسية والثانوية (50 ) دقيقة الى (80) دقيقة كما هو في المحاضرات الجامعية هذه الاهداف تعرف بالأهداف السلوكية الخاصة او (الادائية ) وهي تتحلى في اهداف درس تعليمي واحد او حصة مدرسية وغالبا ما تكون هذه الاهداف مفصلة تفصيلا كاملا وقد تشترك مجموعة منها لتحقيق هدف تعليمي عام واحد ، فالأهداف السلوكية الخاصة هي عبارة عن حملة تصف على نحو مفصل الامكانيات اتي توسع المتعلم ان يظهرها بعد عملية التعلم في فترة زمنية لا تتعدى الحصة الواحدة . ولعل من الدوافع التي تدفع المربين الى تجزئة الاهداف التعليمية العامة الى سلوكية خاصة هو ان الهدف العام قد يعكس معاني مختلفة لدى المربين المختلفين ويفسر بطريقة مختلفة فمثلا هدف ان يفهم المتعلم قد تعني ان يترجم او ان يفسر او ان نعيد النص بكلماته الخاصة ..</a:t>
            </a:r>
            <a:r>
              <a:rPr lang="ar-IQ" dirty="0" smtClean="0">
                <a:ea typeface="Calibri"/>
                <a:cs typeface="Simplified Arabic"/>
              </a:rPr>
              <a:t>الخ</a:t>
            </a:r>
          </a:p>
          <a:p>
            <a:pPr marL="0" indent="0" algn="justLow">
              <a:lnSpc>
                <a:spcPct val="115000"/>
              </a:lnSpc>
              <a:spcAft>
                <a:spcPts val="1000"/>
              </a:spcAft>
              <a:buNone/>
            </a:pPr>
            <a:r>
              <a:rPr lang="ar-IQ" sz="3100" dirty="0">
                <a:ea typeface="Calibri"/>
                <a:cs typeface="Simplified Arabic"/>
              </a:rPr>
              <a:t>فالهدف العام المجرد قد يعكس مفاهيم مختلفة يصعب تحقيقها لذا اصبح من الضروري تحديد الهدف العام اولا ثم تجزئته الى اهداف سلوكية خاصة قابلة للملاحظة والقياس وتعكس معنى واحدا لدى جميع المربين ( الحيلة ،2014: 73-74</a:t>
            </a:r>
            <a:r>
              <a:rPr lang="ar-IQ" sz="3100" dirty="0" smtClean="0">
                <a:ea typeface="Calibri"/>
                <a:cs typeface="Simplified Arabic"/>
              </a:rPr>
              <a:t>)</a:t>
            </a:r>
            <a:endParaRPr lang="en-US" sz="3100" dirty="0">
              <a:ea typeface="Calibri"/>
              <a:cs typeface="Simplified Arabic"/>
            </a:endParaRPr>
          </a:p>
        </p:txBody>
      </p:sp>
    </p:spTree>
    <p:extLst>
      <p:ext uri="{BB962C8B-B14F-4D97-AF65-F5344CB8AC3E}">
        <p14:creationId xmlns:p14="http://schemas.microsoft.com/office/powerpoint/2010/main" val="3403996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32" presetClass="emph" presetSubtype="0" fill="hold" grpId="0" nodeType="clickEffect">
                                  <p:stCondLst>
                                    <p:cond delay="0"/>
                                  </p:stCondLst>
                                  <p:childTnLst>
                                    <p:animRot by="120000">
                                      <p:cBhvr>
                                        <p:cTn id="11" dur="100" fill="hold">
                                          <p:stCondLst>
                                            <p:cond delay="0"/>
                                          </p:stCondLst>
                                        </p:cTn>
                                        <p:tgtEl>
                                          <p:spTgt spid="3">
                                            <p:bg/>
                                          </p:spTgt>
                                        </p:tgtEl>
                                        <p:attrNameLst>
                                          <p:attrName>r</p:attrName>
                                        </p:attrNameLst>
                                      </p:cBhvr>
                                    </p:animRot>
                                    <p:animRot by="-240000">
                                      <p:cBhvr>
                                        <p:cTn id="12" dur="200" fill="hold">
                                          <p:stCondLst>
                                            <p:cond delay="200"/>
                                          </p:stCondLst>
                                        </p:cTn>
                                        <p:tgtEl>
                                          <p:spTgt spid="3">
                                            <p:bg/>
                                          </p:spTgt>
                                        </p:tgtEl>
                                        <p:attrNameLst>
                                          <p:attrName>r</p:attrName>
                                        </p:attrNameLst>
                                      </p:cBhvr>
                                    </p:animRot>
                                    <p:animRot by="240000">
                                      <p:cBhvr>
                                        <p:cTn id="13" dur="200" fill="hold">
                                          <p:stCondLst>
                                            <p:cond delay="400"/>
                                          </p:stCondLst>
                                        </p:cTn>
                                        <p:tgtEl>
                                          <p:spTgt spid="3">
                                            <p:bg/>
                                          </p:spTgt>
                                        </p:tgtEl>
                                        <p:attrNameLst>
                                          <p:attrName>r</p:attrName>
                                        </p:attrNameLst>
                                      </p:cBhvr>
                                    </p:animRot>
                                    <p:animRot by="-240000">
                                      <p:cBhvr>
                                        <p:cTn id="14" dur="200" fill="hold">
                                          <p:stCondLst>
                                            <p:cond delay="600"/>
                                          </p:stCondLst>
                                        </p:cTn>
                                        <p:tgtEl>
                                          <p:spTgt spid="3">
                                            <p:bg/>
                                          </p:spTgt>
                                        </p:tgtEl>
                                        <p:attrNameLst>
                                          <p:attrName>r</p:attrName>
                                        </p:attrNameLst>
                                      </p:cBhvr>
                                    </p:animRot>
                                    <p:animRot by="120000">
                                      <p:cBhvr>
                                        <p:cTn id="15" dur="200" fill="hold">
                                          <p:stCondLst>
                                            <p:cond delay="800"/>
                                          </p:stCondLst>
                                        </p:cTn>
                                        <p:tgtEl>
                                          <p:spTgt spid="3">
                                            <p:bg/>
                                          </p:spTgt>
                                        </p:tgtEl>
                                        <p:attrNameLst>
                                          <p:attrName>r</p:attrName>
                                        </p:attrNameLst>
                                      </p:cBhvr>
                                    </p:animRot>
                                  </p:childTnLst>
                                </p:cTn>
                              </p:par>
                            </p:childTnLst>
                          </p:cTn>
                        </p:par>
                      </p:childTnLst>
                    </p:cTn>
                  </p:par>
                  <p:par>
                    <p:cTn id="16" fill="hold">
                      <p:stCondLst>
                        <p:cond delay="indefinite"/>
                      </p:stCondLst>
                      <p:childTnLst>
                        <p:par>
                          <p:cTn id="17" fill="hold">
                            <p:stCondLst>
                              <p:cond delay="0"/>
                            </p:stCondLst>
                            <p:childTnLst>
                              <p:par>
                                <p:cTn id="18" presetID="32" presetClass="emph" presetSubtype="0" fill="hold" grpId="0" nodeType="clickEffect">
                                  <p:stCondLst>
                                    <p:cond delay="0"/>
                                  </p:stCondLst>
                                  <p:childTnLst>
                                    <p:animRot by="120000">
                                      <p:cBhvr>
                                        <p:cTn id="19" dur="100" fill="hold">
                                          <p:stCondLst>
                                            <p:cond delay="0"/>
                                          </p:stCondLst>
                                        </p:cTn>
                                        <p:tgtEl>
                                          <p:spTgt spid="3">
                                            <p:txEl>
                                              <p:pRg st="0" end="0"/>
                                            </p:txEl>
                                          </p:spTgt>
                                        </p:tgtEl>
                                        <p:attrNameLst>
                                          <p:attrName>r</p:attrName>
                                        </p:attrNameLst>
                                      </p:cBhvr>
                                    </p:animRot>
                                    <p:animRot by="-240000">
                                      <p:cBhvr>
                                        <p:cTn id="20" dur="200" fill="hold">
                                          <p:stCondLst>
                                            <p:cond delay="200"/>
                                          </p:stCondLst>
                                        </p:cTn>
                                        <p:tgtEl>
                                          <p:spTgt spid="3">
                                            <p:txEl>
                                              <p:pRg st="0" end="0"/>
                                            </p:txEl>
                                          </p:spTgt>
                                        </p:tgtEl>
                                        <p:attrNameLst>
                                          <p:attrName>r</p:attrName>
                                        </p:attrNameLst>
                                      </p:cBhvr>
                                    </p:animRot>
                                    <p:animRot by="240000">
                                      <p:cBhvr>
                                        <p:cTn id="21" dur="200" fill="hold">
                                          <p:stCondLst>
                                            <p:cond delay="400"/>
                                          </p:stCondLst>
                                        </p:cTn>
                                        <p:tgtEl>
                                          <p:spTgt spid="3">
                                            <p:txEl>
                                              <p:pRg st="0" end="0"/>
                                            </p:txEl>
                                          </p:spTgt>
                                        </p:tgtEl>
                                        <p:attrNameLst>
                                          <p:attrName>r</p:attrName>
                                        </p:attrNameLst>
                                      </p:cBhvr>
                                    </p:animRot>
                                    <p:animRot by="-240000">
                                      <p:cBhvr>
                                        <p:cTn id="22" dur="200" fill="hold">
                                          <p:stCondLst>
                                            <p:cond delay="600"/>
                                          </p:stCondLst>
                                        </p:cTn>
                                        <p:tgtEl>
                                          <p:spTgt spid="3">
                                            <p:txEl>
                                              <p:pRg st="0" end="0"/>
                                            </p:txEl>
                                          </p:spTgt>
                                        </p:tgtEl>
                                        <p:attrNameLst>
                                          <p:attrName>r</p:attrName>
                                        </p:attrNameLst>
                                      </p:cBhvr>
                                    </p:animRot>
                                    <p:animRot by="120000">
                                      <p:cBhvr>
                                        <p:cTn id="23" dur="200" fill="hold">
                                          <p:stCondLst>
                                            <p:cond delay="800"/>
                                          </p:stCondLst>
                                        </p:cTn>
                                        <p:tgtEl>
                                          <p:spTgt spid="3">
                                            <p:txEl>
                                              <p:pRg st="0" end="0"/>
                                            </p:txEl>
                                          </p:spTgt>
                                        </p:tgtEl>
                                        <p:attrNameLst>
                                          <p:attrName>r</p:attrName>
                                        </p:attrNameLst>
                                      </p:cBhvr>
                                    </p:animRot>
                                  </p:childTnLst>
                                </p:cTn>
                              </p:par>
                            </p:childTnLst>
                          </p:cTn>
                        </p:par>
                      </p:childTnLst>
                    </p:cTn>
                  </p:par>
                  <p:par>
                    <p:cTn id="24" fill="hold">
                      <p:stCondLst>
                        <p:cond delay="indefinite"/>
                      </p:stCondLst>
                      <p:childTnLst>
                        <p:par>
                          <p:cTn id="25" fill="hold">
                            <p:stCondLst>
                              <p:cond delay="0"/>
                            </p:stCondLst>
                            <p:childTnLst>
                              <p:par>
                                <p:cTn id="26" presetID="32" presetClass="emph" presetSubtype="0" fill="hold" grpId="0" nodeType="clickEffect">
                                  <p:stCondLst>
                                    <p:cond delay="0"/>
                                  </p:stCondLst>
                                  <p:childTnLst>
                                    <p:animRot by="120000">
                                      <p:cBhvr>
                                        <p:cTn id="27" dur="100" fill="hold">
                                          <p:stCondLst>
                                            <p:cond delay="0"/>
                                          </p:stCondLst>
                                        </p:cTn>
                                        <p:tgtEl>
                                          <p:spTgt spid="3">
                                            <p:txEl>
                                              <p:pRg st="1" end="1"/>
                                            </p:txEl>
                                          </p:spTgt>
                                        </p:tgtEl>
                                        <p:attrNameLst>
                                          <p:attrName>r</p:attrName>
                                        </p:attrNameLst>
                                      </p:cBhvr>
                                    </p:animRot>
                                    <p:animRot by="-240000">
                                      <p:cBhvr>
                                        <p:cTn id="28" dur="200" fill="hold">
                                          <p:stCondLst>
                                            <p:cond delay="200"/>
                                          </p:stCondLst>
                                        </p:cTn>
                                        <p:tgtEl>
                                          <p:spTgt spid="3">
                                            <p:txEl>
                                              <p:pRg st="1" end="1"/>
                                            </p:txEl>
                                          </p:spTgt>
                                        </p:tgtEl>
                                        <p:attrNameLst>
                                          <p:attrName>r</p:attrName>
                                        </p:attrNameLst>
                                      </p:cBhvr>
                                    </p:animRot>
                                    <p:animRot by="240000">
                                      <p:cBhvr>
                                        <p:cTn id="29" dur="200" fill="hold">
                                          <p:stCondLst>
                                            <p:cond delay="400"/>
                                          </p:stCondLst>
                                        </p:cTn>
                                        <p:tgtEl>
                                          <p:spTgt spid="3">
                                            <p:txEl>
                                              <p:pRg st="1" end="1"/>
                                            </p:txEl>
                                          </p:spTgt>
                                        </p:tgtEl>
                                        <p:attrNameLst>
                                          <p:attrName>r</p:attrName>
                                        </p:attrNameLst>
                                      </p:cBhvr>
                                    </p:animRot>
                                    <p:animRot by="-240000">
                                      <p:cBhvr>
                                        <p:cTn id="30" dur="200" fill="hold">
                                          <p:stCondLst>
                                            <p:cond delay="600"/>
                                          </p:stCondLst>
                                        </p:cTn>
                                        <p:tgtEl>
                                          <p:spTgt spid="3">
                                            <p:txEl>
                                              <p:pRg st="1" end="1"/>
                                            </p:txEl>
                                          </p:spTgt>
                                        </p:tgtEl>
                                        <p:attrNameLst>
                                          <p:attrName>r</p:attrName>
                                        </p:attrNameLst>
                                      </p:cBhvr>
                                    </p:animRot>
                                    <p:animRot by="120000">
                                      <p:cBhvr>
                                        <p:cTn id="31" dur="200" fill="hold">
                                          <p:stCondLst>
                                            <p:cond delay="800"/>
                                          </p:stCondLst>
                                        </p:cTn>
                                        <p:tgtEl>
                                          <p:spTgt spid="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pPr>
              <a:lnSpc>
                <a:spcPct val="115000"/>
              </a:lnSpc>
              <a:spcAft>
                <a:spcPts val="1000"/>
              </a:spcAft>
            </a:pPr>
            <a:r>
              <a:rPr lang="ar-IQ" b="1" dirty="0">
                <a:ea typeface="Calibri"/>
                <a:cs typeface="Simplified Arabic"/>
              </a:rPr>
              <a:t>خصائص الأهداف </a:t>
            </a:r>
            <a:r>
              <a:rPr lang="ar-IQ" b="1" dirty="0" smtClean="0">
                <a:ea typeface="Calibri"/>
                <a:cs typeface="Simplified Arabic"/>
              </a:rPr>
              <a:t>التربوية</a:t>
            </a:r>
            <a:endParaRPr lang="ar-IQ" dirty="0"/>
          </a:p>
        </p:txBody>
      </p:sp>
      <p:sp>
        <p:nvSpPr>
          <p:cNvPr id="3" name="عنصر نائب للمحتوى 2"/>
          <p:cNvSpPr>
            <a:spLocks noGrp="1"/>
          </p:cNvSpPr>
          <p:nvPr>
            <p:ph idx="1"/>
          </p:nvPr>
        </p:nvSpPr>
        <p:spPr>
          <a:xfrm>
            <a:off x="457200" y="1340768"/>
            <a:ext cx="8229600" cy="5112568"/>
          </a:xfrm>
        </p:spPr>
        <p:style>
          <a:lnRef idx="1">
            <a:schemeClr val="accent2"/>
          </a:lnRef>
          <a:fillRef idx="2">
            <a:schemeClr val="accent2"/>
          </a:fillRef>
          <a:effectRef idx="1">
            <a:schemeClr val="accent2"/>
          </a:effectRef>
          <a:fontRef idx="minor">
            <a:schemeClr val="dk1"/>
          </a:fontRef>
        </p:style>
        <p:txBody>
          <a:bodyPr>
            <a:normAutofit fontScale="62500" lnSpcReduction="20000"/>
          </a:bodyPr>
          <a:lstStyle/>
          <a:p>
            <a:pPr marL="0" indent="0" algn="justLow">
              <a:lnSpc>
                <a:spcPct val="115000"/>
              </a:lnSpc>
              <a:spcAft>
                <a:spcPts val="1000"/>
              </a:spcAft>
              <a:buNone/>
            </a:pPr>
            <a:r>
              <a:rPr lang="ar-IQ" dirty="0" smtClean="0">
                <a:ea typeface="Calibri"/>
                <a:cs typeface="Simplified Arabic"/>
              </a:rPr>
              <a:t>بالنظر </a:t>
            </a:r>
            <a:r>
              <a:rPr lang="ar-IQ" dirty="0">
                <a:ea typeface="Calibri"/>
                <a:cs typeface="Simplified Arabic"/>
              </a:rPr>
              <a:t>لما للأهداف التربوية من أهمية بالغة في بناء المنهج لابد من مراعاة ما يأتي :</a:t>
            </a:r>
            <a:endParaRPr lang="en-US" sz="2000" dirty="0">
              <a:ea typeface="Calibri"/>
              <a:cs typeface="Arial"/>
            </a:endParaRPr>
          </a:p>
          <a:p>
            <a:pPr marL="0" indent="0" algn="justLow">
              <a:lnSpc>
                <a:spcPct val="115000"/>
              </a:lnSpc>
              <a:spcAft>
                <a:spcPts val="1000"/>
              </a:spcAft>
              <a:buNone/>
            </a:pPr>
            <a:r>
              <a:rPr lang="ar-IQ" dirty="0">
                <a:ea typeface="Calibri"/>
                <a:cs typeface="Simplified Arabic"/>
              </a:rPr>
              <a:t>1. أن يكون الهدف واقعيا يمكن تحقيقه .</a:t>
            </a:r>
            <a:endParaRPr lang="en-US" sz="2000" dirty="0">
              <a:ea typeface="Calibri"/>
              <a:cs typeface="Arial"/>
            </a:endParaRPr>
          </a:p>
          <a:p>
            <a:pPr marL="0" indent="0" algn="justLow">
              <a:lnSpc>
                <a:spcPct val="115000"/>
              </a:lnSpc>
              <a:spcAft>
                <a:spcPts val="1000"/>
              </a:spcAft>
              <a:buNone/>
            </a:pPr>
            <a:r>
              <a:rPr lang="ar-IQ" dirty="0">
                <a:ea typeface="Calibri"/>
                <a:cs typeface="Simplified Arabic"/>
              </a:rPr>
              <a:t>2. أن تكون الأهداف شاملة للمجالات التربوية جميعها . </a:t>
            </a:r>
            <a:endParaRPr lang="en-US" sz="2000" dirty="0">
              <a:ea typeface="Calibri"/>
              <a:cs typeface="Arial"/>
            </a:endParaRPr>
          </a:p>
          <a:p>
            <a:pPr marL="0" indent="0" algn="justLow">
              <a:lnSpc>
                <a:spcPct val="115000"/>
              </a:lnSpc>
              <a:spcAft>
                <a:spcPts val="1000"/>
              </a:spcAft>
              <a:buNone/>
            </a:pPr>
            <a:r>
              <a:rPr lang="ar-IQ" dirty="0">
                <a:ea typeface="Calibri"/>
                <a:cs typeface="Simplified Arabic"/>
              </a:rPr>
              <a:t>3. أن تراعي طبيعة المتعلم وخصائصه .</a:t>
            </a:r>
            <a:endParaRPr lang="en-US" sz="2000" dirty="0">
              <a:ea typeface="Calibri"/>
              <a:cs typeface="Arial"/>
            </a:endParaRPr>
          </a:p>
          <a:p>
            <a:pPr marL="0" indent="0" algn="justLow">
              <a:lnSpc>
                <a:spcPct val="115000"/>
              </a:lnSpc>
              <a:spcAft>
                <a:spcPts val="1000"/>
              </a:spcAft>
              <a:buNone/>
            </a:pPr>
            <a:r>
              <a:rPr lang="ar-IQ" dirty="0">
                <a:ea typeface="Calibri"/>
                <a:cs typeface="Simplified Arabic"/>
              </a:rPr>
              <a:t>4. أن تكون قابلة للقياس والتقويم .</a:t>
            </a:r>
            <a:endParaRPr lang="en-US" sz="2000" dirty="0">
              <a:ea typeface="Calibri"/>
              <a:cs typeface="Arial"/>
            </a:endParaRPr>
          </a:p>
          <a:p>
            <a:pPr marL="0" indent="0" algn="justLow">
              <a:lnSpc>
                <a:spcPct val="115000"/>
              </a:lnSpc>
              <a:spcAft>
                <a:spcPts val="1000"/>
              </a:spcAft>
              <a:buNone/>
            </a:pPr>
            <a:r>
              <a:rPr lang="ar-IQ" dirty="0">
                <a:ea typeface="Calibri"/>
                <a:cs typeface="Simplified Arabic"/>
              </a:rPr>
              <a:t>5. أن توضع بأسلوب واضح دقيق لا لبس فيه .</a:t>
            </a:r>
            <a:endParaRPr lang="en-US" sz="2000" dirty="0">
              <a:ea typeface="Calibri"/>
              <a:cs typeface="Arial"/>
            </a:endParaRPr>
          </a:p>
          <a:p>
            <a:pPr marL="0" indent="0" algn="justLow">
              <a:lnSpc>
                <a:spcPct val="115000"/>
              </a:lnSpc>
              <a:spcAft>
                <a:spcPts val="1000"/>
              </a:spcAft>
              <a:buNone/>
            </a:pPr>
            <a:r>
              <a:rPr lang="ar-IQ" dirty="0">
                <a:ea typeface="Calibri"/>
                <a:cs typeface="Simplified Arabic"/>
              </a:rPr>
              <a:t>6. أن تكون أهداف تدريس كل مادة دراسية مترابطة مع أهداف تدريس المادة السابقة واللاحقة كتدريس اللغة الانكليزية في المرحلة المتوسطة مثلا التي يجب أن تكون مترابطة مع أهداف تدريس اللغة الانكليزية في المرحلة الابتدائية من جهة والإعدادية من جهة أخرى .</a:t>
            </a:r>
            <a:endParaRPr lang="en-US" sz="2000" dirty="0">
              <a:ea typeface="Calibri"/>
              <a:cs typeface="Arial"/>
            </a:endParaRPr>
          </a:p>
          <a:p>
            <a:pPr marL="0" indent="0" algn="justLow">
              <a:lnSpc>
                <a:spcPct val="115000"/>
              </a:lnSpc>
              <a:spcAft>
                <a:spcPts val="1000"/>
              </a:spcAft>
              <a:buNone/>
            </a:pPr>
            <a:r>
              <a:rPr lang="ar-IQ" dirty="0">
                <a:ea typeface="Calibri"/>
                <a:cs typeface="Simplified Arabic"/>
              </a:rPr>
              <a:t>7. أن تكون أهداف أية مادة دراسية منسجمة مع أهداف المواد الأخرى فلا يجوز أن يركز العمل في مادة ولا يركز في مادة أخرى لها علاقة .</a:t>
            </a:r>
            <a:endParaRPr lang="en-US" sz="2000" dirty="0">
              <a:ea typeface="Calibri"/>
              <a:cs typeface="Arial"/>
            </a:endParaRPr>
          </a:p>
          <a:p>
            <a:pPr marL="0" indent="0" algn="justLow">
              <a:lnSpc>
                <a:spcPct val="115000"/>
              </a:lnSpc>
              <a:spcAft>
                <a:spcPts val="1000"/>
              </a:spcAft>
              <a:buNone/>
            </a:pPr>
            <a:r>
              <a:rPr lang="ar-IQ" dirty="0">
                <a:ea typeface="Calibri"/>
                <a:cs typeface="Simplified Arabic"/>
              </a:rPr>
              <a:t>8. أن تهتم الأهداف بمشكلات البيئة والمجتمع الذي يعيش فيه المتعلم وتلبي احتياجاتها .</a:t>
            </a:r>
            <a:endParaRPr lang="ar-IQ" dirty="0"/>
          </a:p>
        </p:txBody>
      </p:sp>
    </p:spTree>
    <p:extLst>
      <p:ext uri="{BB962C8B-B14F-4D97-AF65-F5344CB8AC3E}">
        <p14:creationId xmlns:p14="http://schemas.microsoft.com/office/powerpoint/2010/main" val="3516529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mph" presetSubtype="0" nodeType="clickEffect">
                                  <p:stCondLst>
                                    <p:cond delay="0"/>
                                  </p:stCondLst>
                                  <p:childTnLst>
                                    <p:set>
                                      <p:cBhvr rctx="PPT">
                                        <p:cTn id="11" dur="indefinite"/>
                                        <p:tgtEl>
                                          <p:spTgt spid="3">
                                            <p:txEl>
                                              <p:pRg st="1" end="1"/>
                                            </p:txEl>
                                          </p:spTgt>
                                        </p:tgtEl>
                                        <p:attrNameLst>
                                          <p:attrName>style.opacity</p:attrName>
                                        </p:attrNameLst>
                                      </p:cBhvr>
                                      <p:to>
                                        <p:strVal val="0.5"/>
                                      </p:to>
                                    </p:set>
                                    <p:animEffect filter="image" prLst="opacity: 0.5">
                                      <p:cBhvr rctx="IE">
                                        <p:cTn id="12" dur="indefinite"/>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pPr>
              <a:lnSpc>
                <a:spcPct val="115000"/>
              </a:lnSpc>
              <a:spcAft>
                <a:spcPts val="1000"/>
              </a:spcAft>
            </a:pPr>
            <a:r>
              <a:rPr lang="ar-IQ" b="1" dirty="0">
                <a:ea typeface="Calibri"/>
                <a:cs typeface="Simplified Arabic"/>
              </a:rPr>
              <a:t>خطوات صياغة هدف تعليمي سلوكي</a:t>
            </a:r>
            <a:r>
              <a:rPr lang="ar-IQ" sz="4000" dirty="0">
                <a:ea typeface="Calibri"/>
                <a:cs typeface="Simplified Arabic"/>
              </a:rPr>
              <a:t> </a:t>
            </a:r>
            <a:endParaRPr lang="ar-IQ" dirty="0"/>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pPr algn="justLow">
              <a:lnSpc>
                <a:spcPct val="115000"/>
              </a:lnSpc>
              <a:spcAft>
                <a:spcPts val="1000"/>
              </a:spcAft>
            </a:pPr>
            <a:r>
              <a:rPr lang="ar-IQ" dirty="0">
                <a:ea typeface="Calibri"/>
                <a:cs typeface="Simplified Arabic"/>
              </a:rPr>
              <a:t>لكي يكون هدفاً سلوكياً ينبغي أن تتبع الخطوات الآتية :</a:t>
            </a:r>
            <a:endParaRPr lang="en-US" sz="2000" dirty="0">
              <a:ea typeface="Calibri"/>
              <a:cs typeface="Arial"/>
            </a:endParaRPr>
          </a:p>
          <a:p>
            <a:pPr algn="justLow">
              <a:lnSpc>
                <a:spcPct val="115000"/>
              </a:lnSpc>
              <a:spcAft>
                <a:spcPts val="1000"/>
              </a:spcAft>
            </a:pPr>
            <a:r>
              <a:rPr lang="ar-IQ" dirty="0">
                <a:ea typeface="Calibri"/>
                <a:cs typeface="Simplified Arabic"/>
              </a:rPr>
              <a:t>1-	</a:t>
            </a:r>
            <a:r>
              <a:rPr lang="ar-IQ" dirty="0" err="1">
                <a:ea typeface="Calibri"/>
                <a:cs typeface="Simplified Arabic"/>
              </a:rPr>
              <a:t>إقرأ</a:t>
            </a:r>
            <a:r>
              <a:rPr lang="ar-IQ" dirty="0">
                <a:ea typeface="Calibri"/>
                <a:cs typeface="Simplified Arabic"/>
              </a:rPr>
              <a:t> الأهداف العامة للمقرر الذي تقوم بتدريسه .</a:t>
            </a:r>
            <a:endParaRPr lang="en-US" sz="2000" dirty="0">
              <a:ea typeface="Calibri"/>
              <a:cs typeface="Arial"/>
            </a:endParaRPr>
          </a:p>
          <a:p>
            <a:pPr algn="justLow">
              <a:lnSpc>
                <a:spcPct val="115000"/>
              </a:lnSpc>
              <a:spcAft>
                <a:spcPts val="1000"/>
              </a:spcAft>
            </a:pPr>
            <a:r>
              <a:rPr lang="ar-IQ" dirty="0">
                <a:ea typeface="Calibri"/>
                <a:cs typeface="Simplified Arabic"/>
              </a:rPr>
              <a:t>2-	</a:t>
            </a:r>
            <a:r>
              <a:rPr lang="ar-IQ" dirty="0" err="1">
                <a:ea typeface="Calibri"/>
                <a:cs typeface="Simplified Arabic"/>
              </a:rPr>
              <a:t>إقرأ</a:t>
            </a:r>
            <a:r>
              <a:rPr lang="ar-IQ" dirty="0">
                <a:ea typeface="Calibri"/>
                <a:cs typeface="Simplified Arabic"/>
              </a:rPr>
              <a:t> المحتوى الدراسي والتعرف على الحقائق والمفاهيم.</a:t>
            </a:r>
            <a:endParaRPr lang="en-US" sz="2000" dirty="0">
              <a:ea typeface="Calibri"/>
              <a:cs typeface="Arial"/>
            </a:endParaRPr>
          </a:p>
          <a:p>
            <a:pPr algn="justLow">
              <a:lnSpc>
                <a:spcPct val="115000"/>
              </a:lnSpc>
              <a:spcAft>
                <a:spcPts val="1000"/>
              </a:spcAft>
            </a:pPr>
            <a:r>
              <a:rPr lang="ar-IQ" dirty="0">
                <a:ea typeface="Calibri"/>
                <a:cs typeface="Simplified Arabic"/>
              </a:rPr>
              <a:t>3-	حدد مجموعة النواتج السلوكية التي تود تعليمها للمتعلمين .</a:t>
            </a:r>
            <a:endParaRPr lang="en-US" sz="2000" dirty="0">
              <a:ea typeface="Calibri"/>
              <a:cs typeface="Arial"/>
            </a:endParaRPr>
          </a:p>
          <a:p>
            <a:pPr algn="justLow">
              <a:lnSpc>
                <a:spcPct val="115000"/>
              </a:lnSpc>
              <a:spcAft>
                <a:spcPts val="1000"/>
              </a:spcAft>
            </a:pPr>
            <a:r>
              <a:rPr lang="ar-IQ" dirty="0">
                <a:ea typeface="Calibri"/>
                <a:cs typeface="Simplified Arabic"/>
              </a:rPr>
              <a:t>4-	ابدأ في كتابة الهدف السلوكي باستعمال الافعال السلوكية التي يمكن ملاحظتها وقياسها ، مثلاً : أن يعرف الفاعل تعريفا دقيقا (العدوان ومحمد ،2008: 79) .</a:t>
            </a:r>
            <a:endParaRPr lang="en-US" sz="2000" dirty="0">
              <a:ea typeface="Calibri"/>
              <a:cs typeface="Arial"/>
            </a:endParaRPr>
          </a:p>
          <a:p>
            <a:pPr marL="0" indent="0">
              <a:buNone/>
            </a:pPr>
            <a:endParaRPr lang="ar-IQ" dirty="0"/>
          </a:p>
        </p:txBody>
      </p:sp>
    </p:spTree>
    <p:extLst>
      <p:ext uri="{BB962C8B-B14F-4D97-AF65-F5344CB8AC3E}">
        <p14:creationId xmlns:p14="http://schemas.microsoft.com/office/powerpoint/2010/main" val="1839870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grpId="0" nodeType="clickEffect">
                                  <p:stCondLst>
                                    <p:cond delay="0"/>
                                  </p:stCondLst>
                                  <p:childTnLst>
                                    <p:animClr clrSpc="rgb" dir="cw">
                                      <p:cBhvr override="childStyle">
                                        <p:cTn id="6" dur="500" fill="hold"/>
                                        <p:tgtEl>
                                          <p:spTgt spid="2"/>
                                        </p:tgtEl>
                                        <p:attrNameLst>
                                          <p:attrName>style.color</p:attrName>
                                        </p:attrNameLst>
                                      </p:cBhvr>
                                      <p:to>
                                        <a:schemeClr val="accent2"/>
                                      </p:to>
                                    </p:animClr>
                                    <p:animClr clrSpc="rgb" dir="cw">
                                      <p:cBhvr>
                                        <p:cTn id="7" dur="500" fill="hold"/>
                                        <p:tgtEl>
                                          <p:spTgt spid="2"/>
                                        </p:tgtEl>
                                        <p:attrNameLst>
                                          <p:attrName>fillcolor</p:attrName>
                                        </p:attrNameLst>
                                      </p:cBhvr>
                                      <p:to>
                                        <a:schemeClr val="accent2"/>
                                      </p:to>
                                    </p:animClr>
                                    <p:set>
                                      <p:cBhvr>
                                        <p:cTn id="8" dur="500" fill="hold"/>
                                        <p:tgtEl>
                                          <p:spTgt spid="2"/>
                                        </p:tgtEl>
                                        <p:attrNameLst>
                                          <p:attrName>fill.type</p:attrName>
                                        </p:attrNameLst>
                                      </p:cBhvr>
                                      <p:to>
                                        <p:strVal val="solid"/>
                                      </p:to>
                                    </p:set>
                                    <p:set>
                                      <p:cBhvr>
                                        <p:cTn id="9" dur="500" fill="hold"/>
                                        <p:tgtEl>
                                          <p:spTgt spid="2"/>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 calcmode="lin" valueType="num">
                                      <p:cBhvr additive="base">
                                        <p:cTn id="14"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5"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 calcmode="lin" valueType="num">
                                      <p:cBhvr additive="base">
                                        <p:cTn id="20"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additive="base">
                                        <p:cTn id="26"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 calcmode="lin" valueType="num">
                                      <p:cBhvr additive="base">
                                        <p:cTn id="3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 calcmode="lin" valueType="num">
                                      <p:cBhvr additive="base">
                                        <p:cTn id="3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anim calcmode="lin" valueType="num">
                                      <p:cBhvr additive="base">
                                        <p:cTn id="4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1297</Words>
  <Application>Microsoft Office PowerPoint</Application>
  <PresentationFormat>عرض على الشاشة (3:4)‏</PresentationFormat>
  <Paragraphs>81</Paragraphs>
  <Slides>14</Slides>
  <Notes>0</Notes>
  <HiddenSlides>0</HiddenSlides>
  <MMClips>0</MMClips>
  <ScaleCrop>false</ScaleCrop>
  <HeadingPairs>
    <vt:vector size="4" baseType="variant">
      <vt:variant>
        <vt:lpstr>نسق</vt:lpstr>
      </vt:variant>
      <vt:variant>
        <vt:i4>1</vt:i4>
      </vt:variant>
      <vt:variant>
        <vt:lpstr>عناوين الشرائح</vt:lpstr>
      </vt:variant>
      <vt:variant>
        <vt:i4>14</vt:i4>
      </vt:variant>
    </vt:vector>
  </HeadingPairs>
  <TitlesOfParts>
    <vt:vector size="15" baseType="lpstr">
      <vt:lpstr>سمة Office</vt:lpstr>
      <vt:lpstr>وزارة التعليم العالي والبحث العلمي  الجامعة المستنصرية / كلية التربية الأساسية </vt:lpstr>
      <vt:lpstr>مفهوم الأهداف التربوية</vt:lpstr>
      <vt:lpstr>أهمية صياغة الأهداف السلوكية</vt:lpstr>
      <vt:lpstr>مصادر اشتقاق الاهداف</vt:lpstr>
      <vt:lpstr>مستويات الاهداف التعليمية </vt:lpstr>
      <vt:lpstr>مستويات الاهداف التعليمية </vt:lpstr>
      <vt:lpstr>مستويات الاهداف التعليمية </vt:lpstr>
      <vt:lpstr>خصائص الأهداف التربوية</vt:lpstr>
      <vt:lpstr>خطوات صياغة هدف تعليمي سلوكي </vt:lpstr>
      <vt:lpstr>تصنيف الأهداف السلوكية  </vt:lpstr>
      <vt:lpstr>تصنيف الأهداف السلوكية </vt:lpstr>
      <vt:lpstr>تصنيف الأهداف السلوكية </vt:lpstr>
      <vt:lpstr>المصادر</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وزارة التعليم العالي والبحث العلمي  الجامعة المستنصرية / كلية التربية الأساسية</dc:title>
  <dc:creator>ZOZO</dc:creator>
  <cp:lastModifiedBy>Maher</cp:lastModifiedBy>
  <cp:revision>4</cp:revision>
  <dcterms:created xsi:type="dcterms:W3CDTF">2020-02-23T20:34:51Z</dcterms:created>
  <dcterms:modified xsi:type="dcterms:W3CDTF">2020-02-24T18:42:37Z</dcterms:modified>
</cp:coreProperties>
</file>