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96" r:id="rId2"/>
    <p:sldId id="283" r:id="rId3"/>
    <p:sldId id="287" r:id="rId4"/>
    <p:sldId id="304" r:id="rId5"/>
    <p:sldId id="305" r:id="rId6"/>
    <p:sldId id="306" r:id="rId7"/>
    <p:sldId id="307" r:id="rId8"/>
    <p:sldId id="308" r:id="rId9"/>
    <p:sldId id="309" r:id="rId10"/>
    <p:sldId id="310" r:id="rId11"/>
  </p:sldIdLst>
  <p:sldSz cx="9144000" cy="6858000" type="screen4x3"/>
  <p:notesSz cx="6858000" cy="9144000"/>
  <p:defaultTextStyle>
    <a:defPPr>
      <a:defRPr lang="fr-FR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Style léger 2 - Accentuation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8799B23B-EC83-4686-B30A-512413B5E67A}" styleName="Style léger 3 - Accentuation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211" autoAdjust="0"/>
    <p:restoredTop sz="98744" autoAdjust="0"/>
  </p:normalViewPr>
  <p:slideViewPr>
    <p:cSldViewPr>
      <p:cViewPr varScale="1">
        <p:scale>
          <a:sx n="74" d="100"/>
          <a:sy n="74" d="100"/>
        </p:scale>
        <p:origin x="-16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4.wmf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rtl="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0A8CCAC-363F-4B50-BE30-648685A30B0A}" type="datetimeFigureOut">
              <a:rPr lang="fr-FR"/>
              <a:pPr>
                <a:defRPr/>
              </a:pPr>
              <a:t>22/02/2020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rtl="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EB87E1D-FB5B-415C-B269-4088900C8532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29620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431914B-F895-4708-90B5-18885BA0F0EC}" type="datetime1">
              <a:rPr lang="fr-FR" smtClean="0"/>
              <a:pPr>
                <a:defRPr/>
              </a:pPr>
              <a:t>22/02/2020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16C3DD90-5F9A-4A87-BA34-81CDB3F43915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431914B-F895-4708-90B5-18885BA0F0EC}" type="datetime1">
              <a:rPr lang="fr-FR" smtClean="0"/>
              <a:pPr>
                <a:defRPr/>
              </a:pPr>
              <a:t>22/02/2020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C3DD90-5F9A-4A87-BA34-81CDB3F43915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431914B-F895-4708-90B5-18885BA0F0EC}" type="datetime1">
              <a:rPr lang="fr-FR" smtClean="0"/>
              <a:pPr>
                <a:defRPr/>
              </a:pPr>
              <a:t>22/02/2020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C3DD90-5F9A-4A87-BA34-81CDB3F43915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431914B-F895-4708-90B5-18885BA0F0EC}" type="datetime1">
              <a:rPr lang="fr-FR" smtClean="0"/>
              <a:pPr>
                <a:defRPr/>
              </a:pPr>
              <a:t>22/02/2020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C3DD90-5F9A-4A87-BA34-81CDB3F43915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431914B-F895-4708-90B5-18885BA0F0EC}" type="datetime1">
              <a:rPr lang="fr-FR" smtClean="0"/>
              <a:pPr>
                <a:defRPr/>
              </a:pPr>
              <a:t>22/02/2020</a:t>
            </a:fld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C3DD90-5F9A-4A87-BA34-81CDB3F43915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431914B-F895-4708-90B5-18885BA0F0EC}" type="datetime1">
              <a:rPr lang="fr-FR" smtClean="0"/>
              <a:pPr>
                <a:defRPr/>
              </a:pPr>
              <a:t>22/02/2020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C3DD90-5F9A-4A87-BA34-81CDB3F43915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431914B-F895-4708-90B5-18885BA0F0EC}" type="datetime1">
              <a:rPr lang="fr-FR" smtClean="0"/>
              <a:pPr>
                <a:defRPr/>
              </a:pPr>
              <a:t>22/02/2020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C3DD90-5F9A-4A87-BA34-81CDB3F43915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431914B-F895-4708-90B5-18885BA0F0EC}" type="datetime1">
              <a:rPr lang="fr-FR" smtClean="0"/>
              <a:pPr>
                <a:defRPr/>
              </a:pPr>
              <a:t>22/02/2020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C3DD90-5F9A-4A87-BA34-81CDB3F43915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431914B-F895-4708-90B5-18885BA0F0EC}" type="datetime1">
              <a:rPr lang="fr-FR" smtClean="0"/>
              <a:pPr>
                <a:defRPr/>
              </a:pPr>
              <a:t>22/02/2020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C3DD90-5F9A-4A87-BA34-81CDB3F43915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431914B-F895-4708-90B5-18885BA0F0EC}" type="datetime1">
              <a:rPr lang="fr-FR" smtClean="0"/>
              <a:pPr>
                <a:defRPr/>
              </a:pPr>
              <a:t>22/02/2020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C3DD90-5F9A-4A87-BA34-81CDB3F43915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431914B-F895-4708-90B5-18885BA0F0EC}" type="datetime1">
              <a:rPr lang="fr-FR" smtClean="0"/>
              <a:pPr>
                <a:defRPr/>
              </a:pPr>
              <a:t>22/02/2020</a:t>
            </a:fld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C3DD90-5F9A-4A87-BA34-81CDB3F43915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431914B-F895-4708-90B5-18885BA0F0EC}" type="datetime1">
              <a:rPr lang="fr-FR" smtClean="0"/>
              <a:pPr>
                <a:defRPr/>
              </a:pPr>
              <a:t>22/02/2020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16C3DD90-5F9A-4A87-BA34-81CDB3F43915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oleObject" Target="../embeddings/oleObject1.bin"/><Relationship Id="rId7" Type="http://schemas.openxmlformats.org/officeDocument/2006/relationships/slide" Target="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13" Type="http://schemas.openxmlformats.org/officeDocument/2006/relationships/oleObject" Target="../embeddings/oleObject8.bin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12" Type="http://schemas.openxmlformats.org/officeDocument/2006/relationships/image" Target="../media/image9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3.png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11" Type="http://schemas.openxmlformats.org/officeDocument/2006/relationships/oleObject" Target="../embeddings/oleObject7.bin"/><Relationship Id="rId5" Type="http://schemas.openxmlformats.org/officeDocument/2006/relationships/oleObject" Target="../embeddings/oleObject4.bin"/><Relationship Id="rId15" Type="http://schemas.openxmlformats.org/officeDocument/2006/relationships/slide" Target="slide2.xml"/><Relationship Id="rId10" Type="http://schemas.openxmlformats.org/officeDocument/2006/relationships/image" Target="../media/image8.wmf"/><Relationship Id="rId4" Type="http://schemas.openxmlformats.org/officeDocument/2006/relationships/image" Target="../media/image4.wmf"/><Relationship Id="rId9" Type="http://schemas.openxmlformats.org/officeDocument/2006/relationships/oleObject" Target="../embeddings/oleObject6.bin"/><Relationship Id="rId14" Type="http://schemas.openxmlformats.org/officeDocument/2006/relationships/image" Target="../media/image10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re 1"/>
          <p:cNvSpPr txBox="1">
            <a:spLocks/>
          </p:cNvSpPr>
          <p:nvPr/>
        </p:nvSpPr>
        <p:spPr>
          <a:xfrm>
            <a:off x="920750" y="1079500"/>
            <a:ext cx="7315200" cy="2209800"/>
          </a:xfrm>
          <a:prstGeom prst="rect">
            <a:avLst/>
          </a:prstGeom>
          <a:noFill/>
          <a:ln w="9525" cap="flat" cmpd="sng" algn="ctr">
            <a:noFill/>
            <a:prstDash val="soli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7200" b="1" dirty="0">
                <a:solidFill>
                  <a:srgbClr val="C00000"/>
                </a:solidFill>
                <a:latin typeface="Arial" pitchFamily="34" charset="0"/>
              </a:rPr>
              <a:t>المعادلات </a:t>
            </a:r>
            <a:r>
              <a:rPr lang="ar-SA" sz="7200" b="1" dirty="0" err="1">
                <a:solidFill>
                  <a:srgbClr val="C00000"/>
                </a:solidFill>
                <a:latin typeface="Arial" pitchFamily="34" charset="0"/>
              </a:rPr>
              <a:t>والمتراجحات</a:t>
            </a:r>
            <a:endParaRPr lang="ar-SA" sz="7200" b="1" dirty="0">
              <a:solidFill>
                <a:srgbClr val="C00000"/>
              </a:solidFill>
              <a:latin typeface="Arial" pitchFamily="34" charset="0"/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5F453E-BD50-45B4-899B-59271DFDEB1D}" type="slidenum">
              <a:rPr lang="fr-FR" smtClean="0"/>
              <a:pPr>
                <a:defRPr/>
              </a:pPr>
              <a:t>1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C3DD90-5F9A-4A87-BA34-81CDB3F43915}" type="slidenum">
              <a:rPr lang="fr-FR" smtClean="0"/>
              <a:pPr>
                <a:defRPr/>
              </a:pPr>
              <a:t>10</a:t>
            </a:fld>
            <a:endParaRPr lang="fr-FR"/>
          </a:p>
        </p:txBody>
      </p:sp>
      <p:pic>
        <p:nvPicPr>
          <p:cNvPr id="3" name="Picture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977900"/>
            <a:ext cx="8077200" cy="54991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56865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ZoneTexte 17"/>
          <p:cNvSpPr txBox="1">
            <a:spLocks noChangeArrowheads="1"/>
          </p:cNvSpPr>
          <p:nvPr/>
        </p:nvSpPr>
        <p:spPr bwMode="auto">
          <a:xfrm>
            <a:off x="2571750" y="3175"/>
            <a:ext cx="3214688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ar-SA" sz="2800" b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المتراجحة من الدرجة الأولى بمجهول واحد </a:t>
            </a:r>
          </a:p>
        </p:txBody>
      </p:sp>
      <p:sp>
        <p:nvSpPr>
          <p:cNvPr id="29700" name="Rectangle 15"/>
          <p:cNvSpPr>
            <a:spLocks noChangeArrowheads="1"/>
          </p:cNvSpPr>
          <p:nvPr/>
        </p:nvSpPr>
        <p:spPr bwMode="auto">
          <a:xfrm>
            <a:off x="4114800" y="1258888"/>
            <a:ext cx="115093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ar-SA" sz="3600" b="1">
                <a:solidFill>
                  <a:srgbClr val="002060"/>
                </a:solidFill>
              </a:rPr>
              <a:t>تعريف</a:t>
            </a:r>
            <a:endParaRPr lang="fr-FR" sz="3600" b="1">
              <a:solidFill>
                <a:srgbClr val="002060"/>
              </a:solidFill>
            </a:endParaRPr>
          </a:p>
        </p:txBody>
      </p:sp>
      <p:sp>
        <p:nvSpPr>
          <p:cNvPr id="27653" name="Rectangle 19"/>
          <p:cNvSpPr>
            <a:spLocks noChangeArrowheads="1"/>
          </p:cNvSpPr>
          <p:nvPr/>
        </p:nvSpPr>
        <p:spPr bwMode="auto">
          <a:xfrm>
            <a:off x="990600" y="2276475"/>
            <a:ext cx="7543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ar-SA" sz="2400"/>
              <a:t>كل تعبير  على شكل  : </a:t>
            </a:r>
            <a:r>
              <a:rPr lang="en-US" sz="2400"/>
              <a:t>ax </a:t>
            </a:r>
            <a:r>
              <a:rPr lang="en-US" sz="2400">
                <a:solidFill>
                  <a:srgbClr val="7030A0"/>
                </a:solidFill>
              </a:rPr>
              <a:t>+</a:t>
            </a:r>
            <a:r>
              <a:rPr lang="en-US" sz="2400"/>
              <a:t> b </a:t>
            </a:r>
            <a:r>
              <a:rPr lang="en-US" sz="2400">
                <a:solidFill>
                  <a:srgbClr val="7030A0"/>
                </a:solidFill>
              </a:rPr>
              <a:t>≤</a:t>
            </a:r>
            <a:r>
              <a:rPr lang="en-US" sz="2400"/>
              <a:t> 0</a:t>
            </a:r>
            <a:r>
              <a:rPr lang="ar-SA" sz="2400"/>
              <a:t> حيث </a:t>
            </a:r>
            <a:r>
              <a:rPr lang="en-US" sz="2400"/>
              <a:t>a</a:t>
            </a:r>
            <a:r>
              <a:rPr lang="ar-SA" sz="2400"/>
              <a:t> و </a:t>
            </a:r>
            <a:r>
              <a:rPr lang="en-US" sz="2400"/>
              <a:t>b</a:t>
            </a:r>
            <a:r>
              <a:rPr lang="ar-SA" sz="2400"/>
              <a:t>عددان حقيقيان معلومان</a:t>
            </a:r>
          </a:p>
        </p:txBody>
      </p:sp>
      <p:sp>
        <p:nvSpPr>
          <p:cNvPr id="27654" name="Rectangle 20"/>
          <p:cNvSpPr>
            <a:spLocks noChangeArrowheads="1"/>
          </p:cNvSpPr>
          <p:nvPr/>
        </p:nvSpPr>
        <p:spPr bwMode="auto">
          <a:xfrm>
            <a:off x="3568700" y="2962275"/>
            <a:ext cx="49657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ar-SA" sz="2400"/>
              <a:t>يسمى متراجحة من الدرجة الأولى بمجهول واحد.</a:t>
            </a:r>
          </a:p>
        </p:txBody>
      </p:sp>
      <p:sp>
        <p:nvSpPr>
          <p:cNvPr id="27655" name="Rectangle 21"/>
          <p:cNvSpPr>
            <a:spLocks noChangeArrowheads="1"/>
          </p:cNvSpPr>
          <p:nvPr/>
        </p:nvSpPr>
        <p:spPr bwMode="auto">
          <a:xfrm>
            <a:off x="5761038" y="3794125"/>
            <a:ext cx="27733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buClr>
                <a:srgbClr val="7030A0"/>
              </a:buClr>
              <a:buFont typeface="Wingdings" pitchFamily="2" charset="2"/>
              <a:buChar char="ü"/>
            </a:pPr>
            <a:r>
              <a:rPr lang="ar-SA" sz="2400"/>
              <a:t> العدد </a:t>
            </a:r>
            <a:r>
              <a:rPr lang="en-US" sz="2400"/>
              <a:t>x</a:t>
            </a:r>
            <a:r>
              <a:rPr lang="ar-SA" sz="2400"/>
              <a:t> يسمى مجهولا .</a:t>
            </a:r>
          </a:p>
        </p:txBody>
      </p:sp>
      <p:sp>
        <p:nvSpPr>
          <p:cNvPr id="27656" name="Rectangle 22"/>
          <p:cNvSpPr>
            <a:spLocks noChangeArrowheads="1"/>
          </p:cNvSpPr>
          <p:nvPr/>
        </p:nvSpPr>
        <p:spPr bwMode="auto">
          <a:xfrm>
            <a:off x="1525588" y="4486275"/>
            <a:ext cx="70088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buClr>
                <a:srgbClr val="7030A0"/>
              </a:buClr>
              <a:buFont typeface="Wingdings" pitchFamily="2" charset="2"/>
              <a:buChar char="ü"/>
            </a:pPr>
            <a:r>
              <a:rPr lang="ar-SA" sz="2400"/>
              <a:t> التعابير التالية : </a:t>
            </a:r>
            <a:r>
              <a:rPr lang="en-US" sz="2400">
                <a:cs typeface="Andalus" pitchFamily="2" charset="-78"/>
              </a:rPr>
              <a:t>ax </a:t>
            </a:r>
            <a:r>
              <a:rPr lang="en-US" sz="2400">
                <a:solidFill>
                  <a:srgbClr val="7030A0"/>
                </a:solidFill>
                <a:cs typeface="Andalus" pitchFamily="2" charset="-78"/>
              </a:rPr>
              <a:t>+</a:t>
            </a:r>
            <a:r>
              <a:rPr lang="en-US" sz="2400">
                <a:cs typeface="Andalus" pitchFamily="2" charset="-78"/>
              </a:rPr>
              <a:t> b </a:t>
            </a:r>
            <a:r>
              <a:rPr lang="en-US" sz="2400">
                <a:solidFill>
                  <a:srgbClr val="7030A0"/>
                </a:solidFill>
                <a:cs typeface="Andalus" pitchFamily="2" charset="-78"/>
              </a:rPr>
              <a:t>&lt;</a:t>
            </a:r>
            <a:r>
              <a:rPr lang="en-US" sz="2400">
                <a:cs typeface="Andalus" pitchFamily="2" charset="-78"/>
              </a:rPr>
              <a:t> 0  ;</a:t>
            </a:r>
            <a:r>
              <a:rPr lang="en-US" sz="2400"/>
              <a:t>  </a:t>
            </a:r>
            <a:r>
              <a:rPr lang="en-US" sz="2400">
                <a:cs typeface="Andalus" pitchFamily="2" charset="-78"/>
              </a:rPr>
              <a:t>ax </a:t>
            </a:r>
            <a:r>
              <a:rPr lang="en-US" sz="2400">
                <a:solidFill>
                  <a:srgbClr val="7030A0"/>
                </a:solidFill>
                <a:cs typeface="Andalus" pitchFamily="2" charset="-78"/>
              </a:rPr>
              <a:t>+</a:t>
            </a:r>
            <a:r>
              <a:rPr lang="en-US" sz="2400">
                <a:cs typeface="Andalus" pitchFamily="2" charset="-78"/>
              </a:rPr>
              <a:t> b </a:t>
            </a:r>
            <a:r>
              <a:rPr lang="en-US" sz="2400">
                <a:solidFill>
                  <a:srgbClr val="7030A0"/>
                </a:solidFill>
                <a:cs typeface="Andalus" pitchFamily="2" charset="-78"/>
              </a:rPr>
              <a:t>≥</a:t>
            </a:r>
            <a:r>
              <a:rPr lang="en-US" sz="2400">
                <a:cs typeface="Andalus" pitchFamily="2" charset="-78"/>
              </a:rPr>
              <a:t> 0  ;  ax </a:t>
            </a:r>
            <a:r>
              <a:rPr lang="en-US" sz="2400">
                <a:solidFill>
                  <a:srgbClr val="7030A0"/>
                </a:solidFill>
                <a:cs typeface="Andalus" pitchFamily="2" charset="-78"/>
              </a:rPr>
              <a:t>+</a:t>
            </a:r>
            <a:r>
              <a:rPr lang="en-US" sz="2400">
                <a:cs typeface="Andalus" pitchFamily="2" charset="-78"/>
              </a:rPr>
              <a:t> b </a:t>
            </a:r>
            <a:r>
              <a:rPr lang="en-US" sz="2400">
                <a:solidFill>
                  <a:srgbClr val="7030A0"/>
                </a:solidFill>
                <a:cs typeface="Andalus" pitchFamily="2" charset="-78"/>
              </a:rPr>
              <a:t>&gt;</a:t>
            </a:r>
            <a:r>
              <a:rPr lang="en-US" sz="2400">
                <a:cs typeface="Andalus" pitchFamily="2" charset="-78"/>
              </a:rPr>
              <a:t> 0</a:t>
            </a:r>
            <a:endParaRPr lang="ar-SA" sz="2400"/>
          </a:p>
        </p:txBody>
      </p:sp>
      <p:sp>
        <p:nvSpPr>
          <p:cNvPr id="27657" name="Rectangle 23"/>
          <p:cNvSpPr>
            <a:spLocks noChangeArrowheads="1"/>
          </p:cNvSpPr>
          <p:nvPr/>
        </p:nvSpPr>
        <p:spPr bwMode="auto">
          <a:xfrm>
            <a:off x="2768600" y="5024438"/>
            <a:ext cx="54721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ar-SA" sz="2400"/>
              <a:t>هي أيضا متراجحات من الدرجة الأولى بمجهول واحد.</a:t>
            </a:r>
          </a:p>
        </p:txBody>
      </p:sp>
      <p:sp>
        <p:nvSpPr>
          <p:cNvPr id="25" name="Espace réservé du numéro de diapositive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6ECD18-83B2-420F-8BC6-0912F5CD8F63}" type="slidenum">
              <a:rPr lang="fr-FR" smtClean="0"/>
              <a:pPr>
                <a:defRPr/>
              </a:pPr>
              <a:t>2</a:t>
            </a:fld>
            <a:endParaRPr lang="fr-FR"/>
          </a:p>
        </p:txBody>
      </p:sp>
      <p:pic>
        <p:nvPicPr>
          <p:cNvPr id="29707" name="Image 56" descr="Crystal_Clear_app_home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2275" y="6159500"/>
            <a:ext cx="576263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27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27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27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27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3" grpId="0"/>
      <p:bldP spid="27654" grpId="0"/>
      <p:bldP spid="27655" grpId="0"/>
      <p:bldP spid="27656" grpId="0"/>
      <p:bldP spid="2765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3962400" y="1371600"/>
            <a:ext cx="1897063" cy="70802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4000" b="1" dirty="0">
                <a:solidFill>
                  <a:srgbClr val="002060"/>
                </a:solidFill>
                <a:latin typeface="Arial" pitchFamily="34" charset="0"/>
              </a:rPr>
              <a:t>تمرين</a:t>
            </a:r>
            <a:endParaRPr lang="fr-FR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514600" y="2697163"/>
            <a:ext cx="6172200" cy="52387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800" dirty="0">
                <a:solidFill>
                  <a:schemeClr val="tx1"/>
                </a:solidFill>
                <a:latin typeface="Arial" pitchFamily="34" charset="0"/>
              </a:rPr>
              <a:t>  حل في مجموعة الأعداد الحقيقية </a:t>
            </a:r>
            <a:r>
              <a:rPr lang="ar-SA" sz="2800" dirty="0" err="1">
                <a:solidFill>
                  <a:schemeClr val="tx1"/>
                </a:solidFill>
                <a:latin typeface="Arial" pitchFamily="34" charset="0"/>
              </a:rPr>
              <a:t>المتراجحة</a:t>
            </a:r>
            <a:r>
              <a:rPr lang="ar-SA" sz="2800" dirty="0">
                <a:solidFill>
                  <a:schemeClr val="tx1"/>
                </a:solidFill>
                <a:latin typeface="Arial" pitchFamily="34" charset="0"/>
              </a:rPr>
              <a:t> التالية:   </a:t>
            </a:r>
            <a:endParaRPr lang="fr-FR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7410" name="Object 2"/>
          <p:cNvGraphicFramePr>
            <a:graphicFrameLocks noChangeAspect="1"/>
          </p:cNvGraphicFramePr>
          <p:nvPr/>
        </p:nvGraphicFramePr>
        <p:xfrm>
          <a:off x="-2209800" y="685800"/>
          <a:ext cx="188595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8" name="Equation" r:id="rId3" imgW="723600" imgH="177480" progId="Equation.DSMT4">
                  <p:embed/>
                </p:oleObj>
              </mc:Choice>
              <mc:Fallback>
                <p:oleObj name="Equation" r:id="rId3" imgW="723600" imgH="17748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2209800" y="685800"/>
                        <a:ext cx="1885950" cy="469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1" name="Object 4"/>
          <p:cNvGraphicFramePr>
            <a:graphicFrameLocks noChangeAspect="1"/>
          </p:cNvGraphicFramePr>
          <p:nvPr/>
        </p:nvGraphicFramePr>
        <p:xfrm>
          <a:off x="1828800" y="3733800"/>
          <a:ext cx="2767013" cy="50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9" name="Equation" r:id="rId5" imgW="799920" imgH="177480" progId="Equation.DSMT4">
                  <p:embed/>
                </p:oleObj>
              </mc:Choice>
              <mc:Fallback>
                <p:oleObj name="Equation" r:id="rId5" imgW="799920" imgH="1774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3733800"/>
                        <a:ext cx="2767013" cy="503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5" name="ZoneTexte 17"/>
          <p:cNvSpPr txBox="1">
            <a:spLocks noChangeArrowheads="1"/>
          </p:cNvSpPr>
          <p:nvPr/>
        </p:nvSpPr>
        <p:spPr bwMode="auto">
          <a:xfrm>
            <a:off x="2571750" y="225425"/>
            <a:ext cx="32146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ar-SA" sz="2800" b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تطبيقـــــــات2 </a:t>
            </a:r>
          </a:p>
        </p:txBody>
      </p:sp>
      <p:sp>
        <p:nvSpPr>
          <p:cNvPr id="41" name="Espace réservé du numéro de diapositive 4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C7E6D3-50B0-4A61-A7C9-24BA15B606ED}" type="slidenum">
              <a:rPr lang="fr-FR" smtClean="0"/>
              <a:pPr>
                <a:defRPr/>
              </a:pPr>
              <a:t>3</a:t>
            </a:fld>
            <a:endParaRPr lang="fr-FR"/>
          </a:p>
        </p:txBody>
      </p:sp>
      <p:pic>
        <p:nvPicPr>
          <p:cNvPr id="17417" name="Image 56" descr="Crystal_Clear_app_home.png">
            <a:hlinkClick r:id="rId7" action="ppaction://hlinksldjump"/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2275" y="6159500"/>
            <a:ext cx="576263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Connecteur droit avec flèche 32"/>
          <p:cNvCxnSpPr/>
          <p:nvPr/>
        </p:nvCxnSpPr>
        <p:spPr>
          <a:xfrm>
            <a:off x="1270000" y="5880100"/>
            <a:ext cx="6840538" cy="1588"/>
          </a:xfrm>
          <a:prstGeom prst="straightConnector1">
            <a:avLst/>
          </a:prstGeom>
          <a:ln w="28575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8434" name="Object 2"/>
          <p:cNvGraphicFramePr>
            <a:graphicFrameLocks noChangeAspect="1"/>
          </p:cNvGraphicFramePr>
          <p:nvPr/>
        </p:nvGraphicFramePr>
        <p:xfrm>
          <a:off x="-2209800" y="685800"/>
          <a:ext cx="188595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84" name="Equation" r:id="rId3" imgW="723600" imgH="177480" progId="Equation.DSMT4">
                  <p:embed/>
                </p:oleObj>
              </mc:Choice>
              <mc:Fallback>
                <p:oleObj name="Equation" r:id="rId3" imgW="723600" imgH="17748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2209800" y="685800"/>
                        <a:ext cx="1885950" cy="469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5" name="Object 9"/>
          <p:cNvGraphicFramePr>
            <a:graphicFrameLocks noChangeAspect="1"/>
          </p:cNvGraphicFramePr>
          <p:nvPr/>
        </p:nvGraphicFramePr>
        <p:xfrm>
          <a:off x="1889125" y="1897063"/>
          <a:ext cx="1695450" cy="763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85" name="Equation" r:id="rId5" imgW="698400" imgH="393480" progId="Equation.DSMT4">
                  <p:embed/>
                </p:oleObj>
              </mc:Choice>
              <mc:Fallback>
                <p:oleObj name="Equation" r:id="rId5" imgW="698400" imgH="39348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89125" y="1897063"/>
                        <a:ext cx="1695450" cy="763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6" name="Object 10"/>
          <p:cNvGraphicFramePr>
            <a:graphicFrameLocks noChangeAspect="1"/>
          </p:cNvGraphicFramePr>
          <p:nvPr/>
        </p:nvGraphicFramePr>
        <p:xfrm>
          <a:off x="1893888" y="2749550"/>
          <a:ext cx="1598612" cy="763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86" name="Equation" r:id="rId7" imgW="558720" imgH="393480" progId="Equation.DSMT4">
                  <p:embed/>
                </p:oleObj>
              </mc:Choice>
              <mc:Fallback>
                <p:oleObj name="Equation" r:id="rId7" imgW="558720" imgH="39348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93888" y="2749550"/>
                        <a:ext cx="1598612" cy="763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7" name="Object 11"/>
          <p:cNvGraphicFramePr>
            <a:graphicFrameLocks noChangeAspect="1"/>
          </p:cNvGraphicFramePr>
          <p:nvPr/>
        </p:nvGraphicFramePr>
        <p:xfrm>
          <a:off x="1031875" y="3592513"/>
          <a:ext cx="1266825" cy="760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87" name="Equation" r:id="rId9" imgW="355320" imgH="393480" progId="Equation.DSMT4">
                  <p:embed/>
                </p:oleObj>
              </mc:Choice>
              <mc:Fallback>
                <p:oleObj name="Equation" r:id="rId9" imgW="355320" imgH="39348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1875" y="3592513"/>
                        <a:ext cx="1266825" cy="760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42" name="ZoneTexte 17"/>
          <p:cNvSpPr txBox="1">
            <a:spLocks noChangeArrowheads="1"/>
          </p:cNvSpPr>
          <p:nvPr/>
        </p:nvSpPr>
        <p:spPr bwMode="auto">
          <a:xfrm>
            <a:off x="2571750" y="225425"/>
            <a:ext cx="32146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ar-SA" sz="2800" b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تطبيقـــــــات2 </a:t>
            </a:r>
          </a:p>
        </p:txBody>
      </p:sp>
      <p:graphicFrame>
        <p:nvGraphicFramePr>
          <p:cNvPr id="18438" name="Object 12"/>
          <p:cNvGraphicFramePr>
            <a:graphicFrameLocks noChangeAspect="1"/>
          </p:cNvGraphicFramePr>
          <p:nvPr/>
        </p:nvGraphicFramePr>
        <p:xfrm>
          <a:off x="3516313" y="4876800"/>
          <a:ext cx="558800" cy="65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88" name="Equation" r:id="rId11" imgW="355320" imgH="393480" progId="Equation.DSMT4">
                  <p:embed/>
                </p:oleObj>
              </mc:Choice>
              <mc:Fallback>
                <p:oleObj name="Equation" r:id="rId11" imgW="355320" imgH="39348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16313" y="4876800"/>
                        <a:ext cx="558800" cy="654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9" name="Object 13"/>
          <p:cNvGraphicFramePr>
            <a:graphicFrameLocks noChangeAspect="1"/>
          </p:cNvGraphicFramePr>
          <p:nvPr/>
        </p:nvGraphicFramePr>
        <p:xfrm>
          <a:off x="3775075" y="5421313"/>
          <a:ext cx="31115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89" name="Equation" r:id="rId13" imgW="164880" imgH="253800" progId="Equation.DSMT4">
                  <p:embed/>
                </p:oleObj>
              </mc:Choice>
              <mc:Fallback>
                <p:oleObj name="Equation" r:id="rId13" imgW="164880" imgH="25380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5075" y="5421313"/>
                        <a:ext cx="31115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7" name="Connecteur droit 46"/>
          <p:cNvCxnSpPr/>
          <p:nvPr/>
        </p:nvCxnSpPr>
        <p:spPr>
          <a:xfrm>
            <a:off x="3810000" y="5867400"/>
            <a:ext cx="4319588" cy="1588"/>
          </a:xfrm>
          <a:prstGeom prst="line">
            <a:avLst/>
          </a:prstGeom>
          <a:ln w="381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cteur droit 48"/>
          <p:cNvCxnSpPr/>
          <p:nvPr/>
        </p:nvCxnSpPr>
        <p:spPr>
          <a:xfrm>
            <a:off x="1295400" y="5867400"/>
            <a:ext cx="2519363" cy="1588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50" name="ZoneTexte 33"/>
          <p:cNvSpPr txBox="1">
            <a:spLocks noChangeArrowheads="1"/>
          </p:cNvSpPr>
          <p:nvPr/>
        </p:nvSpPr>
        <p:spPr bwMode="auto">
          <a:xfrm>
            <a:off x="1804988" y="4930775"/>
            <a:ext cx="990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rtl="0" eaLnBrk="1" hangingPunct="1"/>
            <a:r>
              <a:rPr lang="ar-SA" sz="2400"/>
              <a:t>الحلول </a:t>
            </a:r>
            <a:endParaRPr lang="fr-FR" sz="2400"/>
          </a:p>
        </p:txBody>
      </p:sp>
      <p:cxnSp>
        <p:nvCxnSpPr>
          <p:cNvPr id="51" name="Connecteur droit avec flèche 50"/>
          <p:cNvCxnSpPr/>
          <p:nvPr/>
        </p:nvCxnSpPr>
        <p:spPr>
          <a:xfrm>
            <a:off x="2362200" y="5334000"/>
            <a:ext cx="533400" cy="4572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cteur droit 52"/>
          <p:cNvCxnSpPr/>
          <p:nvPr/>
        </p:nvCxnSpPr>
        <p:spPr>
          <a:xfrm rot="5400000">
            <a:off x="5029201" y="5867400"/>
            <a:ext cx="152400" cy="317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53" name="ZoneTexte 48"/>
          <p:cNvSpPr txBox="1">
            <a:spLocks noChangeArrowheads="1"/>
          </p:cNvSpPr>
          <p:nvPr/>
        </p:nvSpPr>
        <p:spPr bwMode="auto">
          <a:xfrm>
            <a:off x="4987925" y="5410200"/>
            <a:ext cx="228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ar-SA">
                <a:latin typeface="Calibri" pitchFamily="34" charset="0"/>
              </a:rPr>
              <a:t>1</a:t>
            </a:r>
            <a:endParaRPr lang="fr-FR">
              <a:latin typeface="Calibri" pitchFamily="34" charset="0"/>
            </a:endParaRPr>
          </a:p>
        </p:txBody>
      </p:sp>
      <p:cxnSp>
        <p:nvCxnSpPr>
          <p:cNvPr id="55" name="Connecteur droit 54"/>
          <p:cNvCxnSpPr/>
          <p:nvPr/>
        </p:nvCxnSpPr>
        <p:spPr>
          <a:xfrm rot="5400000">
            <a:off x="4724401" y="5867400"/>
            <a:ext cx="152400" cy="317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55" name="ZoneTexte 66"/>
          <p:cNvSpPr txBox="1">
            <a:spLocks noChangeArrowheads="1"/>
          </p:cNvSpPr>
          <p:nvPr/>
        </p:nvSpPr>
        <p:spPr bwMode="auto">
          <a:xfrm>
            <a:off x="4676775" y="5410200"/>
            <a:ext cx="228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ar-SA">
                <a:latin typeface="Calibri" pitchFamily="34" charset="0"/>
              </a:rPr>
              <a:t>0</a:t>
            </a:r>
            <a:endParaRPr lang="fr-FR">
              <a:latin typeface="Calibri" pitchFamily="34" charset="0"/>
            </a:endParaRPr>
          </a:p>
        </p:txBody>
      </p:sp>
      <p:sp>
        <p:nvSpPr>
          <p:cNvPr id="18456" name="Rectangle 56"/>
          <p:cNvSpPr>
            <a:spLocks noChangeArrowheads="1"/>
          </p:cNvSpPr>
          <p:nvPr/>
        </p:nvSpPr>
        <p:spPr bwMode="auto">
          <a:xfrm>
            <a:off x="5486400" y="4567238"/>
            <a:ext cx="31877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ar-SA" sz="2400"/>
              <a:t>يمكن تمثيلها على النحو التالي:</a:t>
            </a:r>
          </a:p>
        </p:txBody>
      </p:sp>
      <p:sp>
        <p:nvSpPr>
          <p:cNvPr id="58" name="Espace réservé du numéro de diapositive 5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39C23A-D83A-4D62-A587-FA15604D22A8}" type="slidenum">
              <a:rPr lang="fr-FR" smtClean="0"/>
              <a:pPr>
                <a:defRPr/>
              </a:pPr>
              <a:t>4</a:t>
            </a:fld>
            <a:endParaRPr lang="fr-FR"/>
          </a:p>
        </p:txBody>
      </p:sp>
      <p:pic>
        <p:nvPicPr>
          <p:cNvPr id="2" name="Image 56" descr="Crystal_Clear_app_home.png">
            <a:hlinkClick r:id="rId15" action="ppaction://hlinksldjump"/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2275" y="6159500"/>
            <a:ext cx="576263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" name="Rectangle 34"/>
          <p:cNvSpPr>
            <a:spLocks noChangeArrowheads="1"/>
          </p:cNvSpPr>
          <p:nvPr/>
        </p:nvSpPr>
        <p:spPr bwMode="auto">
          <a:xfrm>
            <a:off x="1803400" y="3716338"/>
            <a:ext cx="6858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ar-SA" sz="2400"/>
              <a:t>حلول المتراجحة  هي مجموعة الأعداد الحقيقية الأصغر قطعا من   </a:t>
            </a:r>
            <a:endParaRPr lang="fr-FR" sz="2400"/>
          </a:p>
        </p:txBody>
      </p:sp>
      <p:sp>
        <p:nvSpPr>
          <p:cNvPr id="37" name="Rectangle 36"/>
          <p:cNvSpPr>
            <a:spLocks noChangeArrowheads="1"/>
          </p:cNvSpPr>
          <p:nvPr/>
        </p:nvSpPr>
        <p:spPr bwMode="auto">
          <a:xfrm>
            <a:off x="1955800" y="1214438"/>
            <a:ext cx="67056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ar-SA" sz="2400"/>
              <a:t>نضيف 125إلى طرفي المتفاوتة فنحصل على:</a:t>
            </a:r>
            <a:r>
              <a:rPr lang="en-US" sz="2400"/>
              <a:t>-5x </a:t>
            </a:r>
            <a:r>
              <a:rPr lang="en-US" sz="2400">
                <a:solidFill>
                  <a:srgbClr val="7030A0"/>
                </a:solidFill>
              </a:rPr>
              <a:t>&gt;</a:t>
            </a:r>
            <a:r>
              <a:rPr lang="en-US" sz="2400"/>
              <a:t> 57 </a:t>
            </a:r>
            <a:r>
              <a:rPr lang="en-US" sz="2400">
                <a:solidFill>
                  <a:srgbClr val="7030A0"/>
                </a:solidFill>
              </a:rPr>
              <a:t>+</a:t>
            </a:r>
            <a:r>
              <a:rPr lang="en-US" sz="2400"/>
              <a:t>125</a:t>
            </a:r>
            <a:endParaRPr lang="ar-SA" sz="2400"/>
          </a:p>
        </p:txBody>
      </p:sp>
      <p:sp>
        <p:nvSpPr>
          <p:cNvPr id="38" name="Rectangle 37"/>
          <p:cNvSpPr>
            <a:spLocks noChangeArrowheads="1"/>
          </p:cNvSpPr>
          <p:nvPr/>
        </p:nvSpPr>
        <p:spPr bwMode="auto">
          <a:xfrm>
            <a:off x="8039100" y="2044700"/>
            <a:ext cx="6302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ar-SA" sz="2400"/>
              <a:t>ومنه</a:t>
            </a:r>
            <a:endParaRPr lang="fr-FR" sz="2400"/>
          </a:p>
        </p:txBody>
      </p:sp>
      <p:sp>
        <p:nvSpPr>
          <p:cNvPr id="39" name="Rectangle 38"/>
          <p:cNvSpPr>
            <a:spLocks noChangeArrowheads="1"/>
          </p:cNvSpPr>
          <p:nvPr/>
        </p:nvSpPr>
        <p:spPr bwMode="auto">
          <a:xfrm>
            <a:off x="6508750" y="2044700"/>
            <a:ext cx="14763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400"/>
              <a:t>-5x </a:t>
            </a:r>
            <a:r>
              <a:rPr lang="en-US" sz="2400">
                <a:solidFill>
                  <a:srgbClr val="7030A0"/>
                </a:solidFill>
              </a:rPr>
              <a:t>&gt;</a:t>
            </a:r>
            <a:r>
              <a:rPr lang="en-US" sz="2400"/>
              <a:t> 182</a:t>
            </a:r>
            <a:endParaRPr lang="fr-FR" sz="2400"/>
          </a:p>
        </p:txBody>
      </p:sp>
      <p:sp>
        <p:nvSpPr>
          <p:cNvPr id="40" name="Rectangle 39"/>
          <p:cNvSpPr>
            <a:spLocks noChangeArrowheads="1"/>
          </p:cNvSpPr>
          <p:nvPr/>
        </p:nvSpPr>
        <p:spPr bwMode="auto">
          <a:xfrm>
            <a:off x="5689600" y="2044700"/>
            <a:ext cx="8969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ar-SA" sz="2400"/>
              <a:t>وبما أن</a:t>
            </a:r>
            <a:endParaRPr lang="fr-FR" sz="2400"/>
          </a:p>
        </p:txBody>
      </p:sp>
      <p:sp>
        <p:nvSpPr>
          <p:cNvPr id="43" name="Rectangle 42"/>
          <p:cNvSpPr>
            <a:spLocks noChangeArrowheads="1"/>
          </p:cNvSpPr>
          <p:nvPr/>
        </p:nvSpPr>
        <p:spPr bwMode="auto">
          <a:xfrm>
            <a:off x="4800600" y="2052638"/>
            <a:ext cx="9794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400"/>
              <a:t>-5 </a:t>
            </a:r>
            <a:r>
              <a:rPr lang="en-US" sz="2400">
                <a:solidFill>
                  <a:srgbClr val="7030A0"/>
                </a:solidFill>
              </a:rPr>
              <a:t>&lt;</a:t>
            </a:r>
            <a:r>
              <a:rPr lang="en-US" sz="2400"/>
              <a:t> 0</a:t>
            </a:r>
            <a:endParaRPr lang="fr-FR" sz="2400"/>
          </a:p>
        </p:txBody>
      </p:sp>
      <p:sp>
        <p:nvSpPr>
          <p:cNvPr id="44" name="Rectangle 43"/>
          <p:cNvSpPr>
            <a:spLocks noChangeArrowheads="1"/>
          </p:cNvSpPr>
          <p:nvPr/>
        </p:nvSpPr>
        <p:spPr bwMode="auto">
          <a:xfrm>
            <a:off x="4178300" y="2044700"/>
            <a:ext cx="7270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ar-SA" sz="2400"/>
              <a:t>فان</a:t>
            </a:r>
          </a:p>
        </p:txBody>
      </p:sp>
      <p:sp>
        <p:nvSpPr>
          <p:cNvPr id="45" name="Rectangle 44"/>
          <p:cNvSpPr>
            <a:spLocks noChangeArrowheads="1"/>
          </p:cNvSpPr>
          <p:nvPr/>
        </p:nvSpPr>
        <p:spPr bwMode="auto">
          <a:xfrm>
            <a:off x="3962400" y="2819400"/>
            <a:ext cx="4953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ar-SA" sz="2400"/>
              <a:t>أي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6" dur="500"/>
                                        <p:tgtEl>
                                          <p:spTgt spid="18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18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7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18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5" dur="500"/>
                                        <p:tgtEl>
                                          <p:spTgt spid="18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18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50" grpId="0"/>
      <p:bldP spid="18453" grpId="0"/>
      <p:bldP spid="18455" grpId="0"/>
      <p:bldP spid="18456" grpId="0"/>
      <p:bldP spid="35" grpId="0"/>
      <p:bldP spid="37" grpId="0"/>
      <p:bldP spid="38" grpId="0"/>
      <p:bldP spid="39" grpId="0"/>
      <p:bldP spid="40" grpId="0"/>
      <p:bldP spid="43" grpId="0"/>
      <p:bldP spid="44" grpId="0"/>
      <p:bldP spid="4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C3DD90-5F9A-4A87-BA34-81CDB3F43915}" type="slidenum">
              <a:rPr lang="fr-FR" smtClean="0"/>
              <a:pPr>
                <a:defRPr/>
              </a:pPr>
              <a:t>5</a:t>
            </a:fld>
            <a:endParaRPr lang="fr-FR"/>
          </a:p>
        </p:txBody>
      </p:sp>
      <p:pic>
        <p:nvPicPr>
          <p:cNvPr id="3" name="Picture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09600"/>
            <a:ext cx="8153400" cy="48133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86867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C3DD90-5F9A-4A87-BA34-81CDB3F43915}" type="slidenum">
              <a:rPr lang="fr-FR" smtClean="0"/>
              <a:pPr>
                <a:defRPr/>
              </a:pPr>
              <a:t>6</a:t>
            </a:fld>
            <a:endParaRPr lang="fr-FR"/>
          </a:p>
        </p:txBody>
      </p:sp>
      <p:pic>
        <p:nvPicPr>
          <p:cNvPr id="3" name="Picture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85800"/>
            <a:ext cx="8077200" cy="46355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02454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C3DD90-5F9A-4A87-BA34-81CDB3F43915}" type="slidenum">
              <a:rPr lang="fr-FR" smtClean="0"/>
              <a:pPr>
                <a:defRPr/>
              </a:pPr>
              <a:t>7</a:t>
            </a:fld>
            <a:endParaRPr lang="fr-FR"/>
          </a:p>
        </p:txBody>
      </p:sp>
      <p:pic>
        <p:nvPicPr>
          <p:cNvPr id="3" name="Picture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09600"/>
            <a:ext cx="8458200" cy="48133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12172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C3DD90-5F9A-4A87-BA34-81CDB3F43915}" type="slidenum">
              <a:rPr lang="fr-FR" smtClean="0"/>
              <a:pPr>
                <a:defRPr/>
              </a:pPr>
              <a:t>8</a:t>
            </a:fld>
            <a:endParaRPr lang="fr-FR"/>
          </a:p>
        </p:txBody>
      </p:sp>
      <p:pic>
        <p:nvPicPr>
          <p:cNvPr id="3" name="Picture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609600"/>
            <a:ext cx="8001000" cy="48323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53364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C3DD90-5F9A-4A87-BA34-81CDB3F43915}" type="slidenum">
              <a:rPr lang="fr-FR" smtClean="0"/>
              <a:pPr>
                <a:defRPr/>
              </a:pPr>
              <a:t>9</a:t>
            </a:fld>
            <a:endParaRPr lang="fr-FR"/>
          </a:p>
        </p:txBody>
      </p:sp>
      <p:pic>
        <p:nvPicPr>
          <p:cNvPr id="56322" name="Picture 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28600"/>
            <a:ext cx="7343775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321" name="Picture 1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4943475"/>
            <a:ext cx="5953125" cy="1057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37242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0" y="47815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8241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6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6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63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63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8522</TotalTime>
  <Words>136</Words>
  <Application>Microsoft Office PowerPoint</Application>
  <PresentationFormat>On-screen Show (4:3)</PresentationFormat>
  <Paragraphs>34</Paragraphs>
  <Slides>10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Arial</vt:lpstr>
      <vt:lpstr>Calibri</vt:lpstr>
      <vt:lpstr>Times New Roman</vt:lpstr>
      <vt:lpstr>Constantia</vt:lpstr>
      <vt:lpstr>Wingdings</vt:lpstr>
      <vt:lpstr>Andalus</vt:lpstr>
      <vt:lpstr>Apothecary</vt:lpstr>
      <vt:lpstr>Equation</vt:lpstr>
      <vt:lpstr>MathType 6.0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Wesmosis@Yahoo.Dk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aziz</dc:creator>
  <cp:lastModifiedBy>boxnet</cp:lastModifiedBy>
  <cp:revision>1783</cp:revision>
  <dcterms:created xsi:type="dcterms:W3CDTF">2008-11-07T11:16:46Z</dcterms:created>
  <dcterms:modified xsi:type="dcterms:W3CDTF">2020-02-22T14:29:24Z</dcterms:modified>
</cp:coreProperties>
</file>