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6" r:id="rId2"/>
    <p:sldId id="283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fr-F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1" autoAdjust="0"/>
    <p:restoredTop sz="98744" autoAdjust="0"/>
  </p:normalViewPr>
  <p:slideViewPr>
    <p:cSldViewPr>
      <p:cViewPr varScale="1">
        <p:scale>
          <a:sx n="74" d="100"/>
          <a:sy n="7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A8CCAC-363F-4B50-BE30-648685A30B0A}" type="datetimeFigureOut">
              <a:rPr lang="fr-FR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87E1D-FB5B-415C-B269-4088900C85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962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31914B-F895-4708-90B5-18885BA0F0EC}" type="datetime1">
              <a:rPr lang="fr-FR" smtClean="0"/>
              <a:pPr>
                <a:defRPr/>
              </a:pPr>
              <a:t>22/02/2020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slide" Target="slide2.xml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920750" y="1079500"/>
            <a:ext cx="7315200" cy="2209800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7200" b="1" dirty="0">
                <a:solidFill>
                  <a:srgbClr val="C00000"/>
                </a:solidFill>
                <a:latin typeface="Arial" pitchFamily="34" charset="0"/>
              </a:rPr>
              <a:t>المعادلات </a:t>
            </a:r>
            <a:r>
              <a:rPr lang="ar-SA" sz="7200" b="1" dirty="0" err="1">
                <a:solidFill>
                  <a:srgbClr val="C00000"/>
                </a:solidFill>
                <a:latin typeface="Arial" pitchFamily="34" charset="0"/>
              </a:rPr>
              <a:t>والمتراجحات</a:t>
            </a:r>
            <a:endParaRPr lang="ar-SA" sz="72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F453E-BD50-45B4-899B-59271DFDEB1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7900"/>
            <a:ext cx="8077200" cy="549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686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ZoneTexte 17"/>
          <p:cNvSpPr txBox="1">
            <a:spLocks noChangeArrowheads="1"/>
          </p:cNvSpPr>
          <p:nvPr/>
        </p:nvSpPr>
        <p:spPr bwMode="auto">
          <a:xfrm>
            <a:off x="2571750" y="3175"/>
            <a:ext cx="3214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المتراجحة من الدرجة الأولى بمجهول واحد </a:t>
            </a:r>
          </a:p>
        </p:txBody>
      </p:sp>
      <p:sp>
        <p:nvSpPr>
          <p:cNvPr id="29700" name="Rectangle 15"/>
          <p:cNvSpPr>
            <a:spLocks noChangeArrowheads="1"/>
          </p:cNvSpPr>
          <p:nvPr/>
        </p:nvSpPr>
        <p:spPr bwMode="auto">
          <a:xfrm>
            <a:off x="4114800" y="1258888"/>
            <a:ext cx="115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3600" b="1">
                <a:solidFill>
                  <a:srgbClr val="002060"/>
                </a:solidFill>
              </a:rPr>
              <a:t>تعريف</a:t>
            </a:r>
            <a:endParaRPr lang="fr-FR" sz="3600" b="1">
              <a:solidFill>
                <a:srgbClr val="002060"/>
              </a:solidFill>
            </a:endParaRPr>
          </a:p>
        </p:txBody>
      </p:sp>
      <p:sp>
        <p:nvSpPr>
          <p:cNvPr id="27653" name="Rectangle 19"/>
          <p:cNvSpPr>
            <a:spLocks noChangeArrowheads="1"/>
          </p:cNvSpPr>
          <p:nvPr/>
        </p:nvSpPr>
        <p:spPr bwMode="auto">
          <a:xfrm>
            <a:off x="990600" y="2276475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2400"/>
              <a:t>كل تعبير  على شكل  : </a:t>
            </a:r>
            <a:r>
              <a:rPr lang="en-US" sz="2400"/>
              <a:t>ax </a:t>
            </a:r>
            <a:r>
              <a:rPr lang="en-US" sz="2400">
                <a:solidFill>
                  <a:srgbClr val="7030A0"/>
                </a:solidFill>
              </a:rPr>
              <a:t>+</a:t>
            </a:r>
            <a:r>
              <a:rPr lang="en-US" sz="2400"/>
              <a:t> b </a:t>
            </a:r>
            <a:r>
              <a:rPr lang="en-US" sz="2400">
                <a:solidFill>
                  <a:srgbClr val="7030A0"/>
                </a:solidFill>
              </a:rPr>
              <a:t>≤</a:t>
            </a:r>
            <a:r>
              <a:rPr lang="en-US" sz="2400"/>
              <a:t> 0</a:t>
            </a:r>
            <a:r>
              <a:rPr lang="ar-SA" sz="2400"/>
              <a:t> حيث </a:t>
            </a:r>
            <a:r>
              <a:rPr lang="en-US" sz="2400"/>
              <a:t>a</a:t>
            </a:r>
            <a:r>
              <a:rPr lang="ar-SA" sz="2400"/>
              <a:t> و </a:t>
            </a:r>
            <a:r>
              <a:rPr lang="en-US" sz="2400"/>
              <a:t>b</a:t>
            </a:r>
            <a:r>
              <a:rPr lang="ar-SA" sz="2400"/>
              <a:t>عددان حقيقيان معلومان</a:t>
            </a:r>
          </a:p>
        </p:txBody>
      </p:sp>
      <p:sp>
        <p:nvSpPr>
          <p:cNvPr id="27654" name="Rectangle 20"/>
          <p:cNvSpPr>
            <a:spLocks noChangeArrowheads="1"/>
          </p:cNvSpPr>
          <p:nvPr/>
        </p:nvSpPr>
        <p:spPr bwMode="auto">
          <a:xfrm>
            <a:off x="3568700" y="2962275"/>
            <a:ext cx="4965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2400"/>
              <a:t>يسمى متراجحة من الدرجة الأولى بمجهول واحد.</a:t>
            </a:r>
          </a:p>
        </p:txBody>
      </p:sp>
      <p:sp>
        <p:nvSpPr>
          <p:cNvPr id="27655" name="Rectangle 21"/>
          <p:cNvSpPr>
            <a:spLocks noChangeArrowheads="1"/>
          </p:cNvSpPr>
          <p:nvPr/>
        </p:nvSpPr>
        <p:spPr bwMode="auto">
          <a:xfrm>
            <a:off x="5761038" y="3794125"/>
            <a:ext cx="2773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ar-SA" sz="2400"/>
              <a:t> العدد </a:t>
            </a:r>
            <a:r>
              <a:rPr lang="en-US" sz="2400"/>
              <a:t>x</a:t>
            </a:r>
            <a:r>
              <a:rPr lang="ar-SA" sz="2400"/>
              <a:t> يسمى مجهولا .</a:t>
            </a:r>
          </a:p>
        </p:txBody>
      </p:sp>
      <p:sp>
        <p:nvSpPr>
          <p:cNvPr id="27656" name="Rectangle 22"/>
          <p:cNvSpPr>
            <a:spLocks noChangeArrowheads="1"/>
          </p:cNvSpPr>
          <p:nvPr/>
        </p:nvSpPr>
        <p:spPr bwMode="auto">
          <a:xfrm>
            <a:off x="1525588" y="4486275"/>
            <a:ext cx="7008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ar-SA" sz="2400"/>
              <a:t> التعابير التالية : </a:t>
            </a:r>
            <a:r>
              <a:rPr lang="en-US" sz="2400">
                <a:cs typeface="Andalus" pitchFamily="2" charset="-78"/>
              </a:rPr>
              <a:t>ax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+</a:t>
            </a:r>
            <a:r>
              <a:rPr lang="en-US" sz="2400">
                <a:cs typeface="Andalus" pitchFamily="2" charset="-78"/>
              </a:rPr>
              <a:t> b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&lt;</a:t>
            </a:r>
            <a:r>
              <a:rPr lang="en-US" sz="2400">
                <a:cs typeface="Andalus" pitchFamily="2" charset="-78"/>
              </a:rPr>
              <a:t> 0  ;</a:t>
            </a:r>
            <a:r>
              <a:rPr lang="en-US" sz="2400"/>
              <a:t>  </a:t>
            </a:r>
            <a:r>
              <a:rPr lang="en-US" sz="2400">
                <a:cs typeface="Andalus" pitchFamily="2" charset="-78"/>
              </a:rPr>
              <a:t>ax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+</a:t>
            </a:r>
            <a:r>
              <a:rPr lang="en-US" sz="2400">
                <a:cs typeface="Andalus" pitchFamily="2" charset="-78"/>
              </a:rPr>
              <a:t> b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≥</a:t>
            </a:r>
            <a:r>
              <a:rPr lang="en-US" sz="2400">
                <a:cs typeface="Andalus" pitchFamily="2" charset="-78"/>
              </a:rPr>
              <a:t> 0  ;  ax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+</a:t>
            </a:r>
            <a:r>
              <a:rPr lang="en-US" sz="2400">
                <a:cs typeface="Andalus" pitchFamily="2" charset="-78"/>
              </a:rPr>
              <a:t> b </a:t>
            </a:r>
            <a:r>
              <a:rPr lang="en-US" sz="2400">
                <a:solidFill>
                  <a:srgbClr val="7030A0"/>
                </a:solidFill>
                <a:cs typeface="Andalus" pitchFamily="2" charset="-78"/>
              </a:rPr>
              <a:t>&gt;</a:t>
            </a:r>
            <a:r>
              <a:rPr lang="en-US" sz="2400">
                <a:cs typeface="Andalus" pitchFamily="2" charset="-78"/>
              </a:rPr>
              <a:t> 0</a:t>
            </a:r>
            <a:endParaRPr lang="ar-SA" sz="2400"/>
          </a:p>
        </p:txBody>
      </p:sp>
      <p:sp>
        <p:nvSpPr>
          <p:cNvPr id="27657" name="Rectangle 23"/>
          <p:cNvSpPr>
            <a:spLocks noChangeArrowheads="1"/>
          </p:cNvSpPr>
          <p:nvPr/>
        </p:nvSpPr>
        <p:spPr bwMode="auto">
          <a:xfrm>
            <a:off x="2768600" y="5024438"/>
            <a:ext cx="5472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/>
              <a:t>هي أيضا متراجحات من الدرجة الأولى بمجهول واحد.</a:t>
            </a: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ECD18-83B2-420F-8BC6-0912F5CD8F6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pic>
        <p:nvPicPr>
          <p:cNvPr id="29707" name="Image 56" descr="Crystal_Clear_app_hom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61595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  <p:bldP spid="27655" grpId="0"/>
      <p:bldP spid="27656" grpId="0"/>
      <p:bldP spid="276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2400" y="1371600"/>
            <a:ext cx="1897063" cy="7080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solidFill>
                  <a:srgbClr val="002060"/>
                </a:solidFill>
                <a:latin typeface="Arial" pitchFamily="34" charset="0"/>
              </a:rPr>
              <a:t>تمرين</a:t>
            </a:r>
            <a:endParaRPr lang="fr-FR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4600" y="2697163"/>
            <a:ext cx="6172200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schemeClr val="tx1"/>
                </a:solidFill>
                <a:latin typeface="Arial" pitchFamily="34" charset="0"/>
              </a:rPr>
              <a:t>  حل في مجموعة الأعداد الحقيقية </a:t>
            </a:r>
            <a:r>
              <a:rPr lang="ar-SA" sz="2800" dirty="0" err="1">
                <a:solidFill>
                  <a:schemeClr val="tx1"/>
                </a:solidFill>
                <a:latin typeface="Arial" pitchFamily="34" charset="0"/>
              </a:rPr>
              <a:t>المتراجحة</a:t>
            </a:r>
            <a:r>
              <a:rPr lang="ar-SA" sz="2800" dirty="0">
                <a:solidFill>
                  <a:schemeClr val="tx1"/>
                </a:solidFill>
                <a:latin typeface="Arial" pitchFamily="34" charset="0"/>
              </a:rPr>
              <a:t> التالية:   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-2209800" y="685800"/>
          <a:ext cx="18859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723600" imgH="177480" progId="Equation.DSMT4">
                  <p:embed/>
                </p:oleObj>
              </mc:Choice>
              <mc:Fallback>
                <p:oleObj name="Equation" r:id="rId3" imgW="7236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09800" y="685800"/>
                        <a:ext cx="18859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828800" y="3733800"/>
          <a:ext cx="27670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5" imgW="799920" imgH="177480" progId="Equation.DSMT4">
                  <p:embed/>
                </p:oleObj>
              </mc:Choice>
              <mc:Fallback>
                <p:oleObj name="Equation" r:id="rId5" imgW="7999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27670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ZoneTexte 17"/>
          <p:cNvSpPr txBox="1">
            <a:spLocks noChangeArrowheads="1"/>
          </p:cNvSpPr>
          <p:nvPr/>
        </p:nvSpPr>
        <p:spPr bwMode="auto">
          <a:xfrm>
            <a:off x="2571750" y="225425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تطبيقـــــــات2 </a:t>
            </a:r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7E6D3-50B0-4A61-A7C9-24BA15B606E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17417" name="Image 56" descr="Crystal_Clear_app_home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61595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necteur droit avec flèche 32"/>
          <p:cNvCxnSpPr/>
          <p:nvPr/>
        </p:nvCxnSpPr>
        <p:spPr>
          <a:xfrm>
            <a:off x="1270000" y="5880100"/>
            <a:ext cx="68405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-2209800" y="685800"/>
          <a:ext cx="18859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3" imgW="723600" imgH="177480" progId="Equation.DSMT4">
                  <p:embed/>
                </p:oleObj>
              </mc:Choice>
              <mc:Fallback>
                <p:oleObj name="Equation" r:id="rId3" imgW="7236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09800" y="685800"/>
                        <a:ext cx="18859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9"/>
          <p:cNvGraphicFramePr>
            <a:graphicFrameLocks noChangeAspect="1"/>
          </p:cNvGraphicFramePr>
          <p:nvPr/>
        </p:nvGraphicFramePr>
        <p:xfrm>
          <a:off x="1889125" y="1897063"/>
          <a:ext cx="16954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897063"/>
                        <a:ext cx="169545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1893888" y="2749550"/>
          <a:ext cx="15986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749550"/>
                        <a:ext cx="159861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1"/>
          <p:cNvGraphicFramePr>
            <a:graphicFrameLocks noChangeAspect="1"/>
          </p:cNvGraphicFramePr>
          <p:nvPr/>
        </p:nvGraphicFramePr>
        <p:xfrm>
          <a:off x="1031875" y="3592513"/>
          <a:ext cx="12668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9" imgW="355320" imgH="393480" progId="Equation.DSMT4">
                  <p:embed/>
                </p:oleObj>
              </mc:Choice>
              <mc:Fallback>
                <p:oleObj name="Equation" r:id="rId9" imgW="3553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592513"/>
                        <a:ext cx="12668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ZoneTexte 17"/>
          <p:cNvSpPr txBox="1">
            <a:spLocks noChangeArrowheads="1"/>
          </p:cNvSpPr>
          <p:nvPr/>
        </p:nvSpPr>
        <p:spPr bwMode="auto">
          <a:xfrm>
            <a:off x="2571750" y="225425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تطبيقـــــــات2 </a:t>
            </a:r>
          </a:p>
        </p:txBody>
      </p:sp>
      <p:graphicFrame>
        <p:nvGraphicFramePr>
          <p:cNvPr id="18438" name="Object 12"/>
          <p:cNvGraphicFramePr>
            <a:graphicFrameLocks noChangeAspect="1"/>
          </p:cNvGraphicFramePr>
          <p:nvPr/>
        </p:nvGraphicFramePr>
        <p:xfrm>
          <a:off x="3516313" y="4876800"/>
          <a:ext cx="558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4876800"/>
                        <a:ext cx="5588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3"/>
          <p:cNvGraphicFramePr>
            <a:graphicFrameLocks noChangeAspect="1"/>
          </p:cNvGraphicFramePr>
          <p:nvPr/>
        </p:nvGraphicFramePr>
        <p:xfrm>
          <a:off x="3775075" y="5421313"/>
          <a:ext cx="311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13" imgW="164880" imgH="253800" progId="Equation.DSMT4">
                  <p:embed/>
                </p:oleObj>
              </mc:Choice>
              <mc:Fallback>
                <p:oleObj name="Equation" r:id="rId13" imgW="16488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5421313"/>
                        <a:ext cx="3111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Connecteur droit 46"/>
          <p:cNvCxnSpPr/>
          <p:nvPr/>
        </p:nvCxnSpPr>
        <p:spPr>
          <a:xfrm>
            <a:off x="3810000" y="5867400"/>
            <a:ext cx="4319588" cy="1588"/>
          </a:xfrm>
          <a:prstGeom prst="line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1295400" y="5867400"/>
            <a:ext cx="2519363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ZoneTexte 33"/>
          <p:cNvSpPr txBox="1">
            <a:spLocks noChangeArrowheads="1"/>
          </p:cNvSpPr>
          <p:nvPr/>
        </p:nvSpPr>
        <p:spPr bwMode="auto">
          <a:xfrm>
            <a:off x="1804988" y="493077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ar-SA" sz="2400"/>
              <a:t>الحلول </a:t>
            </a:r>
            <a:endParaRPr lang="fr-FR" sz="2400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2362200" y="5334000"/>
            <a:ext cx="533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>
            <a:off x="5029201" y="5867400"/>
            <a:ext cx="1524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ZoneTexte 48"/>
          <p:cNvSpPr txBox="1">
            <a:spLocks noChangeArrowheads="1"/>
          </p:cNvSpPr>
          <p:nvPr/>
        </p:nvSpPr>
        <p:spPr bwMode="auto">
          <a:xfrm>
            <a:off x="4987925" y="5410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>
                <a:latin typeface="Calibri" pitchFamily="34" charset="0"/>
              </a:rPr>
              <a:t>1</a:t>
            </a:r>
            <a:endParaRPr lang="fr-FR">
              <a:latin typeface="Calibri" pitchFamily="34" charset="0"/>
            </a:endParaRPr>
          </a:p>
        </p:txBody>
      </p:sp>
      <p:cxnSp>
        <p:nvCxnSpPr>
          <p:cNvPr id="55" name="Connecteur droit 54"/>
          <p:cNvCxnSpPr/>
          <p:nvPr/>
        </p:nvCxnSpPr>
        <p:spPr>
          <a:xfrm rot="5400000">
            <a:off x="4724401" y="5867400"/>
            <a:ext cx="1524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ZoneTexte 66"/>
          <p:cNvSpPr txBox="1">
            <a:spLocks noChangeArrowheads="1"/>
          </p:cNvSpPr>
          <p:nvPr/>
        </p:nvSpPr>
        <p:spPr bwMode="auto">
          <a:xfrm>
            <a:off x="4676775" y="5410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SA">
                <a:latin typeface="Calibri" pitchFamily="34" charset="0"/>
              </a:rPr>
              <a:t>0</a:t>
            </a:r>
            <a:endParaRPr lang="fr-FR">
              <a:latin typeface="Calibri" pitchFamily="34" charset="0"/>
            </a:endParaRPr>
          </a:p>
        </p:txBody>
      </p:sp>
      <p:sp>
        <p:nvSpPr>
          <p:cNvPr id="18456" name="Rectangle 56"/>
          <p:cNvSpPr>
            <a:spLocks noChangeArrowheads="1"/>
          </p:cNvSpPr>
          <p:nvPr/>
        </p:nvSpPr>
        <p:spPr bwMode="auto">
          <a:xfrm>
            <a:off x="5486400" y="4567238"/>
            <a:ext cx="318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/>
              <a:t>يمكن تمثيلها على النحو التالي:</a:t>
            </a:r>
          </a:p>
        </p:txBody>
      </p:sp>
      <p:sp>
        <p:nvSpPr>
          <p:cNvPr id="58" name="Espace réservé du numéro de diapositive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9C23A-D83A-4D62-A587-FA15604D22A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2" name="Image 56" descr="Crystal_Clear_app_home.png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61595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803400" y="371633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2400"/>
              <a:t>حلول المتراجحة  هي مجموعة الأعداد الحقيقية الأصغر قطعا من   </a:t>
            </a:r>
            <a:endParaRPr lang="fr-FR" sz="240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955800" y="1214438"/>
            <a:ext cx="670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2400"/>
              <a:t>نضيف 125إلى طرفي المتفاوتة فنحصل على:</a:t>
            </a:r>
            <a:r>
              <a:rPr lang="en-US" sz="2400"/>
              <a:t>-5x </a:t>
            </a:r>
            <a:r>
              <a:rPr lang="en-US" sz="2400">
                <a:solidFill>
                  <a:srgbClr val="7030A0"/>
                </a:solidFill>
              </a:rPr>
              <a:t>&gt;</a:t>
            </a:r>
            <a:r>
              <a:rPr lang="en-US" sz="2400"/>
              <a:t> 57 </a:t>
            </a:r>
            <a:r>
              <a:rPr lang="en-US" sz="2400">
                <a:solidFill>
                  <a:srgbClr val="7030A0"/>
                </a:solidFill>
              </a:rPr>
              <a:t>+</a:t>
            </a:r>
            <a:r>
              <a:rPr lang="en-US" sz="2400"/>
              <a:t>125</a:t>
            </a:r>
            <a:endParaRPr lang="ar-SA" sz="240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039100" y="2044700"/>
            <a:ext cx="63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/>
              <a:t>ومنه</a:t>
            </a:r>
            <a:endParaRPr lang="fr-FR" sz="240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508750" y="2044700"/>
            <a:ext cx="147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-5x </a:t>
            </a:r>
            <a:r>
              <a:rPr lang="en-US" sz="2400">
                <a:solidFill>
                  <a:srgbClr val="7030A0"/>
                </a:solidFill>
              </a:rPr>
              <a:t>&gt;</a:t>
            </a:r>
            <a:r>
              <a:rPr lang="en-US" sz="2400"/>
              <a:t> 182</a:t>
            </a:r>
            <a:endParaRPr lang="fr-FR" sz="240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689600" y="2044700"/>
            <a:ext cx="89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/>
              <a:t>وبما أن</a:t>
            </a:r>
            <a:endParaRPr lang="fr-FR" sz="240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800600" y="2052638"/>
            <a:ext cx="979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-5 </a:t>
            </a:r>
            <a:r>
              <a:rPr lang="en-US" sz="2400">
                <a:solidFill>
                  <a:srgbClr val="7030A0"/>
                </a:solidFill>
              </a:rPr>
              <a:t>&lt;</a:t>
            </a:r>
            <a:r>
              <a:rPr lang="en-US" sz="2400"/>
              <a:t> 0</a:t>
            </a:r>
            <a:endParaRPr lang="fr-FR" sz="240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178300" y="2044700"/>
            <a:ext cx="72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2400"/>
              <a:t>فان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962400" y="2819400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SA" sz="2400"/>
              <a:t>أي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3" grpId="0"/>
      <p:bldP spid="18455" grpId="0"/>
      <p:bldP spid="18456" grpId="0"/>
      <p:bldP spid="35" grpId="0"/>
      <p:bldP spid="37" grpId="0"/>
      <p:bldP spid="38" grpId="0"/>
      <p:bldP spid="39" grpId="0"/>
      <p:bldP spid="40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153400" cy="481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86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077200" cy="463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45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458200" cy="481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1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8001000" cy="483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3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DD90-5F9A-4A87-BA34-81CDB3F4391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5632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34377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43475"/>
            <a:ext cx="59531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781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8522</TotalTime>
  <Words>136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Times New Roman</vt:lpstr>
      <vt:lpstr>Constantia</vt:lpstr>
      <vt:lpstr>Wingdings</vt:lpstr>
      <vt:lpstr>Andalus</vt:lpstr>
      <vt:lpstr>Apothecary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Wesmosis@Yahoo.Dk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aziz</dc:creator>
  <cp:lastModifiedBy>boxnet</cp:lastModifiedBy>
  <cp:revision>1783</cp:revision>
  <dcterms:created xsi:type="dcterms:W3CDTF">2008-11-07T11:16:46Z</dcterms:created>
  <dcterms:modified xsi:type="dcterms:W3CDTF">2020-02-22T14:29:24Z</dcterms:modified>
</cp:coreProperties>
</file>