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82" r:id="rId5"/>
    <p:sldId id="283" r:id="rId6"/>
    <p:sldId id="259" r:id="rId7"/>
    <p:sldId id="260" r:id="rId8"/>
    <p:sldId id="261" r:id="rId9"/>
    <p:sldId id="262" r:id="rId10"/>
    <p:sldId id="263" r:id="rId11"/>
    <p:sldId id="264" r:id="rId12"/>
    <p:sldId id="265" r:id="rId13"/>
    <p:sldId id="266" r:id="rId14"/>
    <p:sldId id="267" r:id="rId15"/>
    <p:sldId id="268" r:id="rId16"/>
    <p:sldId id="269" r:id="rId17"/>
    <p:sldId id="271" r:id="rId18"/>
    <p:sldId id="272" r:id="rId19"/>
    <p:sldId id="273" r:id="rId20"/>
    <p:sldId id="274" r:id="rId21"/>
    <p:sldId id="275" r:id="rId22"/>
    <p:sldId id="276" r:id="rId23"/>
    <p:sldId id="277" r:id="rId24"/>
    <p:sldId id="278" r:id="rId25"/>
    <p:sldId id="279" r:id="rId26"/>
    <p:sldId id="284" r:id="rId27"/>
    <p:sldId id="285" r:id="rId28"/>
    <p:sldId id="286" r:id="rId29"/>
    <p:sldId id="287" r:id="rId30"/>
    <p:sldId id="288" r:id="rId31"/>
    <p:sldId id="280" r:id="rId32"/>
    <p:sldId id="281" r:id="rId3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97" autoAdjust="0"/>
    <p:restoredTop sz="94624" autoAdjust="0"/>
  </p:normalViewPr>
  <p:slideViewPr>
    <p:cSldViewPr>
      <p:cViewPr varScale="1">
        <p:scale>
          <a:sx n="69" d="100"/>
          <a:sy n="69" d="100"/>
        </p:scale>
        <p:origin x="-85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1B8ABB09-4A1D-463E-8065-109CC2B7EFAA}" type="datetimeFigureOut">
              <a:rPr lang="ar-SA" smtClean="0"/>
              <a:pPr/>
              <a:t>13/05/1441</a:t>
            </a:fld>
            <a:endParaRPr lang="ar-SA"/>
          </a:p>
        </p:txBody>
      </p:sp>
      <p:sp>
        <p:nvSpPr>
          <p:cNvPr id="19" name="عنصر نائب للتذييل 18"/>
          <p:cNvSpPr>
            <a:spLocks noGrp="1"/>
          </p:cNvSpPr>
          <p:nvPr>
            <p:ph type="ftr" sz="quarter" idx="11"/>
          </p:nvPr>
        </p:nvSpPr>
        <p:spPr/>
        <p:txBody>
          <a:bodyPr/>
          <a:lstStyle/>
          <a:p>
            <a:endParaRPr lang="ar-SA"/>
          </a:p>
        </p:txBody>
      </p:sp>
      <p:sp>
        <p:nvSpPr>
          <p:cNvPr id="27" name="عنصر نائب لرقم الشريحة 26"/>
          <p:cNvSpPr>
            <a:spLocks noGrp="1"/>
          </p:cNvSpPr>
          <p:nvPr>
            <p:ph type="sldNum" sz="quarter" idx="12"/>
          </p:nvPr>
        </p:nvSpPr>
        <p:spPr/>
        <p:txBody>
          <a:bodyPr/>
          <a:lstStyle/>
          <a:p>
            <a:fld id="{0B34F065-1154-456A-91E3-76DE8E75E17B}"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transition>
    <p:blinds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13/05/1441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blinds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13/05/1441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blinds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13/05/1441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blinds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13/05/1441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transition>
    <p:blinds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13/05/1441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blinds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13/05/1441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blinds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13/05/1441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blinds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13/05/1441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blinds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13/05/1441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blinds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13/05/1441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a:xfrm>
            <a:off x="8077200" y="6356350"/>
            <a:ext cx="609600" cy="365125"/>
          </a:xfrm>
        </p:spPr>
        <p:txBody>
          <a:bodyPr/>
          <a:lstStyle/>
          <a:p>
            <a:fld id="{0B34F065-1154-456A-91E3-76DE8E75E17B}" type="slidenum">
              <a:rPr lang="ar-SA" smtClean="0"/>
              <a:pPr/>
              <a:t>‹#›</a:t>
            </a:fld>
            <a:endParaRPr lang="ar-SA"/>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dirty="0"/>
          </a:p>
        </p:txBody>
      </p:sp>
      <p:sp>
        <p:nvSpPr>
          <p:cNvPr id="10" name="شكل حر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blinds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شكل حر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pPr/>
              <a:t>13/05/1441</a:t>
            </a:fld>
            <a:endParaRPr lang="ar-SA"/>
          </a:p>
        </p:txBody>
      </p:sp>
      <p:sp>
        <p:nvSpPr>
          <p:cNvPr id="22" name="عنصر نائب للتذييل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عنصر نائب لرقم الشريحة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pPr/>
              <a:t>‹#›</a:t>
            </a:fld>
            <a:endParaRPr lang="ar-SA"/>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blinds dir="vert"/>
  </p:transition>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Autofit/>
          </a:bodyPr>
          <a:lstStyle/>
          <a:p>
            <a:pPr algn="ctr"/>
            <a:r>
              <a:rPr lang="ar-SA" sz="13800" dirty="0" smtClean="0"/>
              <a:t>هشاشة العظام </a:t>
            </a:r>
            <a:endParaRPr lang="ar-IQ" sz="13800" dirty="0"/>
          </a:p>
        </p:txBody>
      </p:sp>
      <p:sp>
        <p:nvSpPr>
          <p:cNvPr id="3" name="عنوان فرعي 2"/>
          <p:cNvSpPr>
            <a:spLocks noGrp="1"/>
          </p:cNvSpPr>
          <p:nvPr>
            <p:ph type="subTitle" idx="1"/>
          </p:nvPr>
        </p:nvSpPr>
        <p:spPr/>
        <p:txBody>
          <a:bodyPr>
            <a:normAutofit/>
          </a:bodyPr>
          <a:lstStyle/>
          <a:p>
            <a:pPr algn="ctr"/>
            <a:r>
              <a:rPr lang="ar-SA" sz="6600" b="1" dirty="0" smtClean="0">
                <a:latin typeface="Trebuchet MS" pitchFamily="34" charset="0"/>
              </a:rPr>
              <a:t>(المرض الصامت)</a:t>
            </a:r>
            <a:endParaRPr lang="ar-IQ" sz="6600" b="1" dirty="0">
              <a:latin typeface="Trebuchet MS" pitchFamily="34" charset="0"/>
            </a:endParaRP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2000"/>
                                        <p:tgtEl>
                                          <p:spTgt spid="3">
                                            <p:txEl>
                                              <p:pRg st="0" end="0"/>
                                            </p:txEl>
                                          </p:spTgt>
                                        </p:tgtEl>
                                      </p:cBhvr>
                                    </p:animEffect>
                                    <p:anim calcmode="lin" valueType="num">
                                      <p:cBhvr>
                                        <p:cTn id="16" dur="2000" fill="hold"/>
                                        <p:tgtEl>
                                          <p:spTgt spid="3">
                                            <p:txEl>
                                              <p:pRg st="0" end="0"/>
                                            </p:txEl>
                                          </p:spTgt>
                                        </p:tgtEl>
                                        <p:attrNameLst>
                                          <p:attrName>style.rotation</p:attrName>
                                        </p:attrNameLst>
                                      </p:cBhvr>
                                      <p:tavLst>
                                        <p:tav tm="0">
                                          <p:val>
                                            <p:fltVal val="720"/>
                                          </p:val>
                                        </p:tav>
                                        <p:tav tm="100000">
                                          <p:val>
                                            <p:fltVal val="0"/>
                                          </p:val>
                                        </p:tav>
                                      </p:tavLst>
                                    </p:anim>
                                    <p:anim calcmode="lin" valueType="num">
                                      <p:cBhvr>
                                        <p:cTn id="17" dur="2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8" dur="2000" fill="hold"/>
                                        <p:tgtEl>
                                          <p:spTgt spid="3">
                                            <p:txEl>
                                              <p:pRg st="0" end="0"/>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2" y="500042"/>
            <a:ext cx="8515352" cy="6072230"/>
          </a:xfrm>
        </p:spPr>
        <p:txBody>
          <a:bodyPr>
            <a:normAutofit lnSpcReduction="10000"/>
          </a:bodyPr>
          <a:lstStyle/>
          <a:p>
            <a:pPr algn="justLow"/>
            <a:r>
              <a:rPr lang="ar-SA" sz="2800" b="1" dirty="0" smtClean="0"/>
              <a:t>الجنس</a:t>
            </a:r>
            <a:r>
              <a:rPr lang="en-US" sz="2800" b="1" dirty="0" smtClean="0"/>
              <a:t>:</a:t>
            </a:r>
            <a:endParaRPr lang="en-US" sz="2800" dirty="0" smtClean="0"/>
          </a:p>
          <a:p>
            <a:pPr algn="justLow"/>
            <a:r>
              <a:rPr lang="ar-SA" sz="2800" dirty="0" smtClean="0"/>
              <a:t>المرأة هي أكثر عرضة للإصابة بهشاشة العظام من الرجل، لا </a:t>
            </a:r>
            <a:r>
              <a:rPr lang="ar-SA" sz="2800" dirty="0" err="1" smtClean="0"/>
              <a:t>سيما</a:t>
            </a:r>
            <a:r>
              <a:rPr lang="ar-SA" sz="2800" dirty="0" smtClean="0"/>
              <a:t> بعد انقطاع الطمث، وذلك لأن إنتاج هرمون </a:t>
            </a:r>
            <a:r>
              <a:rPr lang="ar-SA" sz="2800" dirty="0" err="1" smtClean="0"/>
              <a:t>الأستروجين</a:t>
            </a:r>
            <a:r>
              <a:rPr lang="ar-SA" sz="2800" dirty="0" smtClean="0"/>
              <a:t> ينخفض لدى النساء، وأثبتت الإحصائيات أن 40-50٪ من النساء مصابات بالهشاشة مقابل 13-22٪ لدى الرجال، وامرأة واحدة تقريبًا من بين كل ثلاث نساء أكثر من 50 إصابة بكسر نتيجة ترقق العظام (أكثر من سرطان الثدي) واحدًا من أصل خمسة والرجال الذين تجاوزوا 50 (أكثر من سرطان البروستاتا).</a:t>
            </a:r>
            <a:endParaRPr lang="en-US" sz="2800" dirty="0" smtClean="0"/>
          </a:p>
          <a:p>
            <a:pPr algn="justLow"/>
            <a:r>
              <a:rPr lang="en-US" sz="2800" dirty="0" smtClean="0"/>
              <a:t> </a:t>
            </a:r>
            <a:r>
              <a:rPr lang="ar-SA" sz="2800" b="1" dirty="0" smtClean="0"/>
              <a:t>التاريخ الأسري</a:t>
            </a:r>
            <a:r>
              <a:rPr lang="en-US" sz="2800" b="1" dirty="0" smtClean="0"/>
              <a:t>: </a:t>
            </a:r>
            <a:endParaRPr lang="en-US" sz="2800" dirty="0" smtClean="0"/>
          </a:p>
          <a:p>
            <a:pPr algn="justLow"/>
            <a:r>
              <a:rPr lang="ar-SA" sz="2800" dirty="0" smtClean="0"/>
              <a:t>إصابة أحد الوالدين بالهشاشة أو الكسور (خاصة كسر الفخذ) يزيد خطر الإصابة لدى الأبناء</a:t>
            </a:r>
            <a:r>
              <a:rPr lang="en-US" sz="2800" dirty="0" smtClean="0"/>
              <a:t>.</a:t>
            </a:r>
          </a:p>
          <a:p>
            <a:pPr algn="justLow"/>
            <a:r>
              <a:rPr lang="en-US" sz="2800" dirty="0" smtClean="0"/>
              <a:t> </a:t>
            </a:r>
            <a:r>
              <a:rPr lang="ar-SA" sz="2800" b="1" dirty="0" smtClean="0"/>
              <a:t>الإصابة بكسور سابقة</a:t>
            </a:r>
            <a:r>
              <a:rPr lang="ar-IQ" sz="2800" dirty="0" smtClean="0"/>
              <a:t>:</a:t>
            </a:r>
            <a:endParaRPr lang="en-US" sz="2800" dirty="0" smtClean="0"/>
          </a:p>
          <a:p>
            <a:pPr algn="justLow"/>
            <a:r>
              <a:rPr lang="en-US" sz="2800" dirty="0" smtClean="0"/>
              <a:t> </a:t>
            </a:r>
            <a:r>
              <a:rPr lang="ar-SA" sz="2800" dirty="0" smtClean="0"/>
              <a:t>المصابون بكسور سابقة تزيد لديهم احتمالات الإصابة بهشاشة العظام بنسبة 86٪، مقارنة بغيرهم (الرجال والنساء على السواء).</a:t>
            </a:r>
            <a:endParaRPr lang="en-US" sz="2800" dirty="0" smtClean="0"/>
          </a:p>
          <a:p>
            <a:endParaRPr lang="ar-IQ" dirty="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42918"/>
            <a:ext cx="8229600" cy="5681682"/>
          </a:xfrm>
        </p:spPr>
        <p:txBody>
          <a:bodyPr>
            <a:normAutofit/>
          </a:bodyPr>
          <a:lstStyle/>
          <a:p>
            <a:pPr algn="justLow"/>
            <a:r>
              <a:rPr lang="ar-SA" b="1" dirty="0" smtClean="0"/>
              <a:t>العِرق</a:t>
            </a:r>
            <a:r>
              <a:rPr lang="en-US" b="1" dirty="0" smtClean="0"/>
              <a:t>: </a:t>
            </a:r>
            <a:endParaRPr lang="en-US" dirty="0" smtClean="0"/>
          </a:p>
          <a:p>
            <a:pPr algn="justLow"/>
            <a:r>
              <a:rPr lang="ar-SA" dirty="0" smtClean="0"/>
              <a:t>ترقق العظام هو أكثر شيوعاً في شعوب القوقاز وآسيا وأقل حدوثاً في السود من البيض</a:t>
            </a:r>
            <a:r>
              <a:rPr lang="en-US" dirty="0" smtClean="0"/>
              <a:t>.</a:t>
            </a:r>
          </a:p>
          <a:p>
            <a:pPr algn="justLow"/>
            <a:r>
              <a:rPr lang="en-US" dirty="0" smtClean="0"/>
              <a:t> </a:t>
            </a:r>
            <a:r>
              <a:rPr lang="ar-SA" b="1" dirty="0" smtClean="0"/>
              <a:t>انقطاع الطمث/استئصال الرحم</a:t>
            </a:r>
            <a:r>
              <a:rPr lang="en-US" b="1" dirty="0" smtClean="0"/>
              <a:t>:</a:t>
            </a:r>
            <a:r>
              <a:rPr lang="en-US" dirty="0" smtClean="0"/>
              <a:t> </a:t>
            </a:r>
          </a:p>
          <a:p>
            <a:pPr algn="justLow"/>
            <a:r>
              <a:rPr lang="ar-SA" dirty="0" smtClean="0"/>
              <a:t>استئصال الرحم إذا كان مصحوباً بإزالة المبايض، قد يزيد أيضاً خطر هشاشة العظام؛ بسبب فقدان هرمون </a:t>
            </a:r>
            <a:r>
              <a:rPr lang="ar-SA" dirty="0" err="1" smtClean="0"/>
              <a:t>الأستروجين</a:t>
            </a:r>
            <a:r>
              <a:rPr lang="en-US" dirty="0" smtClean="0"/>
              <a:t>.</a:t>
            </a:r>
          </a:p>
          <a:p>
            <a:pPr algn="justLow"/>
            <a:r>
              <a:rPr lang="en-US" dirty="0" smtClean="0"/>
              <a:t> </a:t>
            </a:r>
            <a:r>
              <a:rPr lang="ar-SA" b="1" dirty="0" smtClean="0"/>
              <a:t>التهاب المفاصل </a:t>
            </a:r>
            <a:r>
              <a:rPr lang="ar-SA" b="1" dirty="0" err="1" smtClean="0"/>
              <a:t>الروماتويدي</a:t>
            </a:r>
            <a:r>
              <a:rPr lang="en-US" b="1" dirty="0" smtClean="0"/>
              <a:t>: </a:t>
            </a:r>
            <a:endParaRPr lang="en-US" dirty="0" smtClean="0"/>
          </a:p>
          <a:p>
            <a:pPr algn="justLow"/>
            <a:r>
              <a:rPr lang="ar-SA" dirty="0" smtClean="0"/>
              <a:t>التهاب المفاصل </a:t>
            </a:r>
            <a:r>
              <a:rPr lang="ar-SA" dirty="0" err="1" smtClean="0"/>
              <a:t>الروماتويدي</a:t>
            </a:r>
            <a:r>
              <a:rPr lang="ar-SA" dirty="0" smtClean="0"/>
              <a:t> وأمراض الغدد الصماء مثل: فرط إفراز هرمون الغدة الدرقية، لها تأثير مباشر في كثافة العظم</a:t>
            </a:r>
            <a:r>
              <a:rPr lang="en-US" dirty="0" smtClean="0"/>
              <a:t>. </a:t>
            </a:r>
            <a:endParaRPr lang="ar-SA" dirty="0" smtClean="0"/>
          </a:p>
          <a:p>
            <a:pPr algn="justLow"/>
            <a:r>
              <a:rPr lang="ar-SA" b="1" dirty="0" smtClean="0"/>
              <a:t>نقص إفراز بعض </a:t>
            </a:r>
            <a:r>
              <a:rPr lang="ar-SA" b="1" dirty="0" err="1" smtClean="0"/>
              <a:t>الهرمونات</a:t>
            </a:r>
            <a:r>
              <a:rPr lang="en-US" b="1" dirty="0" smtClean="0"/>
              <a:t>: </a:t>
            </a:r>
            <a:endParaRPr lang="en-US" dirty="0" smtClean="0"/>
          </a:p>
          <a:p>
            <a:pPr algn="justLow"/>
            <a:r>
              <a:rPr lang="ar-SA" dirty="0" smtClean="0"/>
              <a:t>مثل نقص </a:t>
            </a:r>
            <a:r>
              <a:rPr lang="ar-SA" dirty="0" err="1" smtClean="0"/>
              <a:t>الأستروجين</a:t>
            </a:r>
            <a:r>
              <a:rPr lang="ar-SA" dirty="0" smtClean="0"/>
              <a:t> لدى النساء ونقص </a:t>
            </a:r>
            <a:r>
              <a:rPr lang="ar-SA" dirty="0" err="1" smtClean="0"/>
              <a:t>الأندروجين</a:t>
            </a:r>
            <a:r>
              <a:rPr lang="ar-SA" dirty="0" smtClean="0"/>
              <a:t> في الرجال يزيد خطر الكسور</a:t>
            </a:r>
            <a:r>
              <a:rPr lang="en-US" dirty="0" smtClean="0"/>
              <a:t>.</a:t>
            </a:r>
          </a:p>
          <a:p>
            <a:endParaRPr lang="en-US" dirty="0" smtClean="0"/>
          </a:p>
          <a:p>
            <a:endParaRPr lang="ar-IQ" dirty="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85794"/>
            <a:ext cx="8229600" cy="5538806"/>
          </a:xfrm>
        </p:spPr>
        <p:txBody>
          <a:bodyPr/>
          <a:lstStyle/>
          <a:p>
            <a:pPr algn="justLow"/>
            <a:r>
              <a:rPr lang="ar-SA" sz="3200" b="1" dirty="0" smtClean="0"/>
              <a:t>عوامل الأخطار الثابتة الثانوية</a:t>
            </a:r>
            <a:r>
              <a:rPr lang="en-US" sz="3200" b="1" dirty="0" smtClean="0"/>
              <a:t>:</a:t>
            </a:r>
            <a:endParaRPr lang="en-US" sz="3200" dirty="0" smtClean="0"/>
          </a:p>
          <a:p>
            <a:pPr algn="justLow"/>
            <a:r>
              <a:rPr lang="ar-SA" sz="3200" dirty="0" smtClean="0"/>
              <a:t>وهي أقل انتشاراً، لكن يمكن أن يكون لها تأثير كبير في صحة العظام</a:t>
            </a:r>
            <a:r>
              <a:rPr lang="en-US" sz="3200" dirty="0" smtClean="0"/>
              <a:t>.</a:t>
            </a:r>
          </a:p>
          <a:p>
            <a:pPr algn="justLow"/>
            <a:r>
              <a:rPr lang="en-US" sz="3200" dirty="0" smtClean="0"/>
              <a:t> </a:t>
            </a:r>
            <a:r>
              <a:rPr lang="ar-SA" sz="3200" b="1" dirty="0" smtClean="0"/>
              <a:t>عوامل الأخطار هذه تشمل الأمراض الأخرى التي تؤثر بشكل مباشر أو غير مباشر في العظام ومنها</a:t>
            </a:r>
            <a:r>
              <a:rPr lang="en-US" sz="3200" b="1" dirty="0" smtClean="0"/>
              <a:t>:</a:t>
            </a:r>
            <a:endParaRPr lang="en-US" sz="3200" dirty="0" smtClean="0"/>
          </a:p>
          <a:p>
            <a:pPr lvl="0" algn="justLow"/>
            <a:r>
              <a:rPr lang="ar-SA" sz="3200" dirty="0" smtClean="0"/>
              <a:t>الإصابة بالربو</a:t>
            </a:r>
            <a:r>
              <a:rPr lang="en-US" sz="3200" dirty="0" smtClean="0"/>
              <a:t>.  </a:t>
            </a:r>
          </a:p>
          <a:p>
            <a:pPr lvl="0" algn="justLow"/>
            <a:r>
              <a:rPr lang="ar-SA" sz="3200" dirty="0" smtClean="0"/>
              <a:t>الإصابة بسوء التغذية أو مشكلات في الجهاز الهضمي</a:t>
            </a:r>
            <a:r>
              <a:rPr lang="en-US" sz="3200" dirty="0" smtClean="0"/>
              <a:t>.   </a:t>
            </a:r>
          </a:p>
          <a:p>
            <a:pPr lvl="0" algn="justLow"/>
            <a:r>
              <a:rPr lang="ar-SA" sz="3200" dirty="0" smtClean="0"/>
              <a:t>الاضطرابات المتصلة بالدم</a:t>
            </a:r>
            <a:r>
              <a:rPr lang="en-US" sz="3200" dirty="0" smtClean="0"/>
              <a:t>. </a:t>
            </a:r>
          </a:p>
          <a:p>
            <a:pPr algn="justLow"/>
            <a:r>
              <a:rPr lang="ar-SA" sz="3200" dirty="0" smtClean="0"/>
              <a:t>الإصابة بأي نوع من أنواع الإعاقة</a:t>
            </a:r>
            <a:r>
              <a:rPr lang="en-US" sz="3200" dirty="0" smtClean="0"/>
              <a:t>.</a:t>
            </a:r>
            <a:endParaRPr lang="ar-IQ" dirty="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14356"/>
            <a:ext cx="8229600" cy="5857916"/>
          </a:xfrm>
        </p:spPr>
        <p:txBody>
          <a:bodyPr>
            <a:noAutofit/>
          </a:bodyPr>
          <a:lstStyle/>
          <a:p>
            <a:pPr algn="justLow"/>
            <a:r>
              <a:rPr lang="ar-SA" sz="2500" b="1" dirty="0" smtClean="0"/>
              <a:t>الأدوية التي تؤثر في صحة العظام</a:t>
            </a:r>
            <a:r>
              <a:rPr lang="en-US" sz="2500" b="1" dirty="0" smtClean="0"/>
              <a:t>:</a:t>
            </a:r>
            <a:r>
              <a:rPr lang="en-US" sz="2500" dirty="0" smtClean="0"/>
              <a:t> </a:t>
            </a:r>
          </a:p>
          <a:p>
            <a:pPr algn="justLow"/>
            <a:r>
              <a:rPr lang="ar-SA" sz="2500" dirty="0" smtClean="0"/>
              <a:t>بعض الأدوية قد تكون لها آثار جانبية تضعف العظام مباشرة أو تزيد خطر الإصابة بكسور، بسبب السقوط أو الصدمات، ومن هذه الأدوية ما يلي</a:t>
            </a:r>
            <a:r>
              <a:rPr lang="en-US" sz="2500" dirty="0" smtClean="0"/>
              <a:t>:</a:t>
            </a:r>
          </a:p>
          <a:p>
            <a:pPr lvl="0" algn="justLow"/>
            <a:r>
              <a:rPr lang="ar-SA" sz="2500" dirty="0" err="1" smtClean="0"/>
              <a:t>الستيروئيدات</a:t>
            </a:r>
            <a:r>
              <a:rPr lang="ar-SA" sz="2500" dirty="0" smtClean="0"/>
              <a:t> القشرية عن طريق الفم أو الاستنشاق</a:t>
            </a:r>
            <a:r>
              <a:rPr lang="en-US" sz="2500" dirty="0" smtClean="0"/>
              <a:t>.</a:t>
            </a:r>
          </a:p>
          <a:p>
            <a:pPr lvl="0" algn="justLow"/>
            <a:r>
              <a:rPr lang="ar-SA" sz="2500" dirty="0" smtClean="0"/>
              <a:t>بعض أدوية المناعة</a:t>
            </a:r>
            <a:r>
              <a:rPr lang="en-US" sz="2500" dirty="0" smtClean="0"/>
              <a:t>.</a:t>
            </a:r>
          </a:p>
          <a:p>
            <a:pPr lvl="0" algn="justLow"/>
            <a:r>
              <a:rPr lang="ar-SA" sz="2500" dirty="0" smtClean="0"/>
              <a:t>علاج هرمون الغدة الدرقية</a:t>
            </a:r>
            <a:r>
              <a:rPr lang="en-US" sz="2500" dirty="0" smtClean="0"/>
              <a:t>. </a:t>
            </a:r>
          </a:p>
          <a:p>
            <a:pPr lvl="0" algn="justLow"/>
            <a:r>
              <a:rPr lang="ar-SA" sz="2500" dirty="0" smtClean="0"/>
              <a:t>بعض </a:t>
            </a:r>
            <a:r>
              <a:rPr lang="ar-SA" sz="2500" dirty="0" err="1" smtClean="0"/>
              <a:t>هرمونات</a:t>
            </a:r>
            <a:r>
              <a:rPr lang="ar-SA" sz="2500" dirty="0" smtClean="0"/>
              <a:t> </a:t>
            </a:r>
            <a:r>
              <a:rPr lang="ar-SA" sz="2500" dirty="0" err="1" smtClean="0"/>
              <a:t>الستيرويد</a:t>
            </a:r>
            <a:r>
              <a:rPr lang="en-US" sz="2500" dirty="0" smtClean="0"/>
              <a:t>. </a:t>
            </a:r>
          </a:p>
          <a:p>
            <a:pPr lvl="0" algn="justLow"/>
            <a:r>
              <a:rPr lang="ar-SA" sz="2500" dirty="0" smtClean="0"/>
              <a:t>مثبطات </a:t>
            </a:r>
            <a:r>
              <a:rPr lang="ar-SA" sz="2500" dirty="0" err="1" smtClean="0"/>
              <a:t>الأروماتيز</a:t>
            </a:r>
            <a:r>
              <a:rPr lang="en-US" sz="2500" dirty="0" smtClean="0"/>
              <a:t>. </a:t>
            </a:r>
          </a:p>
          <a:p>
            <a:pPr lvl="0" algn="justLow"/>
            <a:r>
              <a:rPr lang="ar-SA" sz="2500" dirty="0" smtClean="0"/>
              <a:t>بعض مضادات الذهان</a:t>
            </a:r>
            <a:r>
              <a:rPr lang="en-US" sz="2500" dirty="0" smtClean="0"/>
              <a:t>.   </a:t>
            </a:r>
          </a:p>
          <a:p>
            <a:pPr lvl="0" algn="justLow"/>
            <a:r>
              <a:rPr lang="ar-SA" sz="2500" dirty="0" smtClean="0"/>
              <a:t>مضادات معينة</a:t>
            </a:r>
            <a:r>
              <a:rPr lang="en-US" sz="2500" dirty="0" smtClean="0"/>
              <a:t>.  </a:t>
            </a:r>
          </a:p>
          <a:p>
            <a:pPr lvl="0" algn="justLow"/>
            <a:r>
              <a:rPr lang="ar-SA" sz="2500" dirty="0" smtClean="0"/>
              <a:t>بعض الأدوية المضادة للصرع</a:t>
            </a:r>
            <a:r>
              <a:rPr lang="en-US" sz="2500" dirty="0" smtClean="0"/>
              <a:t>. </a:t>
            </a:r>
          </a:p>
          <a:p>
            <a:pPr lvl="0" algn="justLow"/>
            <a:r>
              <a:rPr lang="ar-SA" sz="2500" dirty="0" smtClean="0"/>
              <a:t>مضادات الحموضة</a:t>
            </a:r>
            <a:r>
              <a:rPr lang="en-US" sz="2500" dirty="0" smtClean="0"/>
              <a:t>.  </a:t>
            </a:r>
          </a:p>
          <a:p>
            <a:pPr lvl="0" algn="justLow"/>
            <a:r>
              <a:rPr lang="ar-SA" sz="2500" dirty="0" smtClean="0"/>
              <a:t>مثبطات مضخة البروتون</a:t>
            </a:r>
            <a:r>
              <a:rPr lang="en-US" sz="2500" dirty="0" smtClean="0"/>
              <a:t>.</a:t>
            </a:r>
            <a:endParaRPr lang="ar-IQ" sz="2500" dirty="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
                                            <p:txEl>
                                              <p:pRg st="10" end="10"/>
                                            </p:txEl>
                                          </p:spTgt>
                                        </p:tgtEl>
                                        <p:attrNameLst>
                                          <p:attrName>style.visibility</p:attrName>
                                        </p:attrNameLst>
                                      </p:cBhvr>
                                      <p:to>
                                        <p:strVal val="visible"/>
                                      </p:to>
                                    </p:set>
                                    <p:animEffect transition="in" filter="fade">
                                      <p:cBhvr>
                                        <p:cTn id="77" dur="1000"/>
                                        <p:tgtEl>
                                          <p:spTgt spid="3">
                                            <p:txEl>
                                              <p:pRg st="10" end="10"/>
                                            </p:txEl>
                                          </p:spTgt>
                                        </p:tgtEl>
                                      </p:cBhvr>
                                    </p:animEffect>
                                    <p:anim calcmode="lin" valueType="num">
                                      <p:cBhvr>
                                        <p:cTn id="7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3">
                                            <p:txEl>
                                              <p:pRg st="11" end="11"/>
                                            </p:txEl>
                                          </p:spTgt>
                                        </p:tgtEl>
                                        <p:attrNameLst>
                                          <p:attrName>style.visibility</p:attrName>
                                        </p:attrNameLst>
                                      </p:cBhvr>
                                      <p:to>
                                        <p:strVal val="visible"/>
                                      </p:to>
                                    </p:set>
                                    <p:animEffect transition="in" filter="fade">
                                      <p:cBhvr>
                                        <p:cTn id="84" dur="1000"/>
                                        <p:tgtEl>
                                          <p:spTgt spid="3">
                                            <p:txEl>
                                              <p:pRg st="11" end="11"/>
                                            </p:txEl>
                                          </p:spTgt>
                                        </p:tgtEl>
                                      </p:cBhvr>
                                    </p:animEffect>
                                    <p:anim calcmode="lin" valueType="num">
                                      <p:cBhvr>
                                        <p:cTn id="85"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85794"/>
            <a:ext cx="8229600" cy="5538806"/>
          </a:xfrm>
        </p:spPr>
        <p:txBody>
          <a:bodyPr>
            <a:noAutofit/>
          </a:bodyPr>
          <a:lstStyle/>
          <a:p>
            <a:pPr algn="justLow"/>
            <a:r>
              <a:rPr lang="ar-SA" sz="2800" b="1" dirty="0" smtClean="0"/>
              <a:t>عوامل الأخطار التي يمكن تغييرها أو التحكم </a:t>
            </a:r>
            <a:r>
              <a:rPr lang="ar-SA" sz="2800" b="1" dirty="0" err="1" smtClean="0"/>
              <a:t>بها</a:t>
            </a:r>
            <a:r>
              <a:rPr lang="en-US" sz="2800" b="1" dirty="0" smtClean="0"/>
              <a:t>: </a:t>
            </a:r>
            <a:endParaRPr lang="en-US" sz="2800" dirty="0" smtClean="0"/>
          </a:p>
          <a:p>
            <a:pPr algn="justLow"/>
            <a:r>
              <a:rPr lang="ar-SA" sz="2800" dirty="0" smtClean="0"/>
              <a:t>معظم عوامل الأخطار لها تأثير مباشر في تكوين العظم البيولوجي، وتؤدي إلى انخفاض في كثافة المعادن في العظام، ولكن بعضها أيضاً يزيد خطر الإصابة بالكسور بشكل غير مباشر، وتشمل</a:t>
            </a:r>
            <a:r>
              <a:rPr lang="en-US" sz="2800" dirty="0" smtClean="0"/>
              <a:t>:</a:t>
            </a:r>
          </a:p>
          <a:p>
            <a:pPr algn="justLow"/>
            <a:r>
              <a:rPr lang="en-US" sz="2800" dirty="0" smtClean="0"/>
              <a:t> </a:t>
            </a:r>
            <a:r>
              <a:rPr lang="ar-SA" sz="2800" b="1" dirty="0" smtClean="0"/>
              <a:t>الكحول</a:t>
            </a:r>
            <a:r>
              <a:rPr lang="en-US" sz="2800" b="1" dirty="0" smtClean="0"/>
              <a:t>: </a:t>
            </a:r>
            <a:endParaRPr lang="en-US" sz="2800" dirty="0" smtClean="0"/>
          </a:p>
          <a:p>
            <a:pPr algn="justLow"/>
            <a:r>
              <a:rPr lang="ar-SA" sz="2800" dirty="0" smtClean="0"/>
              <a:t>يزيد خطر الإصابة بهشاشة العظام عند مستهلكي الكحول مقارنة مع من لا يتناولون الكحول بسبب الآثار السلبية المباشرة على الهرمون الذي ينظم </a:t>
            </a:r>
            <a:r>
              <a:rPr lang="ar-SA" sz="2800" dirty="0" err="1" smtClean="0"/>
              <a:t>استقلاب</a:t>
            </a:r>
            <a:r>
              <a:rPr lang="ar-SA" sz="2800" dirty="0" smtClean="0"/>
              <a:t> الكالسيوم مع ضعف الحالة </a:t>
            </a:r>
            <a:r>
              <a:rPr lang="ar-SA" sz="2800" dirty="0" err="1" smtClean="0"/>
              <a:t>التغذوية</a:t>
            </a:r>
            <a:r>
              <a:rPr lang="ar-SA" sz="2800" dirty="0" smtClean="0"/>
              <a:t> (نقص الكالسيوم والبروتين ونقص فيتامين (د)). كما أن الكحول قد يحول دون امتصاص الكالسيوم وتكوين العظام</a:t>
            </a:r>
            <a:r>
              <a:rPr lang="en-US" sz="2800" dirty="0" smtClean="0"/>
              <a:t>.</a:t>
            </a:r>
            <a:endParaRPr lang="ar-IQ" sz="2800" dirty="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14356"/>
            <a:ext cx="8229600" cy="5929354"/>
          </a:xfrm>
        </p:spPr>
        <p:txBody>
          <a:bodyPr>
            <a:noAutofit/>
          </a:bodyPr>
          <a:lstStyle/>
          <a:p>
            <a:pPr algn="justLow"/>
            <a:r>
              <a:rPr lang="ar-SA" sz="3000" b="1" dirty="0" smtClean="0"/>
              <a:t>التدخين</a:t>
            </a:r>
            <a:r>
              <a:rPr lang="en-US" sz="3000" b="1" dirty="0" smtClean="0"/>
              <a:t>: </a:t>
            </a:r>
            <a:endParaRPr lang="en-US" sz="3000" dirty="0" smtClean="0"/>
          </a:p>
          <a:p>
            <a:pPr algn="justLow"/>
            <a:r>
              <a:rPr lang="ar-SA" sz="3000" dirty="0" smtClean="0"/>
              <a:t>المدخنون أكثر عرضة لهشاشة العظام مقارنة مع غير المدخنين</a:t>
            </a:r>
            <a:r>
              <a:rPr lang="en-US" sz="3000" dirty="0" smtClean="0"/>
              <a:t>.</a:t>
            </a:r>
          </a:p>
          <a:p>
            <a:pPr algn="justLow"/>
            <a:r>
              <a:rPr lang="en-US" sz="3000" dirty="0" smtClean="0"/>
              <a:t> </a:t>
            </a:r>
            <a:r>
              <a:rPr lang="ar-SA" sz="3000" b="1" dirty="0" smtClean="0"/>
              <a:t>انخفاض مؤشر كتلة الجسم</a:t>
            </a:r>
            <a:r>
              <a:rPr lang="en-US" sz="3000" b="1" dirty="0" smtClean="0"/>
              <a:t>:</a:t>
            </a:r>
            <a:r>
              <a:rPr lang="en-US" sz="3000" dirty="0" smtClean="0"/>
              <a:t> </a:t>
            </a:r>
          </a:p>
          <a:p>
            <a:pPr algn="justLow"/>
            <a:r>
              <a:rPr lang="ar-SA" sz="3000" dirty="0" smtClean="0"/>
              <a:t>إذا كان مؤشر كتلة الجسم (أقل من 20) بغض النظر عن العمر أو الجنس، ففقدان الوزن يرتبط بفقدان المزيد من العظام وزيادة خطر الإصابة بالكسور</a:t>
            </a:r>
            <a:r>
              <a:rPr lang="en-US" sz="3000" dirty="0" smtClean="0"/>
              <a:t>.</a:t>
            </a:r>
          </a:p>
          <a:p>
            <a:pPr algn="justLow"/>
            <a:r>
              <a:rPr lang="en-US" sz="3000" dirty="0" smtClean="0"/>
              <a:t> </a:t>
            </a:r>
            <a:r>
              <a:rPr lang="ar-SA" sz="3000" b="1" dirty="0" smtClean="0"/>
              <a:t>سوء التغذية</a:t>
            </a:r>
            <a:r>
              <a:rPr lang="en-US" sz="3000" b="1" dirty="0" smtClean="0"/>
              <a:t>: </a:t>
            </a:r>
            <a:endParaRPr lang="en-US" sz="3000" dirty="0" smtClean="0"/>
          </a:p>
          <a:p>
            <a:pPr algn="justLow"/>
            <a:r>
              <a:rPr lang="ar-SA" sz="3000" dirty="0" smtClean="0"/>
              <a:t>عندما يكون امتصاص الكالسيوم من المصادر الغذائية غير كافٍ، يزيد الجسم إنتاج هرمون الغدة الدرقية أكثر، مما يعزز إعادة تشكيل العظام، فيزيد </a:t>
            </a:r>
            <a:r>
              <a:rPr lang="ar-SA" sz="3000" dirty="0" err="1" smtClean="0"/>
              <a:t>الأوستيوكلاستس</a:t>
            </a:r>
            <a:r>
              <a:rPr lang="ar-SA" sz="3000" dirty="0" smtClean="0"/>
              <a:t> في العظام لتسهيل تحرير الكالسيوم من العظم لإمداد العضلات والأعصاب </a:t>
            </a:r>
            <a:r>
              <a:rPr lang="ar-SA" sz="3000" dirty="0" err="1" smtClean="0"/>
              <a:t>به</a:t>
            </a:r>
            <a:r>
              <a:rPr lang="ar-SA" sz="3000" dirty="0" smtClean="0"/>
              <a:t> مع المعادن التي يحتاجون إليها</a:t>
            </a:r>
            <a:r>
              <a:rPr lang="en-US" sz="3000" dirty="0" smtClean="0"/>
              <a:t>.</a:t>
            </a:r>
            <a:endParaRPr lang="ar-IQ" sz="3000" dirty="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14356"/>
            <a:ext cx="8229600" cy="5610244"/>
          </a:xfrm>
        </p:spPr>
        <p:txBody>
          <a:bodyPr>
            <a:normAutofit/>
          </a:bodyPr>
          <a:lstStyle/>
          <a:p>
            <a:pPr algn="justLow"/>
            <a:r>
              <a:rPr lang="ar-SA" sz="2800" b="1" dirty="0" smtClean="0"/>
              <a:t>فيتامين </a:t>
            </a:r>
            <a:r>
              <a:rPr lang="ar-SA" sz="2800" b="1" smtClean="0"/>
              <a:t>(د):</a:t>
            </a:r>
            <a:endParaRPr lang="en-US" sz="2800" dirty="0" smtClean="0"/>
          </a:p>
          <a:p>
            <a:pPr algn="justLow"/>
            <a:r>
              <a:rPr lang="ar-SA" sz="2800" dirty="0" smtClean="0"/>
              <a:t>فيتامين (د) ضروري أيضًا، لأنه يساعد على امتصاص الكالسيوم من الأمعاء إلى الدم. يتكون فيتامين (د) في الجلد مع التعرض لأشعة الشمس فوق البنفسجية. معظم الناس يتعرضون لأشعة الشمس على الأقل 15 دقيقة يوميًّا وعادة ما يكفي، ولكن في كبار السن والأشخاص الذين لا يستطيعون الخروج، وخلال أشهر الشتاء، فإن الحصول على فيتامين (د) من الغذاء أو من مصادر تكميلية هو الحل</a:t>
            </a:r>
            <a:r>
              <a:rPr lang="en-US" sz="2800" dirty="0" smtClean="0"/>
              <a:t>.</a:t>
            </a:r>
          </a:p>
          <a:p>
            <a:pPr algn="justLow"/>
            <a:r>
              <a:rPr lang="en-US" sz="2800" dirty="0" smtClean="0"/>
              <a:t> </a:t>
            </a:r>
            <a:r>
              <a:rPr lang="ar-SA" sz="2800" b="1" dirty="0" smtClean="0"/>
              <a:t>اضطرابات الأكل</a:t>
            </a:r>
            <a:r>
              <a:rPr lang="en-US" sz="2800" b="1" dirty="0" smtClean="0"/>
              <a:t>: </a:t>
            </a:r>
            <a:endParaRPr lang="en-US" sz="2800" dirty="0" smtClean="0"/>
          </a:p>
          <a:p>
            <a:pPr algn="justLow"/>
            <a:r>
              <a:rPr lang="ar-SA" sz="2800" dirty="0" smtClean="0"/>
              <a:t>ترقق العظام يمكن أيضًا أن يزيد بسبب اضطرابات الأكل مثل فقدان الشهية العصبي والشره المرضي</a:t>
            </a:r>
            <a:r>
              <a:rPr lang="en-US" sz="2800" dirty="0" smtClean="0"/>
              <a:t>.</a:t>
            </a:r>
            <a:endParaRPr lang="ar-IQ" sz="2800" dirty="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85794"/>
            <a:ext cx="8229600" cy="5786478"/>
          </a:xfrm>
        </p:spPr>
        <p:txBody>
          <a:bodyPr>
            <a:noAutofit/>
          </a:bodyPr>
          <a:lstStyle/>
          <a:p>
            <a:pPr algn="justLow"/>
            <a:r>
              <a:rPr lang="ar-SA" sz="2400" b="1" dirty="0" smtClean="0"/>
              <a:t>نقص </a:t>
            </a:r>
            <a:r>
              <a:rPr lang="ar-SA" sz="2400" b="1" dirty="0" err="1" smtClean="0"/>
              <a:t>الأستروجين</a:t>
            </a:r>
            <a:r>
              <a:rPr lang="en-US" sz="2400" b="1" dirty="0" smtClean="0"/>
              <a:t>: </a:t>
            </a:r>
            <a:endParaRPr lang="en-US" sz="2400" dirty="0" smtClean="0"/>
          </a:p>
          <a:p>
            <a:pPr algn="justLow"/>
            <a:r>
              <a:rPr lang="ar-SA" sz="2400" dirty="0" smtClean="0"/>
              <a:t>نقص </a:t>
            </a:r>
            <a:r>
              <a:rPr lang="ar-SA" sz="2400" dirty="0" err="1" smtClean="0"/>
              <a:t>الأستروجين</a:t>
            </a:r>
            <a:r>
              <a:rPr lang="ar-SA" sz="2400" dirty="0" smtClean="0"/>
              <a:t> لدى النساء يساعد على فقدان العظام بطريقة مماثلة لتلك التي تحدث في النساء بعد انقطاع الطمث، وهذه الأمراض تقلل من بناء العظام وقوتها</a:t>
            </a:r>
            <a:r>
              <a:rPr lang="en-US" sz="2400" dirty="0" smtClean="0"/>
              <a:t>.</a:t>
            </a:r>
          </a:p>
          <a:p>
            <a:pPr algn="justLow"/>
            <a:r>
              <a:rPr lang="en-US" sz="2400" dirty="0" smtClean="0"/>
              <a:t> </a:t>
            </a:r>
            <a:r>
              <a:rPr lang="ar-SA" sz="2400" b="1" dirty="0" smtClean="0"/>
              <a:t>عدم ممارسة النشاط البدني</a:t>
            </a:r>
            <a:r>
              <a:rPr lang="en-US" sz="2400" b="1" dirty="0" smtClean="0"/>
              <a:t>: </a:t>
            </a:r>
            <a:endParaRPr lang="en-US" sz="2400" dirty="0" smtClean="0"/>
          </a:p>
          <a:p>
            <a:pPr algn="justLow"/>
            <a:r>
              <a:rPr lang="ar-SA" sz="2400" dirty="0" smtClean="0"/>
              <a:t>قليلو الحركة أكثر عرضة للإصابة بكسر الفخذ من أولئك الذين هم أكثر نشاطًا، والنساء الذين يجلسون لمدة تزيد على تسع ساعات في اليوم أكثر عرضة للإصابة بكسر الفخذ من أولئك اللائي يجلسن لمدة تقل عن ست ساعات في اليوم</a:t>
            </a:r>
            <a:r>
              <a:rPr lang="en-US" sz="2400" dirty="0" smtClean="0"/>
              <a:t>.</a:t>
            </a:r>
          </a:p>
          <a:p>
            <a:pPr algn="justLow"/>
            <a:r>
              <a:rPr lang="ar-SA" sz="2400" b="1" dirty="0" smtClean="0"/>
              <a:t>السقوط بشكل متكرر</a:t>
            </a:r>
            <a:r>
              <a:rPr lang="en-US" sz="2400" b="1" dirty="0" smtClean="0"/>
              <a:t>: </a:t>
            </a:r>
            <a:endParaRPr lang="en-US" sz="2400" dirty="0" smtClean="0"/>
          </a:p>
          <a:p>
            <a:pPr algn="justLow"/>
            <a:r>
              <a:rPr lang="ar-SA" sz="2400" dirty="0" smtClean="0"/>
              <a:t>من أسبابه العاهات البصرية، وضعف العضلات، وعدم استقرار وضع الجسم، وضعف البصر، واستخدام بعض الأدوية التي تسبب الدوخة والنعاس، والأخطار الداخلية والخارجية وفقدان التوازن والخلل الوظيفي العصبي العضلي، والخرف، واستخدام الحبوب المنومة، وهو شائع جدًا لدى كبار السن، وزيادة خطر السقوط وخطر الكسر</a:t>
            </a:r>
            <a:r>
              <a:rPr lang="en-US" sz="2400" dirty="0" smtClean="0"/>
              <a:t>.</a:t>
            </a:r>
            <a:endParaRPr lang="ar-IQ" sz="2400" dirty="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42918"/>
            <a:ext cx="8229600" cy="5681682"/>
          </a:xfrm>
        </p:spPr>
        <p:txBody>
          <a:bodyPr>
            <a:normAutofit/>
          </a:bodyPr>
          <a:lstStyle/>
          <a:p>
            <a:pPr algn="justLow"/>
            <a:r>
              <a:rPr lang="ar-SA" sz="2800" b="1" dirty="0" smtClean="0"/>
              <a:t>الوقاية والعلاج</a:t>
            </a:r>
            <a:r>
              <a:rPr lang="en-US" sz="2800" b="1" dirty="0" smtClean="0"/>
              <a:t>: </a:t>
            </a:r>
            <a:endParaRPr lang="en-US" sz="2800" dirty="0" smtClean="0"/>
          </a:p>
          <a:p>
            <a:pPr algn="justLow"/>
            <a:r>
              <a:rPr lang="ar-SA" sz="2800" dirty="0" smtClean="0"/>
              <a:t>من الجيد أن نعلم أن مرض هشاشة العظام أصبح الآن حالة قابلة للعلاج إلى حد كبير، كما يمكن تجنب العديد من الكسور</a:t>
            </a:r>
            <a:r>
              <a:rPr lang="en-US" sz="2800" dirty="0" smtClean="0"/>
              <a:t>.</a:t>
            </a:r>
          </a:p>
          <a:p>
            <a:pPr algn="justLow"/>
            <a:r>
              <a:rPr lang="en-US" sz="2800" dirty="0" smtClean="0"/>
              <a:t> </a:t>
            </a:r>
            <a:r>
              <a:rPr lang="ar-SA" sz="2800" b="1" dirty="0" smtClean="0"/>
              <a:t>العقاقير</a:t>
            </a:r>
            <a:r>
              <a:rPr lang="en-US" sz="2800" b="1" dirty="0" smtClean="0"/>
              <a:t>:</a:t>
            </a:r>
            <a:endParaRPr lang="en-US" sz="2800" dirty="0" smtClean="0"/>
          </a:p>
          <a:p>
            <a:pPr lvl="0" algn="justLow"/>
            <a:r>
              <a:rPr lang="ar-SA" sz="2800" dirty="0" smtClean="0"/>
              <a:t>إذا تم تشخيص مرض ترقق العظام أو إذا كان هناك خطر من هشاشة العظام، فهناك عدد من الخيارات المتاحة من العلاجات الفعالة للحفاظ على كثافة العظام وتقليل خطر الكسور</a:t>
            </a:r>
            <a:r>
              <a:rPr lang="en-US" sz="2800" dirty="0" smtClean="0"/>
              <a:t>.</a:t>
            </a:r>
          </a:p>
          <a:p>
            <a:pPr lvl="0" algn="justLow"/>
            <a:r>
              <a:rPr lang="ar-SA" sz="2800" dirty="0" smtClean="0"/>
              <a:t>ومن المهم أن يتناسب العلاج مع احتياجات المريض، ولكن يجب أن تؤخذ بحذر بوصفة طبية لها.  إن الكالسيوم وفيتامين (د) تعطى كمدعمات لعلاج ترقق العظام، لضمان أقصى فعالية من العلاج بالعقاقير</a:t>
            </a:r>
            <a:r>
              <a:rPr lang="en-US" sz="2800" dirty="0" smtClean="0"/>
              <a:t>.</a:t>
            </a:r>
            <a:endParaRPr lang="ar-IQ" sz="2800" dirty="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28604"/>
            <a:ext cx="8229600" cy="5895996"/>
          </a:xfrm>
        </p:spPr>
        <p:txBody>
          <a:bodyPr>
            <a:normAutofit fontScale="92500"/>
          </a:bodyPr>
          <a:lstStyle/>
          <a:p>
            <a:pPr algn="justLow"/>
            <a:r>
              <a:rPr lang="ar-SA" b="1" dirty="0" smtClean="0"/>
              <a:t>الوقاية</a:t>
            </a:r>
            <a:r>
              <a:rPr lang="en-US" b="1" dirty="0" smtClean="0"/>
              <a:t>:</a:t>
            </a:r>
            <a:r>
              <a:rPr lang="en-US" dirty="0" smtClean="0"/>
              <a:t> </a:t>
            </a:r>
          </a:p>
          <a:p>
            <a:pPr algn="justLow"/>
            <a:r>
              <a:rPr lang="ar-SA" dirty="0" smtClean="0"/>
              <a:t>الحصول على فيتامين (د).</a:t>
            </a:r>
            <a:endParaRPr lang="en-US" dirty="0" smtClean="0"/>
          </a:p>
          <a:p>
            <a:pPr algn="justLow"/>
            <a:r>
              <a:rPr lang="ar-SA" b="1" dirty="0" smtClean="0"/>
              <a:t>التعرض لأشعة الشمس</a:t>
            </a:r>
            <a:r>
              <a:rPr lang="en-US" b="1" dirty="0" smtClean="0"/>
              <a:t>:</a:t>
            </a:r>
            <a:endParaRPr lang="en-US" dirty="0" smtClean="0"/>
          </a:p>
          <a:p>
            <a:pPr algn="justLow"/>
            <a:r>
              <a:rPr lang="ar-SA" dirty="0" smtClean="0"/>
              <a:t>تعريض اليدين والوجه لمدة لا تقل عن 20 دقيقة يوميًّا</a:t>
            </a:r>
            <a:r>
              <a:rPr lang="en-US" dirty="0" smtClean="0"/>
              <a:t>. </a:t>
            </a:r>
          </a:p>
          <a:p>
            <a:pPr algn="justLow"/>
            <a:r>
              <a:rPr lang="ar-SA" b="1" dirty="0" smtClean="0"/>
              <a:t>تجنب القيام بمجهود بدني شاق</a:t>
            </a:r>
            <a:r>
              <a:rPr lang="en-US" b="1" dirty="0" smtClean="0"/>
              <a:t>:</a:t>
            </a:r>
            <a:endParaRPr lang="en-US" dirty="0" smtClean="0"/>
          </a:p>
          <a:p>
            <a:pPr algn="justLow"/>
            <a:r>
              <a:rPr lang="ar-SA" dirty="0" smtClean="0"/>
              <a:t>النساء والفتيات في سن المراهقة اللائي يمارسن الرياضة أو العمل الشاق إلى درجة شديدة نتيجة نقص هرمون </a:t>
            </a:r>
            <a:r>
              <a:rPr lang="ar-SA" dirty="0" err="1" smtClean="0"/>
              <a:t>الأستروجين</a:t>
            </a:r>
            <a:r>
              <a:rPr lang="ar-SA" dirty="0" smtClean="0"/>
              <a:t> ما يؤدي لدى النساء الأصغر سنًا إلى فقدان العظام، فكل الرياضيين من الذكور والإناث الذين يمارسون الرياضة بشكل مفرط دون تناول السعرات الحرارية الكافية معرضون لأخطار متزايدة لترقق العظام</a:t>
            </a:r>
            <a:r>
              <a:rPr lang="en-US" dirty="0" smtClean="0"/>
              <a:t>.</a:t>
            </a:r>
          </a:p>
          <a:p>
            <a:pPr algn="justLow"/>
            <a:r>
              <a:rPr lang="en-US" dirty="0" smtClean="0"/>
              <a:t> </a:t>
            </a:r>
            <a:r>
              <a:rPr lang="ar-SA" b="1" dirty="0" smtClean="0"/>
              <a:t>تحسين أسلوب الحياة</a:t>
            </a:r>
            <a:r>
              <a:rPr lang="en-US" b="1" dirty="0" smtClean="0"/>
              <a:t>:</a:t>
            </a:r>
            <a:endParaRPr lang="en-US" dirty="0" smtClean="0"/>
          </a:p>
          <a:p>
            <a:pPr algn="justLow"/>
            <a:r>
              <a:rPr lang="ar-SA" dirty="0" smtClean="0"/>
              <a:t>ينبغي على الأشخاص في منتصف العمر وما بعده </a:t>
            </a:r>
            <a:r>
              <a:rPr lang="ar-SA" dirty="0" err="1" smtClean="0"/>
              <a:t>اتباع</a:t>
            </a:r>
            <a:r>
              <a:rPr lang="ar-SA" dirty="0" smtClean="0"/>
              <a:t> نمط حياة صحي بتجنب التدخين والكحول، واستشارة الطبيب، وتقييم خطر الإصابة بهشاشة العظام، وأخذ الأدوية والمكملات للمساعدة على الحفاظ على كتلة العظام وتقليل خطر الكسر</a:t>
            </a:r>
            <a:r>
              <a:rPr lang="en-US" dirty="0" smtClean="0"/>
              <a:t>.</a:t>
            </a:r>
            <a:endParaRPr lang="ar-IQ" dirty="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6600" b="1" dirty="0" smtClean="0"/>
              <a:t>مما تتكون العظام؟</a:t>
            </a:r>
            <a:endParaRPr lang="ar-IQ" sz="6600" dirty="0"/>
          </a:p>
        </p:txBody>
      </p:sp>
      <p:sp>
        <p:nvSpPr>
          <p:cNvPr id="3" name="عنصر نائب للمحتوى 2"/>
          <p:cNvSpPr>
            <a:spLocks noGrp="1"/>
          </p:cNvSpPr>
          <p:nvPr>
            <p:ph idx="1"/>
          </p:nvPr>
        </p:nvSpPr>
        <p:spPr/>
        <p:txBody>
          <a:bodyPr>
            <a:normAutofit/>
          </a:bodyPr>
          <a:lstStyle/>
          <a:p>
            <a:pPr algn="justLow"/>
            <a:r>
              <a:rPr lang="ar-SA" sz="3600" dirty="0" smtClean="0"/>
              <a:t>العظام عبارة عن البروتينات والمعادن والفيتامينات التي تشكل الخلايا التي تبني الأنسجة العظمية الحية الديناميكية المتكاملة ولها القدرة على النمو وإصلاح نفسها</a:t>
            </a:r>
            <a:r>
              <a:rPr lang="en-US" sz="3600" dirty="0" smtClean="0"/>
              <a:t>.</a:t>
            </a:r>
            <a:endParaRPr lang="en-US" sz="3600" dirty="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2000"/>
                                        <p:tgtEl>
                                          <p:spTgt spid="3">
                                            <p:txEl>
                                              <p:pRg st="0" end="0"/>
                                            </p:txEl>
                                          </p:spTgt>
                                        </p:tgtEl>
                                      </p:cBhvr>
                                    </p:animEffect>
                                    <p:anim calcmode="lin" valueType="num">
                                      <p:cBhvr>
                                        <p:cTn id="16" dur="2000" fill="hold"/>
                                        <p:tgtEl>
                                          <p:spTgt spid="3">
                                            <p:txEl>
                                              <p:pRg st="0" end="0"/>
                                            </p:txEl>
                                          </p:spTgt>
                                        </p:tgtEl>
                                        <p:attrNameLst>
                                          <p:attrName>style.rotation</p:attrName>
                                        </p:attrNameLst>
                                      </p:cBhvr>
                                      <p:tavLst>
                                        <p:tav tm="0">
                                          <p:val>
                                            <p:fltVal val="720"/>
                                          </p:val>
                                        </p:tav>
                                        <p:tav tm="100000">
                                          <p:val>
                                            <p:fltVal val="0"/>
                                          </p:val>
                                        </p:tav>
                                      </p:tavLst>
                                    </p:anim>
                                    <p:anim calcmode="lin" valueType="num">
                                      <p:cBhvr>
                                        <p:cTn id="17" dur="2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8" dur="2000" fill="hold"/>
                                        <p:tgtEl>
                                          <p:spTgt spid="3">
                                            <p:txEl>
                                              <p:pRg st="0" end="0"/>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857232"/>
            <a:ext cx="8229600" cy="5467368"/>
          </a:xfrm>
        </p:spPr>
        <p:txBody>
          <a:bodyPr>
            <a:normAutofit/>
          </a:bodyPr>
          <a:lstStyle/>
          <a:p>
            <a:pPr algn="justLow"/>
            <a:r>
              <a:rPr lang="ar-SA" sz="2800" b="1" dirty="0" smtClean="0"/>
              <a:t>المحافظة على الوزن المثالي</a:t>
            </a:r>
            <a:r>
              <a:rPr lang="en-US" sz="2800" b="1" dirty="0" smtClean="0"/>
              <a:t>: </a:t>
            </a:r>
            <a:endParaRPr lang="en-US" sz="2800" dirty="0" smtClean="0"/>
          </a:p>
          <a:p>
            <a:pPr algn="justLow"/>
            <a:r>
              <a:rPr lang="ar-SA" sz="2800" dirty="0" smtClean="0"/>
              <a:t>التأكد من وزن الجسم السليم هو أحد عوامل ترقق العظام</a:t>
            </a:r>
            <a:r>
              <a:rPr lang="en-US" sz="2800" dirty="0" smtClean="0"/>
              <a:t>.</a:t>
            </a:r>
          </a:p>
          <a:p>
            <a:pPr algn="justLow"/>
            <a:r>
              <a:rPr lang="en-US" sz="2800" dirty="0" smtClean="0"/>
              <a:t> </a:t>
            </a:r>
            <a:r>
              <a:rPr lang="ar-SA" sz="2800" b="1" dirty="0" smtClean="0"/>
              <a:t>التغذية الجيدة</a:t>
            </a:r>
            <a:r>
              <a:rPr lang="en-US" sz="2800" b="1" dirty="0" smtClean="0"/>
              <a:t>:</a:t>
            </a:r>
            <a:endParaRPr lang="en-US" sz="2800" dirty="0" smtClean="0"/>
          </a:p>
          <a:p>
            <a:pPr algn="justLow"/>
            <a:r>
              <a:rPr lang="ar-SA" sz="2800" dirty="0" smtClean="0"/>
              <a:t>إن </a:t>
            </a:r>
            <a:r>
              <a:rPr lang="ar-SA" sz="2800" dirty="0" err="1" smtClean="0"/>
              <a:t>اتباع</a:t>
            </a:r>
            <a:r>
              <a:rPr lang="ar-SA" sz="2800" dirty="0" smtClean="0"/>
              <a:t> نظام غذائي متوازن في كل مرحلة من مراحل حياة الإنسان يعزز قوة وصحة العظام، </a:t>
            </a:r>
            <a:r>
              <a:rPr lang="ar-SA" sz="2800" dirty="0" err="1" smtClean="0"/>
              <a:t>فاتباع</a:t>
            </a:r>
            <a:r>
              <a:rPr lang="ar-SA" sz="2800" dirty="0" smtClean="0"/>
              <a:t> نظام غذائي جيد يتضمن وجبات مغذية ومنوعة </a:t>
            </a:r>
            <a:r>
              <a:rPr lang="ar-SA" sz="2800" dirty="0" err="1" smtClean="0"/>
              <a:t>بها</a:t>
            </a:r>
            <a:r>
              <a:rPr lang="ar-SA" sz="2800" dirty="0" smtClean="0"/>
              <a:t> ما يكفي من السعرات الحرارية من البروتين والدهون </a:t>
            </a:r>
            <a:r>
              <a:rPr lang="ar-SA" sz="2800" dirty="0" err="1" smtClean="0"/>
              <a:t>والكربوهيدرات</a:t>
            </a:r>
            <a:r>
              <a:rPr lang="ar-SA" sz="2800" dirty="0" smtClean="0"/>
              <a:t>، وكذلك الفيتامينات والمعادن، لا </a:t>
            </a:r>
            <a:r>
              <a:rPr lang="ar-SA" sz="2800" dirty="0" err="1" smtClean="0"/>
              <a:t>سيما</a:t>
            </a:r>
            <a:r>
              <a:rPr lang="ar-SA" sz="2800" dirty="0" smtClean="0"/>
              <a:t> فيتامين (د) والكالسيوم في مرحلة الطفولة والمراهقة، فالتغذية الجيدة تساعد على بناء كتلة العظام والحفاظ عليها؛ مما يقلل التعرض لهشاشة العظام في وقت لاحق خاصة في البالغين</a:t>
            </a:r>
            <a:r>
              <a:rPr lang="en-US" sz="2800" dirty="0" smtClean="0"/>
              <a:t>.</a:t>
            </a:r>
          </a:p>
          <a:p>
            <a:pPr algn="justLow"/>
            <a:endParaRPr lang="ar-IQ" sz="2800" dirty="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928670"/>
            <a:ext cx="8229600" cy="5395930"/>
          </a:xfrm>
        </p:spPr>
        <p:txBody>
          <a:bodyPr>
            <a:normAutofit/>
          </a:bodyPr>
          <a:lstStyle/>
          <a:p>
            <a:pPr algn="justLow"/>
            <a:r>
              <a:rPr lang="ar-SA" sz="2800" b="1" dirty="0" smtClean="0"/>
              <a:t>الكالسيوم</a:t>
            </a:r>
            <a:r>
              <a:rPr lang="en-US" sz="2800" b="1" dirty="0" smtClean="0"/>
              <a:t>: </a:t>
            </a:r>
            <a:endParaRPr lang="en-US" sz="2800" dirty="0" smtClean="0"/>
          </a:p>
          <a:p>
            <a:pPr algn="justLow"/>
            <a:r>
              <a:rPr lang="ar-SA" sz="2800" dirty="0" smtClean="0"/>
              <a:t>الكالسيوم هو أساس بناء النسيج العظمي، فـ99% من الكالسيوم في الجسم يوجد في العظام، وهي بمثابة مخزن للحفاظ على مستويات الكالسيوم في الدم، كما أنه مهم لعمل العضلات والأعصاب، فكمية الكالسيوم التي يحتاجها الجسم تختلف حسب مراحل الحياة، فهي مرتفعة في السنوات الأولى من الطفولة وفي سن المراهقة مع النمو السريع للهيكل العظمي، وكفاءة الجسم في امتصاص الكالسيوم من الغذاء تقل مع التقدم في السن، وهذا أحد الأسباب التي تجعل كبار السن أيضًا بحاجة إلى استهلاك كميات أكبر من الكالسيوم</a:t>
            </a:r>
            <a:r>
              <a:rPr lang="en-US" sz="2800" dirty="0" smtClean="0"/>
              <a:t>.</a:t>
            </a:r>
            <a:endParaRPr lang="ar-IQ" sz="2800" dirty="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42918"/>
            <a:ext cx="8229600" cy="5681682"/>
          </a:xfrm>
        </p:spPr>
        <p:txBody>
          <a:bodyPr>
            <a:normAutofit/>
          </a:bodyPr>
          <a:lstStyle/>
          <a:p>
            <a:pPr algn="justLow"/>
            <a:r>
              <a:rPr lang="ar-SA" b="1" dirty="0" smtClean="0"/>
              <a:t>مصادر الكالسيوم</a:t>
            </a:r>
            <a:r>
              <a:rPr lang="en-US" b="1" dirty="0" smtClean="0"/>
              <a:t>: </a:t>
            </a:r>
            <a:endParaRPr lang="en-US" dirty="0" smtClean="0"/>
          </a:p>
          <a:p>
            <a:pPr algn="justLow"/>
            <a:r>
              <a:rPr lang="ar-SA" dirty="0" smtClean="0"/>
              <a:t>الحليب ومنتجات الألبان الأخرى هي أكثر المصادر الغذائية للكالسيوم، ومنتجات الألبان لديها ميزة إضافية كونها مصادر جيدة للبروتين وغيره من المغذيات الدقيقة (إلى جانب الكالسيوم). وهناك مصادر غذائية جيدة للكالسيوم تشمل بعض الخضراوات مثل: القرنبيط </a:t>
            </a:r>
            <a:r>
              <a:rPr lang="ar-SA" dirty="0" err="1" smtClean="0"/>
              <a:t>والبروكلي</a:t>
            </a:r>
            <a:r>
              <a:rPr lang="ar-SA" dirty="0" smtClean="0"/>
              <a:t>، والأسماك المعلبة مع العظام الصالحة للأكل مثل: السردين والسلمون، </a:t>
            </a:r>
            <a:r>
              <a:rPr lang="ar-SA" dirty="0" err="1" smtClean="0"/>
              <a:t>والجوز</a:t>
            </a:r>
            <a:r>
              <a:rPr lang="ar-SA" dirty="0" smtClean="0"/>
              <a:t> والمكسرات خاصة البرازيلي واللوز وبعض الفاكهة مثل: البرتقال، والمشمش، والتين المجفف</a:t>
            </a:r>
            <a:r>
              <a:rPr lang="en-US" dirty="0" smtClean="0"/>
              <a:t>. </a:t>
            </a:r>
          </a:p>
          <a:p>
            <a:pPr algn="justLow"/>
            <a:r>
              <a:rPr lang="ar-SA" dirty="0" smtClean="0"/>
              <a:t>وهناك أطعمة مدعمة بالكالسيوم مثل: بعض الخبز المدعم، والحبوب، وعصائر الفاكهة والمشروبات </a:t>
            </a:r>
            <a:r>
              <a:rPr lang="ar-SA" dirty="0" err="1" smtClean="0"/>
              <a:t>الصويا</a:t>
            </a:r>
            <a:r>
              <a:rPr lang="ar-SA" dirty="0" smtClean="0"/>
              <a:t> وأنواع من المياه المعدنية التجارية تحتوي أيضًا على كميات كبيرة من الكالسيوم. هذه الأطعمة توفر بديلًا مناسبًا للأشخاص الذين لا يستطيعون هضم اللاكتوز، والنباتيين ولكنها لا تغني عن الحليب؛ لذا يجب أخذ مكملات دوائية للكالسيوم</a:t>
            </a:r>
            <a:r>
              <a:rPr lang="en-US" dirty="0" smtClean="0"/>
              <a:t>.</a:t>
            </a:r>
          </a:p>
          <a:p>
            <a:pPr algn="justLow"/>
            <a:endParaRPr lang="ar-IQ" dirty="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14356"/>
            <a:ext cx="8229600" cy="5610244"/>
          </a:xfrm>
        </p:spPr>
        <p:txBody>
          <a:bodyPr>
            <a:normAutofit/>
          </a:bodyPr>
          <a:lstStyle/>
          <a:p>
            <a:pPr algn="justLow"/>
            <a:r>
              <a:rPr lang="ar-SA" sz="2800" b="1" dirty="0" smtClean="0"/>
              <a:t>عوامل تمنع امتصاص الكالسيوم</a:t>
            </a:r>
            <a:r>
              <a:rPr lang="en-US" sz="2800" b="1" dirty="0" smtClean="0"/>
              <a:t>: </a:t>
            </a:r>
            <a:endParaRPr lang="en-US" sz="2800" dirty="0" smtClean="0"/>
          </a:p>
          <a:p>
            <a:pPr algn="justLow"/>
            <a:r>
              <a:rPr lang="ar-SA" sz="2800" dirty="0" smtClean="0"/>
              <a:t>بعض المنتجات الورقية، مثل: السبانخ الراوند، تحتوي على </a:t>
            </a:r>
            <a:r>
              <a:rPr lang="ar-SA" sz="2800" dirty="0" err="1" smtClean="0"/>
              <a:t>اوكساليت</a:t>
            </a:r>
            <a:r>
              <a:rPr lang="ar-SA" sz="2800" dirty="0" smtClean="0"/>
              <a:t>، التي تحول دون امتصاص الكالسيوم في هذه الخضراوات. ومع ذلك، فإنها لا تتداخل مع امتصاص الكالسيوم من الأطعمة التي تحتوي على الكالسيوم أخرى تؤكل في الوقت نفسه، وينطبق الشيء نفسه على (حمض </a:t>
            </a:r>
            <a:r>
              <a:rPr lang="ar-SA" sz="2800" dirty="0" err="1" smtClean="0"/>
              <a:t>الفيتيك</a:t>
            </a:r>
            <a:r>
              <a:rPr lang="ar-SA" sz="2800" dirty="0" smtClean="0"/>
              <a:t>) في الفاصوليا المجففة، وقشور الحبوب والبذور</a:t>
            </a:r>
            <a:r>
              <a:rPr lang="en-US" sz="2800" dirty="0" smtClean="0"/>
              <a:t>.</a:t>
            </a:r>
          </a:p>
          <a:p>
            <a:pPr algn="justLow"/>
            <a:r>
              <a:rPr lang="en-US" sz="2800" dirty="0" smtClean="0"/>
              <a:t> </a:t>
            </a:r>
            <a:r>
              <a:rPr lang="ar-SA" sz="2800" dirty="0" smtClean="0"/>
              <a:t>الكافيين والملح يتسببان في فقدان الكالسيوم من الجسم، وينبغي ألا يؤخذ بكميات مفرطة، والتقليل من المشروبات الغازية، خاصة أن هذه المشروبات تميل إلى (محل) الحليب في النظام الغذائي للأطفال والمراهقين</a:t>
            </a:r>
            <a:r>
              <a:rPr lang="en-US" sz="2800" dirty="0" smtClean="0"/>
              <a:t>.</a:t>
            </a:r>
            <a:endParaRPr lang="ar-IQ" sz="2800" dirty="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14356"/>
            <a:ext cx="8229600" cy="5610244"/>
          </a:xfrm>
        </p:spPr>
        <p:txBody>
          <a:bodyPr>
            <a:normAutofit/>
          </a:bodyPr>
          <a:lstStyle/>
          <a:p>
            <a:pPr algn="justLow"/>
            <a:r>
              <a:rPr lang="ar-SA" b="1" dirty="0" smtClean="0"/>
              <a:t>أهمية ممارسة الرياضة</a:t>
            </a:r>
            <a:r>
              <a:rPr lang="en-US" b="1" dirty="0" smtClean="0"/>
              <a:t>: </a:t>
            </a:r>
            <a:endParaRPr lang="en-US" dirty="0" smtClean="0"/>
          </a:p>
          <a:p>
            <a:pPr algn="justLow"/>
            <a:r>
              <a:rPr lang="ar-SA" dirty="0" smtClean="0"/>
              <a:t>هناك علاقة قوية بين النشاط البدني وصحة العظام لجميع الأعمار، فهو مهم لبناء عظام قوية والحفاظ عليها ومنع العضلات من الهزال</a:t>
            </a:r>
            <a:r>
              <a:rPr lang="en-US" dirty="0" smtClean="0"/>
              <a:t>.</a:t>
            </a:r>
          </a:p>
          <a:p>
            <a:pPr algn="justLow"/>
            <a:r>
              <a:rPr lang="en-US" dirty="0" smtClean="0"/>
              <a:t> </a:t>
            </a:r>
            <a:r>
              <a:rPr lang="ar-SA" b="1" dirty="0" smtClean="0"/>
              <a:t>فوائد النشاط الرياضي للعظام</a:t>
            </a:r>
            <a:r>
              <a:rPr lang="en-US" b="1" dirty="0" smtClean="0"/>
              <a:t>:</a:t>
            </a:r>
            <a:endParaRPr lang="en-US" dirty="0" smtClean="0"/>
          </a:p>
          <a:p>
            <a:pPr lvl="0" algn="justLow"/>
            <a:r>
              <a:rPr lang="ar-SA" dirty="0" smtClean="0"/>
              <a:t>المرضى المصابون بأمراض تستدعي البقاء في الفراش لفترات طويلة، إصابات الحبل </a:t>
            </a:r>
            <a:r>
              <a:rPr lang="ar-SA" dirty="0" err="1" smtClean="0"/>
              <a:t>الشوكي</a:t>
            </a:r>
            <a:r>
              <a:rPr lang="ar-SA" dirty="0" smtClean="0"/>
              <a:t> مما يؤدي إلى فقدان العظام وتلف العضلات وزيادة خطر الإصابة بكسور في غضون أسابيع قليلة</a:t>
            </a:r>
            <a:r>
              <a:rPr lang="en-US" dirty="0" smtClean="0"/>
              <a:t>.</a:t>
            </a:r>
          </a:p>
          <a:p>
            <a:pPr lvl="0" algn="justLow"/>
            <a:r>
              <a:rPr lang="ar-SA" dirty="0" smtClean="0"/>
              <a:t>التمارين الرياضية أثناء مرحلة الطفولة والمراهقة تساعد على تطوير وتقوية العظام وبالتالي تقليل خطر الإصابة بكسور في وقت لاحق بالحياة</a:t>
            </a:r>
            <a:r>
              <a:rPr lang="en-US" dirty="0" smtClean="0"/>
              <a:t>.</a:t>
            </a:r>
          </a:p>
          <a:p>
            <a:pPr lvl="0" algn="justLow"/>
            <a:r>
              <a:rPr lang="ar-SA" dirty="0" smtClean="0"/>
              <a:t>العديد من الدراسات أثبتت وجود علاقة إيجابية بين النشاط البدني وزيادة العمر في الحفاظ على كثافة المعادن في العظام فضلًا عن انخفاض خطر إصابة الفخذ، الذراع وكسر العمود الفقري، في سن الشيخوخة</a:t>
            </a:r>
            <a:r>
              <a:rPr lang="en-US" dirty="0" smtClean="0"/>
              <a:t>.</a:t>
            </a:r>
            <a:endParaRPr lang="ar-IQ" dirty="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85794"/>
            <a:ext cx="8229600" cy="5786478"/>
          </a:xfrm>
        </p:spPr>
        <p:txBody>
          <a:bodyPr>
            <a:normAutofit fontScale="92500" lnSpcReduction="20000"/>
          </a:bodyPr>
          <a:lstStyle/>
          <a:p>
            <a:pPr lvl="0" algn="justLow"/>
            <a:r>
              <a:rPr lang="ar-SA" dirty="0" smtClean="0"/>
              <a:t>أظهرت الدراسات أن كثافة العظم لدى الذين يمارسون الرياضة أعلى بشكل ملحوظ من أولئك الذين يمارسون الرياضة بشكل غير منتظم. وتعد استثناءات مع الأنشطة التي تحمل كثافة عالية غير الوزن مثل السباحة مثلًا</a:t>
            </a:r>
            <a:r>
              <a:rPr lang="en-US" dirty="0" smtClean="0"/>
              <a:t>.</a:t>
            </a:r>
          </a:p>
          <a:p>
            <a:pPr lvl="0" algn="justLow"/>
            <a:r>
              <a:rPr lang="ar-SA" dirty="0" smtClean="0"/>
              <a:t>أثبتت الدراسات أن ممارسة الرياضة قبل سن الأربعين تقلل من أخطار السقوط لدى كبار السن</a:t>
            </a:r>
            <a:r>
              <a:rPr lang="en-US" dirty="0" smtClean="0"/>
              <a:t>.  </a:t>
            </a:r>
          </a:p>
          <a:p>
            <a:pPr lvl="0" algn="justLow"/>
            <a:r>
              <a:rPr lang="ar-SA" dirty="0" smtClean="0"/>
              <a:t>النشاط البدني المنتظم لمدى طويل الأجل يحافظ على صحة العظام، ويساعد الأطفال على بناء عظام قوية ويساعد الكبار للحفاظ على عظامهم، كما يساعد على منع هشاشة العظام والسقوط عند كبار السن</a:t>
            </a:r>
            <a:r>
              <a:rPr lang="en-US" dirty="0" smtClean="0"/>
              <a:t>.</a:t>
            </a:r>
          </a:p>
          <a:p>
            <a:pPr lvl="0" algn="justLow"/>
            <a:r>
              <a:rPr lang="ar-SA" dirty="0" smtClean="0"/>
              <a:t>من يعانون من الكسور، يمكن الاستفادة من التمارين خاصة والتدريب تحت إشراف طبي لتحسين قوة العضلات وظيفة العضلات لمزيد من الحركة وتحسين نوعية الحياة</a:t>
            </a:r>
            <a:r>
              <a:rPr lang="en-US" dirty="0" smtClean="0"/>
              <a:t>.</a:t>
            </a:r>
          </a:p>
          <a:p>
            <a:pPr lvl="0" algn="justLow"/>
            <a:r>
              <a:rPr lang="ar-SA" dirty="0" smtClean="0"/>
              <a:t>ممارسة الرياضة لها أهمية خاصة لدى كبار السن من النساء اللائي لديهن أعلى معدل فقدان أنسجة العظام بعد انقطاع الطمث، فالتمارين تبني العضلات وتحسن التوازن، وهو ما يحول دون السقوط، الذي هو السبب الرئيس للكسور، وهذا أمر مهم لا </a:t>
            </a:r>
            <a:r>
              <a:rPr lang="ar-SA" dirty="0" err="1" smtClean="0"/>
              <a:t>سيما</a:t>
            </a:r>
            <a:r>
              <a:rPr lang="ar-SA" dirty="0" smtClean="0"/>
              <a:t> لكبار السن</a:t>
            </a:r>
            <a:r>
              <a:rPr lang="en-US" dirty="0" smtClean="0"/>
              <a:t>.</a:t>
            </a:r>
          </a:p>
          <a:p>
            <a:pPr lvl="0" algn="justLow"/>
            <a:r>
              <a:rPr lang="ar-SA" dirty="0" smtClean="0"/>
              <a:t>ليس هناك عمر محدد لممارسة الرياضة ولم يفت الأوان للبدء لمن لا يمارسها مطلقاً.</a:t>
            </a:r>
            <a:endParaRPr lang="ar-IQ" dirty="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SA" sz="6000" b="1" dirty="0" smtClean="0"/>
              <a:t>اختيار </a:t>
            </a:r>
            <a:r>
              <a:rPr lang="ar-SA" sz="6000" b="1" dirty="0" smtClean="0"/>
              <a:t>النوع المناسب من التمارين </a:t>
            </a:r>
            <a:endParaRPr lang="ar-IQ" sz="6000" dirty="0"/>
          </a:p>
        </p:txBody>
      </p:sp>
      <p:sp>
        <p:nvSpPr>
          <p:cNvPr id="3" name="عنصر نائب للمحتوى 2"/>
          <p:cNvSpPr>
            <a:spLocks noGrp="1"/>
          </p:cNvSpPr>
          <p:nvPr>
            <p:ph idx="1"/>
          </p:nvPr>
        </p:nvSpPr>
        <p:spPr/>
        <p:txBody>
          <a:bodyPr>
            <a:normAutofit fontScale="85000" lnSpcReduction="10000"/>
          </a:bodyPr>
          <a:lstStyle/>
          <a:p>
            <a:pPr algn="justLow"/>
            <a:r>
              <a:rPr lang="ar-SA" dirty="0" smtClean="0"/>
              <a:t>يُنصح الأشخاص المصابون بهشاشة العظام بممارسة الأنواع التالية من الأنشطة في كثير من الأحيان:</a:t>
            </a:r>
            <a:endParaRPr lang="en-US" dirty="0" smtClean="0"/>
          </a:p>
          <a:p>
            <a:pPr algn="justLow"/>
            <a:r>
              <a:rPr lang="ar-IQ" b="1" dirty="0" err="1" smtClean="0"/>
              <a:t>اولا</a:t>
            </a:r>
            <a:r>
              <a:rPr lang="ar-IQ" b="1" dirty="0" smtClean="0"/>
              <a:t> : </a:t>
            </a:r>
            <a:r>
              <a:rPr lang="ar-SA" b="1" dirty="0" smtClean="0"/>
              <a:t>تدريب </a:t>
            </a:r>
            <a:r>
              <a:rPr lang="ar-SA" b="1" dirty="0" smtClean="0"/>
              <a:t>القوة</a:t>
            </a:r>
            <a:endParaRPr lang="ar-IQ" b="1" dirty="0" smtClean="0"/>
          </a:p>
          <a:p>
            <a:pPr algn="justLow"/>
            <a:r>
              <a:rPr lang="ar-IQ" dirty="0" smtClean="0"/>
              <a:t>   </a:t>
            </a:r>
            <a:r>
              <a:rPr lang="ar-SA" dirty="0" smtClean="0"/>
              <a:t>يشمل تدريب القوة استخدام الأوزان الحرة، أو أربطة المقاومة أو حمل وزن الجسم لتقوية جميع مجموعات العضلات الرئيسية، وخاصةً عضلات العمود الفقري المهمة للوضعية. كما يمكن أن يساعد تدريب المقاومة على الحفاظ على كثافة العظام</a:t>
            </a:r>
            <a:r>
              <a:rPr lang="ar-SA" dirty="0" smtClean="0"/>
              <a:t>.</a:t>
            </a:r>
            <a:endParaRPr lang="ar-IQ" dirty="0" smtClean="0"/>
          </a:p>
          <a:p>
            <a:pPr algn="justLow"/>
            <a:r>
              <a:rPr lang="ar-IQ" dirty="0" smtClean="0"/>
              <a:t>   </a:t>
            </a:r>
            <a:r>
              <a:rPr lang="ar-SA" dirty="0" smtClean="0"/>
              <a:t>إذا كنت تستخدم أجهزة الوزن، فاحرص على عدم تحريك عمودك الفقري أثناء أداء التمارين أو ضبط الأجهزة</a:t>
            </a:r>
            <a:r>
              <a:rPr lang="ar-SA" dirty="0" smtClean="0"/>
              <a:t>.</a:t>
            </a:r>
            <a:endParaRPr lang="ar-IQ" dirty="0" smtClean="0"/>
          </a:p>
          <a:p>
            <a:pPr algn="justLow"/>
            <a:r>
              <a:rPr lang="ar-IQ" dirty="0" smtClean="0"/>
              <a:t>   </a:t>
            </a:r>
            <a:r>
              <a:rPr lang="ar-SA" dirty="0" smtClean="0"/>
              <a:t>يجب أن يتم تصميم تدريب المقاومة وفقًا لقدراتك وقوة تحملك، خاصةً إذا كان لديك ألم. يمكن أن يساعدك أخصائي العلاج الطبيعي أو مدرب شخصي ذو خبرة في العمل مع الأشخاص المصابين بهشاشة العظام على تطوير نظم تدريب القوة. الوضع والأسلوب السليمان هما أمران ضروريان لمنع الإصابة والحصول على أقصى استفادة من التمرين</a:t>
            </a:r>
            <a:endParaRPr lang="ar-IQ" dirty="0"/>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000108"/>
            <a:ext cx="8229600" cy="5324492"/>
          </a:xfrm>
        </p:spPr>
        <p:txBody>
          <a:bodyPr>
            <a:normAutofit fontScale="92500" lnSpcReduction="10000"/>
          </a:bodyPr>
          <a:lstStyle/>
          <a:p>
            <a:pPr algn="justLow"/>
            <a:r>
              <a:rPr lang="ar-IQ" b="1" dirty="0" smtClean="0"/>
              <a:t>ثانيا : </a:t>
            </a:r>
            <a:r>
              <a:rPr lang="ar-SA" b="1" dirty="0" smtClean="0"/>
              <a:t>أنشطة حمل الأوزان </a:t>
            </a:r>
            <a:r>
              <a:rPr lang="ar-SA" b="1" dirty="0" smtClean="0"/>
              <a:t>الهوائية</a:t>
            </a:r>
            <a:endParaRPr lang="ar-IQ" b="1" dirty="0" smtClean="0"/>
          </a:p>
          <a:p>
            <a:pPr algn="justLow"/>
            <a:r>
              <a:rPr lang="ar-IQ" dirty="0" smtClean="0"/>
              <a:t>    </a:t>
            </a:r>
            <a:r>
              <a:rPr lang="ar-SA" dirty="0" smtClean="0"/>
              <a:t>تتضمن أنشطة حمل الأوزان الهوائية القيام بتمارين هوائية على قدميك، مع دعم عظامك لوزنك. ومن بين هذه الأنشطة المشي والرقص والتمارين الهوائية منخفضة التأثير وأجهزة التدريب البيضاوية وصعود السلالم وتنسيق الحدائق</a:t>
            </a:r>
            <a:r>
              <a:rPr lang="ar-SA" dirty="0" smtClean="0"/>
              <a:t>.</a:t>
            </a:r>
            <a:endParaRPr lang="ar-IQ" dirty="0" smtClean="0"/>
          </a:p>
          <a:p>
            <a:pPr algn="justLow"/>
            <a:r>
              <a:rPr lang="ar-IQ" dirty="0" smtClean="0"/>
              <a:t>    </a:t>
            </a:r>
            <a:r>
              <a:rPr lang="ar-SA" dirty="0" smtClean="0"/>
              <a:t>تعمل هذه الأنواع من التمارين مباشرةً على العظام في الساقين والوركين والعمود الفقري السفلي لإبطاء فقدان المعادن. كما أن هذه التمارين لها فوائدها على القلب والأوعية مما يعزز من صحة القلب والدورة الدموية</a:t>
            </a:r>
            <a:r>
              <a:rPr lang="ar-SA" dirty="0" smtClean="0"/>
              <a:t>.</a:t>
            </a:r>
            <a:endParaRPr lang="ar-IQ" dirty="0" smtClean="0"/>
          </a:p>
          <a:p>
            <a:pPr algn="justLow"/>
            <a:r>
              <a:rPr lang="ar-IQ" dirty="0" smtClean="0"/>
              <a:t>    </a:t>
            </a:r>
            <a:r>
              <a:rPr lang="ar-SA" dirty="0" smtClean="0"/>
              <a:t>من المهم ألا تكون الأنشطة الهوائية كل ما يشكل برنامج التمرين الخاص بك، بالرغم من أنها مفيدة للغاية لصحتك العامة. من المهم أيضًا العمل على القوة والمرونة والتوازن</a:t>
            </a:r>
            <a:r>
              <a:rPr lang="ar-SA" dirty="0" smtClean="0"/>
              <a:t>.</a:t>
            </a:r>
            <a:endParaRPr lang="ar-IQ" dirty="0" smtClean="0"/>
          </a:p>
          <a:p>
            <a:pPr algn="justLow"/>
            <a:r>
              <a:rPr lang="ar-IQ" dirty="0" smtClean="0"/>
              <a:t>    </a:t>
            </a:r>
            <a:r>
              <a:rPr lang="ar-SA" dirty="0" smtClean="0"/>
              <a:t>تتمتع السباحة وركوب الدراجات بالعديد من الفوائد، ولكنها لا توفر حمل الوزن الذي تحتاج إليه عظامك لإبطاء فقدان المعادن. ومع ذلك، إذا كنت تستمتع بهذه الأنشطة، فمارسها. ما عليك سوى التأكد من إضافة نشاط لحمل الوزن بقدر ما تستطيع.</a:t>
            </a:r>
            <a:endParaRPr lang="en-US" dirty="0" smtClean="0"/>
          </a:p>
          <a:p>
            <a:pPr algn="justLow"/>
            <a:endParaRPr lang="ar-IQ" dirty="0"/>
          </a:p>
        </p:txBody>
      </p:sp>
    </p:spTree>
  </p:cSld>
  <p:clrMapOvr>
    <a:masterClrMapping/>
  </p:clrMapOvr>
  <p:transition>
    <p:randomBa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285860"/>
            <a:ext cx="8229600" cy="5038740"/>
          </a:xfrm>
        </p:spPr>
        <p:txBody>
          <a:bodyPr/>
          <a:lstStyle/>
          <a:p>
            <a:pPr algn="justLow"/>
            <a:r>
              <a:rPr lang="ar-IQ" b="1" dirty="0" smtClean="0"/>
              <a:t>ثالثا : </a:t>
            </a:r>
            <a:r>
              <a:rPr lang="ar-SA" b="1" dirty="0" smtClean="0"/>
              <a:t>تمارين </a:t>
            </a:r>
            <a:r>
              <a:rPr lang="ar-SA" b="1" dirty="0" smtClean="0"/>
              <a:t>المرونة</a:t>
            </a:r>
            <a:endParaRPr lang="ar-IQ" b="1" dirty="0" smtClean="0"/>
          </a:p>
          <a:p>
            <a:pPr algn="justLow"/>
            <a:r>
              <a:rPr lang="ar-SA" dirty="0" smtClean="0"/>
              <a:t>يساعد </a:t>
            </a:r>
            <a:r>
              <a:rPr lang="ar-SA" dirty="0" smtClean="0"/>
              <a:t>تحريك مفاصلك بمداها الحركي الكامل على الحفاظ على أداء العضلات بشكل جيد. من الأفضل إجراء تمرينات التمدد بعد القيام بإحماء عضلاتك — في نهاية جلسة التمرين، على سبيل المثال، أو بعد 10 دقائق من الإحماء. ينبغي أن تتم بلطف وببطء، دون </a:t>
            </a:r>
            <a:r>
              <a:rPr lang="ar-SA" dirty="0" smtClean="0"/>
              <a:t>وثب.</a:t>
            </a:r>
            <a:endParaRPr lang="ar-IQ" dirty="0" smtClean="0"/>
          </a:p>
          <a:p>
            <a:pPr algn="justLow"/>
            <a:r>
              <a:rPr lang="ar-SA" dirty="0" smtClean="0"/>
              <a:t>كذلك</a:t>
            </a:r>
            <a:r>
              <a:rPr lang="ar-SA" dirty="0" smtClean="0"/>
              <a:t>، يجب تجنب تمارين الإطالة التي تنطوي على ثني العمود الفقري أو التواء الخصر. استشر طبيبك عن أفضل تمارين الإطالة المناسبة </a:t>
            </a:r>
            <a:r>
              <a:rPr lang="ar-SA" dirty="0" err="1" smtClean="0"/>
              <a:t>لك</a:t>
            </a:r>
            <a:r>
              <a:rPr lang="ar-SA" dirty="0" smtClean="0"/>
              <a:t>.</a:t>
            </a:r>
            <a:endParaRPr lang="en-US" dirty="0" smtClean="0"/>
          </a:p>
          <a:p>
            <a:pPr algn="justLow"/>
            <a:endParaRPr lang="ar-IQ"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142984"/>
            <a:ext cx="8229600" cy="5181616"/>
          </a:xfrm>
        </p:spPr>
        <p:txBody>
          <a:bodyPr/>
          <a:lstStyle/>
          <a:p>
            <a:pPr algn="justLow"/>
            <a:r>
              <a:rPr lang="ar-IQ" b="1" dirty="0" smtClean="0"/>
              <a:t>رابعا : </a:t>
            </a:r>
            <a:r>
              <a:rPr lang="ar-SA" b="1" dirty="0" smtClean="0"/>
              <a:t>تمارين الثبات </a:t>
            </a:r>
            <a:r>
              <a:rPr lang="ar-SA" b="1" dirty="0" smtClean="0"/>
              <a:t>والتوازن</a:t>
            </a:r>
            <a:endParaRPr lang="ar-IQ" b="1" dirty="0" smtClean="0"/>
          </a:p>
          <a:p>
            <a:pPr algn="justLow"/>
            <a:r>
              <a:rPr lang="ar-SA" dirty="0" smtClean="0"/>
              <a:t>الوقاية </a:t>
            </a:r>
            <a:r>
              <a:rPr lang="ar-SA" dirty="0" smtClean="0"/>
              <a:t>من السقوط مهمة بشكل خاص للأشخاص الذين يعانون مرض هشاشة العظام. تساعد تمارين الثبات والتوازن عضلاتك على العمل معًا بطريقة تجعلك أكثر ثباتًا وأقل عرضة للسقوط. كما يمكن لتمارين بسيطة مثل الوقوف على ساق واحدة أو تمارين قائمة على الحركة مثل </a:t>
            </a:r>
            <a:r>
              <a:rPr lang="ar-SA" dirty="0" err="1" smtClean="0"/>
              <a:t>التاي</a:t>
            </a:r>
            <a:r>
              <a:rPr lang="ar-SA" dirty="0" smtClean="0"/>
              <a:t> تشي، أن تحسن من قدرتك على الثبات والتوازن</a:t>
            </a:r>
            <a:r>
              <a:rPr lang="ar-IQ" dirty="0" smtClean="0"/>
              <a:t> وان تمارين </a:t>
            </a:r>
            <a:r>
              <a:rPr lang="ar-IQ" dirty="0" err="1" smtClean="0"/>
              <a:t>اليوغا</a:t>
            </a:r>
            <a:r>
              <a:rPr lang="ar-IQ" dirty="0" smtClean="0"/>
              <a:t> من أفضل الأنواع لتحسين التوازن والثبات</a:t>
            </a:r>
            <a:r>
              <a:rPr lang="ar-SA" dirty="0" smtClean="0"/>
              <a:t>.</a:t>
            </a:r>
            <a:endParaRPr lang="en-US" dirty="0" smtClean="0"/>
          </a:p>
          <a:p>
            <a:pPr algn="justLow"/>
            <a:endParaRPr lang="ar-IQ" dirty="0"/>
          </a:p>
        </p:txBody>
      </p:sp>
    </p:spTree>
  </p:cSld>
  <p:clrMapOvr>
    <a:masterClrMapping/>
  </p:clrMapOvr>
  <p:transition>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6600" b="1" dirty="0" smtClean="0"/>
              <a:t>ما هي هشاشة العظام؟</a:t>
            </a:r>
            <a:endParaRPr lang="ar-IQ" sz="6600" dirty="0"/>
          </a:p>
        </p:txBody>
      </p:sp>
      <p:sp>
        <p:nvSpPr>
          <p:cNvPr id="3" name="عنصر نائب للمحتوى 2"/>
          <p:cNvSpPr>
            <a:spLocks noGrp="1"/>
          </p:cNvSpPr>
          <p:nvPr>
            <p:ph idx="1"/>
          </p:nvPr>
        </p:nvSpPr>
        <p:spPr/>
        <p:txBody>
          <a:bodyPr/>
          <a:lstStyle/>
          <a:p>
            <a:pPr algn="justLow"/>
            <a:r>
              <a:rPr lang="ar-SA" sz="3600" dirty="0" smtClean="0"/>
              <a:t>هشاشة العظام أو ترقق العظام هو المرض الذي تنخفض فيه كثافة ونوعية العظم، فتصبح العظام أكثر مسامية وهشّة وقابلة للكسر، بسبب خسارة عنصر الكالسيوم، فالكسور الناتجة عن ترقق العظم، والتي تحدث في الورك والعمود الفقري والمعصم هي الأكثر شيوعاً.</a:t>
            </a:r>
            <a:endParaRPr lang="en-US" sz="3600" dirty="0" smtClean="0"/>
          </a:p>
          <a:p>
            <a:endParaRPr lang="ar-IQ" dirty="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1000"/>
                                        <p:tgtEl>
                                          <p:spTgt spid="3">
                                            <p:txEl>
                                              <p:pRg st="0" end="0"/>
                                            </p:txEl>
                                          </p:spTgt>
                                        </p:tgtEl>
                                      </p:cBhvr>
                                    </p:animEffect>
                                    <p:anim calcmode="lin" valueType="num">
                                      <p:cBhvr>
                                        <p:cTn id="1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6600" b="1" dirty="0" smtClean="0"/>
              <a:t>الحركات التي يتعين تجنبها</a:t>
            </a:r>
            <a:endParaRPr lang="ar-IQ" sz="6600" dirty="0"/>
          </a:p>
        </p:txBody>
      </p:sp>
      <p:sp>
        <p:nvSpPr>
          <p:cNvPr id="3" name="عنصر نائب للمحتوى 2"/>
          <p:cNvSpPr>
            <a:spLocks noGrp="1"/>
          </p:cNvSpPr>
          <p:nvPr>
            <p:ph idx="1"/>
          </p:nvPr>
        </p:nvSpPr>
        <p:spPr/>
        <p:txBody>
          <a:bodyPr>
            <a:normAutofit fontScale="92500" lnSpcReduction="10000"/>
          </a:bodyPr>
          <a:lstStyle/>
          <a:p>
            <a:pPr algn="justLow"/>
            <a:r>
              <a:rPr lang="ar-SA" dirty="0" smtClean="0"/>
              <a:t>إذا كنت مصابًا بهشاشة العظام، فلا تمارس التمارين الرياضية </a:t>
            </a:r>
            <a:r>
              <a:rPr lang="ar-SA" dirty="0" smtClean="0"/>
              <a:t>التالية:</a:t>
            </a:r>
            <a:endParaRPr lang="ar-IQ" dirty="0" smtClean="0"/>
          </a:p>
          <a:p>
            <a:pPr algn="justLow"/>
            <a:r>
              <a:rPr lang="ar-SA" b="1" dirty="0" smtClean="0"/>
              <a:t>التمارين </a:t>
            </a:r>
            <a:r>
              <a:rPr lang="ar-SA" b="1" dirty="0" smtClean="0"/>
              <a:t>عالية الشدة.</a:t>
            </a:r>
            <a:r>
              <a:rPr lang="ar-SA" dirty="0" smtClean="0"/>
              <a:t> يمكن أن تؤدي ممارسة أنشطة، مثل القفز أو الركض أو الركض ببطء، إلى الإصابة بكسور في العظام الضعيفة. تجنب الحركات المتشنجة والسريعة بشكل عام. اختر تمارين مع حركات بطيئة ويمكن التحكم فيها. إذا كنت بشكل عام تتمتع بلياقة وقوة بدنية رغم إصابتك بهشاشة العظام، فقد تتمكن من المشاركة في ممارسة تمارين ذات تأثير أعلى إلى حد ما من شخص ضعيف البنية.</a:t>
            </a:r>
            <a:endParaRPr lang="en-US" dirty="0" smtClean="0"/>
          </a:p>
          <a:p>
            <a:pPr lvl="0" algn="justLow"/>
            <a:r>
              <a:rPr lang="ar-SA" b="1" dirty="0" smtClean="0"/>
              <a:t>الانحناء والالتفاف.</a:t>
            </a:r>
            <a:r>
              <a:rPr lang="ar-SA" dirty="0" smtClean="0"/>
              <a:t> يمكن لممارسة التمارين التي تنحني فيها إلى الأمام عند الخصر وتلف خصرك، مثل لمس أصابع قدميك أو تمارين البطن، أن تزيد من خطر تعرضك للإصابة بكسور الضغط في العمود الفقري إذا كنت تعاني هشاشة العظام. تشمل الأنشطة الأخرى، التي قد تتطلب منك الانحناء أو الالتفاف بقوة على الخصر، الجولف والتنس </a:t>
            </a:r>
            <a:r>
              <a:rPr lang="ar-SA" dirty="0" err="1" smtClean="0"/>
              <a:t>والبولينغ</a:t>
            </a:r>
            <a:r>
              <a:rPr lang="ar-SA" dirty="0" smtClean="0"/>
              <a:t> وبعض أوضاع اليوجا.</a:t>
            </a:r>
            <a:endParaRPr lang="en-US" dirty="0" smtClean="0"/>
          </a:p>
          <a:p>
            <a:pPr algn="justLow">
              <a:buNone/>
            </a:pPr>
            <a:endParaRPr lang="ar-IQ" dirty="0"/>
          </a:p>
        </p:txBody>
      </p:sp>
    </p:spTree>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071546"/>
            <a:ext cx="8229600" cy="5253054"/>
          </a:xfrm>
        </p:spPr>
        <p:txBody>
          <a:bodyPr/>
          <a:lstStyle/>
          <a:p>
            <a:r>
              <a:rPr lang="ar-SA" b="1" dirty="0" smtClean="0"/>
              <a:t>الخلاصة</a:t>
            </a:r>
            <a:r>
              <a:rPr lang="en-US" b="1" dirty="0" smtClean="0"/>
              <a:t>:</a:t>
            </a:r>
            <a:endParaRPr lang="en-US" dirty="0" smtClean="0"/>
          </a:p>
          <a:p>
            <a:r>
              <a:rPr lang="ar-SA" dirty="0" smtClean="0"/>
              <a:t>يجب إتباع الخطوات الثلاث التالية وهي</a:t>
            </a:r>
            <a:r>
              <a:rPr lang="en-US" dirty="0" smtClean="0"/>
              <a:t>:</a:t>
            </a:r>
          </a:p>
          <a:p>
            <a:pPr lvl="0"/>
            <a:r>
              <a:rPr lang="ar-SA" dirty="0" smtClean="0"/>
              <a:t>الممارسة المنتظمة للرياضة والتمارين الرياضية</a:t>
            </a:r>
            <a:r>
              <a:rPr lang="en-US" dirty="0" smtClean="0"/>
              <a:t>. </a:t>
            </a:r>
          </a:p>
          <a:p>
            <a:pPr lvl="0"/>
            <a:r>
              <a:rPr lang="ar-SA" dirty="0" smtClean="0"/>
              <a:t>التأكد من الحصول على فيتامين (د).</a:t>
            </a:r>
            <a:endParaRPr lang="en-US" dirty="0" smtClean="0"/>
          </a:p>
          <a:p>
            <a:pPr lvl="0"/>
            <a:r>
              <a:rPr lang="ar-SA" dirty="0" smtClean="0"/>
              <a:t>التأكد من الحصول على التغذية المتوازنة والمتكاملة</a:t>
            </a:r>
            <a:r>
              <a:rPr lang="en-US" dirty="0" smtClean="0"/>
              <a:t>.</a:t>
            </a:r>
          </a:p>
          <a:p>
            <a:endParaRPr lang="ar-IQ" dirty="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428596" y="2857496"/>
            <a:ext cx="8305800" cy="1143000"/>
          </a:xfrm>
        </p:spPr>
        <p:txBody>
          <a:bodyPr>
            <a:noAutofit/>
          </a:bodyPr>
          <a:lstStyle/>
          <a:p>
            <a:pPr algn="ctr"/>
            <a:r>
              <a:rPr lang="ar-SA" sz="8000" b="1" dirty="0" smtClean="0"/>
              <a:t>شكراً لإصغائكم</a:t>
            </a:r>
            <a:endParaRPr lang="ar-IQ" sz="8000" b="1" dirty="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style.rotation</p:attrName>
                                        </p:attrNameLst>
                                      </p:cBhvr>
                                      <p:tavLst>
                                        <p:tav tm="0">
                                          <p:val>
                                            <p:fltVal val="720"/>
                                          </p:val>
                                        </p:tav>
                                        <p:tav tm="100000">
                                          <p:val>
                                            <p:fltVal val="0"/>
                                          </p:val>
                                        </p:tav>
                                      </p:tavLst>
                                    </p:anim>
                                    <p:anim calcmode="lin" valueType="num">
                                      <p:cBhvr>
                                        <p:cTn id="9" dur="2000" fill="hold"/>
                                        <p:tgtEl>
                                          <p:spTgt spid="4"/>
                                        </p:tgtEl>
                                        <p:attrNameLst>
                                          <p:attrName>ppt_h</p:attrName>
                                        </p:attrNameLst>
                                      </p:cBhvr>
                                      <p:tavLst>
                                        <p:tav tm="0">
                                          <p:val>
                                            <p:fltVal val="0"/>
                                          </p:val>
                                        </p:tav>
                                        <p:tav tm="100000">
                                          <p:val>
                                            <p:strVal val="#ppt_h"/>
                                          </p:val>
                                        </p:tav>
                                      </p:tavLst>
                                    </p:anim>
                                    <p:anim calcmode="lin" valueType="num">
                                      <p:cBhvr>
                                        <p:cTn id="10" dur="2000" fill="hold"/>
                                        <p:tgtEl>
                                          <p:spTgt spid="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sz="6600" b="1" dirty="0" smtClean="0"/>
              <a:t>أنواع </a:t>
            </a:r>
            <a:r>
              <a:rPr lang="ar-IQ" sz="6600" b="1" dirty="0" smtClean="0"/>
              <a:t>هشاشة العظام</a:t>
            </a:r>
            <a:endParaRPr lang="ar-IQ" sz="6600" b="1" dirty="0"/>
          </a:p>
        </p:txBody>
      </p:sp>
      <p:sp>
        <p:nvSpPr>
          <p:cNvPr id="3" name="عنصر نائب للمحتوى 2"/>
          <p:cNvSpPr>
            <a:spLocks noGrp="1"/>
          </p:cNvSpPr>
          <p:nvPr>
            <p:ph idx="1"/>
          </p:nvPr>
        </p:nvSpPr>
        <p:spPr/>
        <p:txBody>
          <a:bodyPr>
            <a:normAutofit/>
          </a:bodyPr>
          <a:lstStyle/>
          <a:p>
            <a:pPr algn="justLow"/>
            <a:r>
              <a:rPr lang="ar-IQ" b="1" dirty="0" smtClean="0"/>
              <a:t>هناك نوعان للهشاشة وهي :-</a:t>
            </a:r>
            <a:endParaRPr lang="en-US" dirty="0" smtClean="0"/>
          </a:p>
          <a:p>
            <a:pPr algn="justLow"/>
            <a:r>
              <a:rPr lang="ar-SA" b="1" dirty="0" smtClean="0"/>
              <a:t>1- هشاشة أولية</a:t>
            </a:r>
            <a:r>
              <a:rPr lang="en-US" b="1" dirty="0" smtClean="0"/>
              <a:t> primary osteoporosis</a:t>
            </a:r>
            <a:endParaRPr lang="en-US" dirty="0" smtClean="0"/>
          </a:p>
          <a:p>
            <a:pPr algn="justLow">
              <a:buNone/>
            </a:pPr>
            <a:r>
              <a:rPr lang="en-US" dirty="0" smtClean="0"/>
              <a:t>    </a:t>
            </a:r>
            <a:r>
              <a:rPr lang="ar-SA" dirty="0" smtClean="0"/>
              <a:t>يمكن أن يحدث في الجنسين في كل الأعمار لكن غالباً يحدث عند النساء بعد سن توقف الحيض ويحدث في سن متأخرة عند الرجال بالمقارنة</a:t>
            </a:r>
            <a:r>
              <a:rPr lang="en-US" dirty="0" smtClean="0"/>
              <a:t>.</a:t>
            </a:r>
          </a:p>
          <a:p>
            <a:pPr algn="justLow"/>
            <a:r>
              <a:rPr lang="ar-SA" b="1" dirty="0" smtClean="0"/>
              <a:t>2- هشاشة ثانوية</a:t>
            </a:r>
            <a:r>
              <a:rPr lang="en-US" b="1" dirty="0" smtClean="0"/>
              <a:t> Secondary Osteoporosis.</a:t>
            </a:r>
          </a:p>
          <a:p>
            <a:pPr algn="justLow">
              <a:buNone/>
            </a:pPr>
            <a:r>
              <a:rPr lang="en-US" b="1" dirty="0" smtClean="0"/>
              <a:t>    </a:t>
            </a:r>
            <a:r>
              <a:rPr lang="ar-SA" dirty="0" smtClean="0"/>
              <a:t>ينشأ عن الأدوية أو ظروف طبية أخرى أو أمراض أخرى وعلى سبيل المثال "وهن العظم الناشئ عن أخذ </a:t>
            </a:r>
            <a:r>
              <a:rPr lang="ar-SA" dirty="0" err="1" smtClean="0"/>
              <a:t>الغلوكوكورتئيدات</a:t>
            </a:r>
            <a:r>
              <a:rPr lang="ar-SA" dirty="0" smtClean="0"/>
              <a:t>" "نقص </a:t>
            </a:r>
            <a:r>
              <a:rPr lang="ar-SA" dirty="0" err="1" smtClean="0"/>
              <a:t>القندية</a:t>
            </a:r>
            <a:r>
              <a:rPr lang="ar-IQ" dirty="0" smtClean="0"/>
              <a:t> (الداء </a:t>
            </a:r>
            <a:r>
              <a:rPr lang="ar-IQ" dirty="0" err="1" smtClean="0"/>
              <a:t>البطني</a:t>
            </a:r>
            <a:r>
              <a:rPr lang="ar-IQ" dirty="0" smtClean="0"/>
              <a:t> )</a:t>
            </a:r>
            <a:r>
              <a:rPr lang="en-US" dirty="0" smtClean="0"/>
              <a:t> </a:t>
            </a:r>
          </a:p>
          <a:p>
            <a:pPr algn="justLow"/>
            <a:endParaRPr lang="ar-IQ" dirty="0"/>
          </a:p>
        </p:txBody>
      </p:sp>
    </p:spTree>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0" fill="hold"/>
                                        <p:tgtEl>
                                          <p:spTgt spid="2"/>
                                        </p:tgtEl>
                                        <p:attrNameLst>
                                          <p:attrName>ppt_x</p:attrName>
                                        </p:attrNameLst>
                                      </p:cBhvr>
                                      <p:tavLst>
                                        <p:tav tm="0">
                                          <p:val>
                                            <p:strVal val="#ppt_x"/>
                                          </p:val>
                                        </p:tav>
                                        <p:tav tm="100000">
                                          <p:val>
                                            <p:strVal val="#ppt_x"/>
                                          </p:val>
                                        </p:tav>
                                      </p:tavLst>
                                    </p:anim>
                                    <p:anim calcmode="lin" valueType="num">
                                      <p:cBhvr additive="base">
                                        <p:cTn id="8" dur="5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sz="6600" b="1" dirty="0" smtClean="0"/>
              <a:t>أعراض هشاشة العظام</a:t>
            </a:r>
            <a:endParaRPr lang="ar-IQ" sz="6600" b="1" dirty="0"/>
          </a:p>
        </p:txBody>
      </p:sp>
      <p:sp>
        <p:nvSpPr>
          <p:cNvPr id="3" name="عنصر نائب للمحتوى 2"/>
          <p:cNvSpPr>
            <a:spLocks noGrp="1"/>
          </p:cNvSpPr>
          <p:nvPr>
            <p:ph idx="1"/>
          </p:nvPr>
        </p:nvSpPr>
        <p:spPr/>
        <p:txBody>
          <a:bodyPr/>
          <a:lstStyle/>
          <a:p>
            <a:pPr algn="justLow"/>
            <a:r>
              <a:rPr lang="ar-SA" dirty="0" smtClean="0"/>
              <a:t>وعادة لا تظهر أي أعراض في المراحل المبكرة من فقدان العظم. ولكن فور ضعف العظام نتيجة الإصابة بالهشاشة، قد تصاب بالأعراض والعلامات المرضية والتي تشمل:</a:t>
            </a:r>
            <a:endParaRPr lang="en-US" dirty="0" smtClean="0"/>
          </a:p>
          <a:p>
            <a:pPr lvl="0" algn="justLow"/>
            <a:r>
              <a:rPr lang="ar-SA" dirty="0" smtClean="0"/>
              <a:t>ألم الظهر نتيجة كسر الفقرات العظمية أو انهيارها</a:t>
            </a:r>
            <a:endParaRPr lang="en-US" dirty="0" smtClean="0"/>
          </a:p>
          <a:p>
            <a:pPr lvl="0" algn="justLow"/>
            <a:r>
              <a:rPr lang="ar-SA" dirty="0" smtClean="0"/>
              <a:t>قصر القامة بمرور الوقت</a:t>
            </a:r>
            <a:endParaRPr lang="en-US" dirty="0" smtClean="0"/>
          </a:p>
          <a:p>
            <a:pPr lvl="0" algn="justLow"/>
            <a:r>
              <a:rPr lang="ar-SA" dirty="0" smtClean="0"/>
              <a:t>انحناء الوقفة</a:t>
            </a:r>
            <a:endParaRPr lang="en-US" dirty="0" smtClean="0"/>
          </a:p>
          <a:p>
            <a:pPr lvl="0" algn="justLow"/>
            <a:r>
              <a:rPr lang="ar-SA" dirty="0" smtClean="0"/>
              <a:t>سهولة الإصابة بكسور العظام عن المعدل المتوقع</a:t>
            </a:r>
            <a:endParaRPr lang="en-US" dirty="0" smtClean="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6600" b="1" dirty="0" smtClean="0"/>
              <a:t>أضرار كسور العمود الفقري</a:t>
            </a:r>
            <a:r>
              <a:rPr lang="en-US" sz="6600" b="1" dirty="0" smtClean="0"/>
              <a:t>: </a:t>
            </a:r>
            <a:endParaRPr lang="ar-IQ" sz="6600" dirty="0"/>
          </a:p>
        </p:txBody>
      </p:sp>
      <p:sp>
        <p:nvSpPr>
          <p:cNvPr id="3" name="عنصر نائب للمحتوى 2"/>
          <p:cNvSpPr>
            <a:spLocks noGrp="1"/>
          </p:cNvSpPr>
          <p:nvPr>
            <p:ph idx="1"/>
          </p:nvPr>
        </p:nvSpPr>
        <p:spPr/>
        <p:txBody>
          <a:bodyPr>
            <a:normAutofit lnSpcReduction="10000"/>
          </a:bodyPr>
          <a:lstStyle/>
          <a:p>
            <a:pPr algn="justLow"/>
            <a:r>
              <a:rPr lang="ar-SA" sz="2800" dirty="0" smtClean="0"/>
              <a:t>من الممكن أن تؤدي كسور العمود الفقري إلى عواقب وخيمة، منها: نقص الطول، آلام حادة في الظهر والتشوه. أما كسر الورك فغالباً ما يتطلب جراحة، وربما يؤدي إلى فقدان الحياة المستقلة، وعدم القدرة على الحركة</a:t>
            </a:r>
            <a:r>
              <a:rPr lang="en-US" sz="2800" dirty="0" smtClean="0"/>
              <a:t>.</a:t>
            </a:r>
          </a:p>
          <a:p>
            <a:pPr algn="justLow"/>
            <a:r>
              <a:rPr lang="ar-SA" sz="4400" b="1" dirty="0" smtClean="0">
                <a:solidFill>
                  <a:schemeClr val="accent2">
                    <a:lumMod val="50000"/>
                  </a:schemeClr>
                </a:solidFill>
              </a:rPr>
              <a:t>المهام الرئيسة للعظام</a:t>
            </a:r>
            <a:r>
              <a:rPr lang="en-US" sz="4400" b="1" dirty="0" smtClean="0">
                <a:solidFill>
                  <a:schemeClr val="accent2">
                    <a:lumMod val="50000"/>
                  </a:schemeClr>
                </a:solidFill>
              </a:rPr>
              <a:t>:</a:t>
            </a:r>
          </a:p>
          <a:p>
            <a:pPr lvl="0" algn="justLow"/>
            <a:r>
              <a:rPr lang="ar-SA" sz="2800" dirty="0" smtClean="0"/>
              <a:t>تقديم الدعم الهيكلي للجسم</a:t>
            </a:r>
            <a:r>
              <a:rPr lang="en-US" sz="2800" dirty="0" smtClean="0"/>
              <a:t>.</a:t>
            </a:r>
          </a:p>
          <a:p>
            <a:pPr lvl="0" algn="justLow"/>
            <a:r>
              <a:rPr lang="ar-SA" sz="2800" dirty="0" smtClean="0"/>
              <a:t>توفير الحماية للأعضاء الحيوية</a:t>
            </a:r>
            <a:r>
              <a:rPr lang="en-US" sz="2800" dirty="0" smtClean="0"/>
              <a:t>.</a:t>
            </a:r>
          </a:p>
          <a:p>
            <a:pPr lvl="0" algn="justLow"/>
            <a:r>
              <a:rPr lang="ar-SA" sz="2800" dirty="0" smtClean="0"/>
              <a:t>توفير بيئة لإنتاج خلايا الدم</a:t>
            </a:r>
            <a:r>
              <a:rPr lang="en-US" sz="2800" dirty="0" smtClean="0"/>
              <a:t>.</a:t>
            </a:r>
          </a:p>
          <a:p>
            <a:pPr lvl="0" algn="justLow"/>
            <a:r>
              <a:rPr lang="ar-SA" sz="2800" dirty="0" smtClean="0"/>
              <a:t>يكون بمثابة منطقة تخزين المعادن (مثل الكالسيوم).</a:t>
            </a:r>
            <a:endParaRPr lang="en-US" sz="2800" dirty="0" smtClean="0"/>
          </a:p>
          <a:p>
            <a:endParaRPr lang="ar-IQ" dirty="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fade">
                                      <p:cBhvr>
                                        <p:cTn id="49" dur="1000"/>
                                        <p:tgtEl>
                                          <p:spTgt spid="3">
                                            <p:txEl>
                                              <p:pRg st="5" end="5"/>
                                            </p:txEl>
                                          </p:spTgt>
                                        </p:tgtEl>
                                      </p:cBhvr>
                                    </p:animEffect>
                                    <p:anim calcmode="lin" valueType="num">
                                      <p:cBhvr>
                                        <p:cTn id="5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6600" b="1" dirty="0" smtClean="0"/>
              <a:t>تشخيص هشاشة العظام</a:t>
            </a:r>
            <a:r>
              <a:rPr lang="en-US" sz="6600" b="1" dirty="0" smtClean="0"/>
              <a:t>: </a:t>
            </a:r>
            <a:endParaRPr lang="ar-IQ" sz="6600" dirty="0"/>
          </a:p>
        </p:txBody>
      </p:sp>
      <p:sp>
        <p:nvSpPr>
          <p:cNvPr id="3" name="عنصر نائب للمحتوى 2"/>
          <p:cNvSpPr>
            <a:spLocks noGrp="1"/>
          </p:cNvSpPr>
          <p:nvPr>
            <p:ph idx="1"/>
          </p:nvPr>
        </p:nvSpPr>
        <p:spPr/>
        <p:txBody>
          <a:bodyPr/>
          <a:lstStyle/>
          <a:p>
            <a:pPr algn="justLow"/>
            <a:r>
              <a:rPr lang="ar-SA" sz="3200" dirty="0" smtClean="0"/>
              <a:t>لا توجد أعراض واضحة لمرض هشاشة العظام لذا يطلق عليه المرض الصامت، لأن كتلة العظم تستمر في الانخفاض دون أن يحس المرء بشيء، إلى أن يحدث الكسر، ومن هنا تظهر أهمية الفحص المبكر، ويستدل على أن الشخص لديه هشاشة عظام مما يلي</a:t>
            </a:r>
            <a:r>
              <a:rPr lang="en-US" sz="3200" dirty="0" smtClean="0"/>
              <a:t>:</a:t>
            </a:r>
          </a:p>
          <a:p>
            <a:endParaRPr lang="ar-IQ" dirty="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857232"/>
            <a:ext cx="8229600" cy="5467368"/>
          </a:xfrm>
        </p:spPr>
        <p:txBody>
          <a:bodyPr/>
          <a:lstStyle/>
          <a:p>
            <a:pPr algn="justLow"/>
            <a:r>
              <a:rPr lang="ar-SA" sz="3200" b="1" dirty="0" smtClean="0"/>
              <a:t>الشكل الخارجي</a:t>
            </a:r>
            <a:r>
              <a:rPr lang="en-US" sz="3200" b="1" dirty="0" smtClean="0"/>
              <a:t>: </a:t>
            </a:r>
            <a:r>
              <a:rPr lang="en-US" sz="3200" dirty="0" smtClean="0"/>
              <a:t> </a:t>
            </a:r>
            <a:endParaRPr lang="ar-SA" sz="3200" dirty="0" smtClean="0"/>
          </a:p>
          <a:p>
            <a:pPr algn="justLow"/>
            <a:r>
              <a:rPr lang="ar-SA" sz="3200" dirty="0" smtClean="0"/>
              <a:t>انحناء الظهر وتناقص الطول هو العلامة الوحيدة التي تدل على الإصابة بترقق العظام، مع احتمال أن يكون لدى المريض كسر في العمود الفقري</a:t>
            </a:r>
            <a:r>
              <a:rPr lang="en-US" sz="3200" dirty="0" smtClean="0"/>
              <a:t>.</a:t>
            </a:r>
          </a:p>
          <a:p>
            <a:pPr algn="justLow"/>
            <a:r>
              <a:rPr lang="ar-SA" sz="3200" b="1" dirty="0" smtClean="0"/>
              <a:t>قياس كثافة المعادن بالعظام</a:t>
            </a:r>
            <a:r>
              <a:rPr lang="ar-IQ" sz="3200" b="1" dirty="0" smtClean="0"/>
              <a:t>:</a:t>
            </a:r>
            <a:endParaRPr lang="en-US" sz="3200" dirty="0" smtClean="0"/>
          </a:p>
          <a:p>
            <a:pPr algn="justLow"/>
            <a:r>
              <a:rPr lang="ar-SA" sz="3200" dirty="0" smtClean="0"/>
              <a:t>هناك اختبارات عدة لقياس كثافة المعادن بالعظام، ولكن الأكثر شيوعًا هو </a:t>
            </a:r>
            <a:r>
              <a:rPr lang="en-US" sz="3200" dirty="0" smtClean="0"/>
              <a:t> DXA</a:t>
            </a:r>
            <a:r>
              <a:rPr lang="ar-IQ" sz="3200" dirty="0" smtClean="0"/>
              <a:t>.</a:t>
            </a:r>
            <a:endParaRPr lang="en-US" sz="3200" dirty="0" smtClean="0"/>
          </a:p>
          <a:p>
            <a:endParaRPr lang="ar-IQ" dirty="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857232"/>
            <a:ext cx="8229600" cy="5467368"/>
          </a:xfrm>
        </p:spPr>
        <p:txBody>
          <a:bodyPr>
            <a:normAutofit/>
          </a:bodyPr>
          <a:lstStyle/>
          <a:p>
            <a:pPr algn="justLow"/>
            <a:r>
              <a:rPr lang="ar-SA" sz="2800" b="1" dirty="0" smtClean="0"/>
              <a:t>وجود بعض عوامل الأخطار</a:t>
            </a:r>
            <a:r>
              <a:rPr lang="en-US" sz="2800" b="1" dirty="0" smtClean="0"/>
              <a:t>:</a:t>
            </a:r>
            <a:r>
              <a:rPr lang="en-US" sz="2800" dirty="0" smtClean="0"/>
              <a:t> </a:t>
            </a:r>
            <a:endParaRPr lang="ar-SA" sz="2800" dirty="0" smtClean="0"/>
          </a:p>
          <a:p>
            <a:pPr algn="justLow"/>
            <a:r>
              <a:rPr lang="ar-SA" sz="2800" dirty="0" smtClean="0"/>
              <a:t>تقع عوامل الأخطار لترقق العظام في فئتين رئيستين هما: </a:t>
            </a:r>
          </a:p>
          <a:p>
            <a:pPr algn="justLow"/>
            <a:r>
              <a:rPr lang="ar-SA" sz="2800" dirty="0" smtClean="0"/>
              <a:t>1- أخطار ثابتة .</a:t>
            </a:r>
          </a:p>
          <a:p>
            <a:pPr algn="justLow"/>
            <a:r>
              <a:rPr lang="ar-SA" sz="2800" dirty="0" smtClean="0"/>
              <a:t>2- أخطار متغيرة</a:t>
            </a:r>
            <a:r>
              <a:rPr lang="en-US" sz="2800" dirty="0" smtClean="0"/>
              <a:t>.</a:t>
            </a:r>
          </a:p>
          <a:p>
            <a:pPr algn="justLow"/>
            <a:r>
              <a:rPr lang="ar-SA" sz="2800" b="1" dirty="0" smtClean="0"/>
              <a:t>وتنقسم الأخطار الثابتة لترقق العظام إلى قسمين</a:t>
            </a:r>
            <a:r>
              <a:rPr lang="en-US" sz="2800" b="1" dirty="0" smtClean="0"/>
              <a:t>:</a:t>
            </a:r>
            <a:r>
              <a:rPr lang="en-US" sz="2800" dirty="0" smtClean="0"/>
              <a:t> </a:t>
            </a:r>
          </a:p>
          <a:p>
            <a:pPr algn="justLow"/>
            <a:r>
              <a:rPr lang="ar-SA" sz="2800" b="1" dirty="0" smtClean="0"/>
              <a:t>أخطار ثابتة أساسية</a:t>
            </a:r>
            <a:r>
              <a:rPr lang="en-US" sz="2800" b="1" dirty="0" smtClean="0"/>
              <a:t>:</a:t>
            </a:r>
            <a:r>
              <a:rPr lang="en-US" sz="2800" dirty="0" smtClean="0"/>
              <a:t> </a:t>
            </a:r>
          </a:p>
          <a:p>
            <a:pPr algn="justLow"/>
            <a:r>
              <a:rPr lang="ar-SA" sz="2800" b="1" dirty="0" smtClean="0"/>
              <a:t>السن</a:t>
            </a:r>
            <a:r>
              <a:rPr lang="en-US" sz="2800" b="1" dirty="0" smtClean="0"/>
              <a:t>:</a:t>
            </a:r>
            <a:r>
              <a:rPr lang="en-US" sz="2800" dirty="0" smtClean="0"/>
              <a:t> </a:t>
            </a:r>
          </a:p>
          <a:p>
            <a:pPr algn="justLow"/>
            <a:r>
              <a:rPr lang="ar-SA" sz="2800" dirty="0" smtClean="0"/>
              <a:t>كلما تقدم السن قلت كثافة العظم وزادت خطورة الإصابة والغالبية العظمى من الكسور (90٪)، على سبيل المثال، تحدث لدى من تجاوزت أعمارهم 50 سنة</a:t>
            </a:r>
            <a:r>
              <a:rPr lang="en-US" sz="2800" dirty="0" smtClean="0"/>
              <a:t>.</a:t>
            </a:r>
          </a:p>
          <a:p>
            <a:endParaRPr lang="ar-IQ" dirty="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261</TotalTime>
  <Words>1097</Words>
  <PresentationFormat>عرض على الشاشة (3:4)‏</PresentationFormat>
  <Paragraphs>155</Paragraphs>
  <Slides>32</Slides>
  <Notes>0</Notes>
  <HiddenSlides>0</HiddenSlides>
  <MMClips>0</MMClips>
  <ScaleCrop>false</ScaleCrop>
  <HeadingPairs>
    <vt:vector size="4" baseType="variant">
      <vt:variant>
        <vt:lpstr>سمة</vt:lpstr>
      </vt:variant>
      <vt:variant>
        <vt:i4>1</vt:i4>
      </vt:variant>
      <vt:variant>
        <vt:lpstr>عناوين الشرائح</vt:lpstr>
      </vt:variant>
      <vt:variant>
        <vt:i4>32</vt:i4>
      </vt:variant>
    </vt:vector>
  </HeadingPairs>
  <TitlesOfParts>
    <vt:vector size="33" baseType="lpstr">
      <vt:lpstr>تدفق</vt:lpstr>
      <vt:lpstr>هشاشة العظام </vt:lpstr>
      <vt:lpstr>مما تتكون العظام؟</vt:lpstr>
      <vt:lpstr>ما هي هشاشة العظام؟</vt:lpstr>
      <vt:lpstr>أنواع هشاشة العظام</vt:lpstr>
      <vt:lpstr>أعراض هشاشة العظام</vt:lpstr>
      <vt:lpstr>أضرار كسور العمود الفقري: </vt:lpstr>
      <vt:lpstr>تشخيص هشاشة العظام: </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lpstr>الشريحة 18</vt:lpstr>
      <vt:lpstr>الشريحة 19</vt:lpstr>
      <vt:lpstr>الشريحة 20</vt:lpstr>
      <vt:lpstr>الشريحة 21</vt:lpstr>
      <vt:lpstr>الشريحة 22</vt:lpstr>
      <vt:lpstr>الشريحة 23</vt:lpstr>
      <vt:lpstr>الشريحة 24</vt:lpstr>
      <vt:lpstr>الشريحة 25</vt:lpstr>
      <vt:lpstr>اختيار النوع المناسب من التمارين </vt:lpstr>
      <vt:lpstr>الشريحة 27</vt:lpstr>
      <vt:lpstr>الشريحة 28</vt:lpstr>
      <vt:lpstr>الشريحة 29</vt:lpstr>
      <vt:lpstr>الحركات التي يتعين تجنبها</vt:lpstr>
      <vt:lpstr>الشريحة 31</vt:lpstr>
      <vt:lpstr>شكراً لإصغائكم</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هشاشة العظام </dc:title>
  <dc:creator>Blue_Ray</dc:creator>
  <cp:lastModifiedBy>الغدير</cp:lastModifiedBy>
  <cp:revision>38</cp:revision>
  <dcterms:created xsi:type="dcterms:W3CDTF">2019-01-23T16:40:36Z</dcterms:created>
  <dcterms:modified xsi:type="dcterms:W3CDTF">2020-01-08T07:21:06Z</dcterms:modified>
</cp:coreProperties>
</file>