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84" r:id="rId1"/>
  </p:sldMasterIdLst>
  <p:sldIdLst>
    <p:sldId id="259" r:id="rId2"/>
    <p:sldId id="256" r:id="rId3"/>
    <p:sldId id="262" r:id="rId4"/>
    <p:sldId id="264" r:id="rId5"/>
    <p:sldId id="263" r:id="rId6"/>
  </p:sldIdLst>
  <p:sldSz cx="6858000" cy="9144000" type="screen4x3"/>
  <p:notesSz cx="6888163" cy="100203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6041" autoAdjust="0"/>
    <p:restoredTop sz="94660"/>
  </p:normalViewPr>
  <p:slideViewPr>
    <p:cSldViewPr>
      <p:cViewPr varScale="1">
        <p:scale>
          <a:sx n="52" d="100"/>
          <a:sy n="52" d="100"/>
        </p:scale>
        <p:origin x="-2238" y="-102"/>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514350" y="2840569"/>
            <a:ext cx="5829300" cy="1960033"/>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16/04/1440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9039515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16/04/1440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25001745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3729037" y="488951"/>
            <a:ext cx="1157288" cy="10401300"/>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257176" y="488951"/>
            <a:ext cx="3357563" cy="10401300"/>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16/04/1440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32452352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16/04/1440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24172958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541735" y="5875867"/>
            <a:ext cx="5829300" cy="1816100"/>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541735" y="3875620"/>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16/04/1440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23201113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257176" y="2844801"/>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2628901" y="2844801"/>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16/04/1440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18756535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342900" y="366184"/>
            <a:ext cx="6172200" cy="1524000"/>
          </a:xfrm>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342901"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342901"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3483770"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3483770"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1B8ABB09-4A1D-463E-8065-109CC2B7EFAA}" type="datetimeFigureOut">
              <a:rPr lang="ar-SA" smtClean="0"/>
              <a:t>16/04/1440</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14614871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1B8ABB09-4A1D-463E-8065-109CC2B7EFAA}" type="datetimeFigureOut">
              <a:rPr lang="ar-SA" smtClean="0"/>
              <a:t>16/04/1440</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14883395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16/04/1440</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33903095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342901" y="364067"/>
            <a:ext cx="2256235" cy="154940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2681288" y="364069"/>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342901" y="1913469"/>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16/04/1440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23847936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344216" y="6400801"/>
            <a:ext cx="4114800" cy="755651"/>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344216" y="7156452"/>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16/04/1440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15477990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342900" y="366184"/>
            <a:ext cx="6172200" cy="1524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342900" y="2133602"/>
            <a:ext cx="6172200" cy="6034617"/>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4914900" y="8475136"/>
            <a:ext cx="1600200" cy="486833"/>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16/04/1440</a:t>
            </a:fld>
            <a:endParaRPr lang="ar-SA"/>
          </a:p>
        </p:txBody>
      </p:sp>
      <p:sp>
        <p:nvSpPr>
          <p:cNvPr id="5" name="عنصر نائب للتذييل 4"/>
          <p:cNvSpPr>
            <a:spLocks noGrp="1"/>
          </p:cNvSpPr>
          <p:nvPr>
            <p:ph type="ftr" sz="quarter" idx="3"/>
          </p:nvPr>
        </p:nvSpPr>
        <p:spPr>
          <a:xfrm>
            <a:off x="2343150" y="8475136"/>
            <a:ext cx="2171700" cy="486833"/>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342900" y="8475136"/>
            <a:ext cx="1600200" cy="486833"/>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extLst>
      <p:ext uri="{BB962C8B-B14F-4D97-AF65-F5344CB8AC3E}">
        <p14:creationId xmlns:p14="http://schemas.microsoft.com/office/powerpoint/2010/main" val="143960999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188640" y="2267745"/>
            <a:ext cx="6669361" cy="2554545"/>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ar-SA"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المحاضرة </a:t>
            </a:r>
            <a:r>
              <a:rPr lang="ar-SA"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التاسعة</a:t>
            </a:r>
            <a:endParaRPr lang="ar-SA"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a:p>
            <a:pPr algn="ctr"/>
            <a:r>
              <a:rPr lang="ar-SA"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المرحلة / الثالثة</a:t>
            </a:r>
          </a:p>
          <a:p>
            <a:pPr algn="ctr"/>
            <a:r>
              <a:rPr lang="ar-SA" sz="40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المادة/ </a:t>
            </a:r>
            <a:r>
              <a:rPr lang="ar-SA"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المختصر في فلسفة التاريخ</a:t>
            </a:r>
            <a:endParaRPr lang="ar-SA" sz="40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a:p>
            <a:pPr algn="ctr"/>
            <a:r>
              <a:rPr lang="ar-SA" sz="40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اعداد / </a:t>
            </a:r>
            <a:r>
              <a:rPr lang="ar-SA"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د. ولاء مهدي الجبوري</a:t>
            </a:r>
            <a:endParaRPr lang="ar-SA" sz="40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extLst>
      <p:ext uri="{BB962C8B-B14F-4D97-AF65-F5344CB8AC3E}">
        <p14:creationId xmlns:p14="http://schemas.microsoft.com/office/powerpoint/2010/main" val="347372856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0" y="395536"/>
            <a:ext cx="6741368" cy="7355860"/>
          </a:xfrm>
          <a:prstGeom prst="rect">
            <a:avLst/>
          </a:prstGeom>
        </p:spPr>
        <p:txBody>
          <a:bodyPr wrap="square">
            <a:spAutoFit/>
          </a:bodyPr>
          <a:lstStyle/>
          <a:p>
            <a:pPr algn="justLow"/>
            <a:r>
              <a:rPr lang="ar-SA" sz="1600" dirty="0">
                <a:latin typeface="Times New Roman"/>
                <a:ea typeface="SimSun"/>
                <a:cs typeface="PT Bold Heading"/>
              </a:rPr>
              <a:t>أولاً : </a:t>
            </a:r>
            <a:r>
              <a:rPr lang="ar-SA" sz="1600" dirty="0" err="1">
                <a:latin typeface="Times New Roman"/>
                <a:ea typeface="SimSun"/>
                <a:cs typeface="PT Bold Heading"/>
              </a:rPr>
              <a:t>أشبنجلر</a:t>
            </a:r>
            <a:r>
              <a:rPr lang="ar-SA" sz="1600" dirty="0">
                <a:latin typeface="Times New Roman"/>
                <a:ea typeface="SimSun"/>
                <a:cs typeface="PT Bold Heading"/>
              </a:rPr>
              <a:t> والثقافات المغلقة</a:t>
            </a:r>
            <a:endParaRPr lang="en-US" dirty="0">
              <a:effectLst>
                <a:outerShdw blurRad="50800" dist="38100" algn="tr" rotWithShape="0">
                  <a:prstClr val="black">
                    <a:alpha val="40000"/>
                  </a:prstClr>
                </a:outerShdw>
              </a:effectLst>
              <a:latin typeface="Times New Roman"/>
              <a:ea typeface="SimSun"/>
              <a:cs typeface="Simplified Arabic"/>
            </a:endParaRPr>
          </a:p>
          <a:p>
            <a:pPr indent="478155" algn="justLow"/>
            <a:r>
              <a:rPr lang="ar-SA" dirty="0" err="1">
                <a:latin typeface="Times New Roman"/>
                <a:ea typeface="SimSun"/>
                <a:cs typeface="Simplified Arabic"/>
              </a:rPr>
              <a:t>أوزفلد</a:t>
            </a:r>
            <a:r>
              <a:rPr lang="ar-SA" dirty="0">
                <a:latin typeface="Times New Roman"/>
                <a:ea typeface="SimSun"/>
                <a:cs typeface="Simplified Arabic"/>
              </a:rPr>
              <a:t> </a:t>
            </a:r>
            <a:r>
              <a:rPr lang="ar-SA" dirty="0" err="1">
                <a:latin typeface="Times New Roman"/>
                <a:ea typeface="SimSun"/>
                <a:cs typeface="Simplified Arabic"/>
              </a:rPr>
              <a:t>أشبنجلر</a:t>
            </a:r>
            <a:r>
              <a:rPr lang="ar-SA" dirty="0">
                <a:latin typeface="Times New Roman"/>
                <a:ea typeface="SimSun"/>
                <a:cs typeface="Simplified Arabic"/>
              </a:rPr>
              <a:t> (1880 – 1936م) فيلسوف حضارة ألماني درس الحضارات العالمية وضع نظرية فيها ملخصها أن الحضارات تولد وتنمو وتزدهر وتهرم وتشيخ شأنها في ذلك شأن لأشجار والأزهار والأوراق فالتاريخ على هذا الأساس يتكون من كائنات عضوية حية هي الحضارات، الحضارة عند </a:t>
            </a:r>
            <a:r>
              <a:rPr lang="ar-SA" dirty="0" err="1">
                <a:latin typeface="Times New Roman"/>
                <a:ea typeface="SimSun"/>
                <a:cs typeface="Simplified Arabic"/>
              </a:rPr>
              <a:t>شبنجلر</a:t>
            </a:r>
            <a:r>
              <a:rPr lang="ar-SA" dirty="0">
                <a:latin typeface="Times New Roman"/>
                <a:ea typeface="SimSun"/>
                <a:cs typeface="Simplified Arabic"/>
              </a:rPr>
              <a:t> تشبه الكائن العضوي الحي، فإنها تمر بالأدوار نفسها التي يمر بها الإنسان، مثلاً خلال تطوره، فكل حضارة لها طفولة وشباب ونضج أو رجولة وشيخوخة، وهي تمر بالأدوار نفسها التي تتعاقب على السنة فلكل حضارة ربيعها وصيفها وخريفها وشتاؤها</a:t>
            </a:r>
            <a:r>
              <a:rPr lang="ar-SA" baseline="30000" dirty="0">
                <a:latin typeface="Times New Roman"/>
                <a:ea typeface="SimSun"/>
                <a:cs typeface="Simplified Arabic"/>
              </a:rPr>
              <a:t>()</a:t>
            </a:r>
            <a:r>
              <a:rPr lang="ar-SA" dirty="0">
                <a:latin typeface="Times New Roman"/>
                <a:ea typeface="SimSun"/>
                <a:cs typeface="Simplified Arabic"/>
              </a:rPr>
              <a:t>.</a:t>
            </a:r>
            <a:endParaRPr lang="en-US" dirty="0">
              <a:effectLst>
                <a:outerShdw blurRad="50800" dist="38100" algn="tr" rotWithShape="0">
                  <a:prstClr val="black">
                    <a:alpha val="40000"/>
                  </a:prstClr>
                </a:outerShdw>
              </a:effectLst>
              <a:latin typeface="Times New Roman"/>
              <a:ea typeface="SimSun"/>
              <a:cs typeface="Simplified Arabic"/>
            </a:endParaRPr>
          </a:p>
          <a:p>
            <a:pPr indent="478155" algn="justLow"/>
            <a:r>
              <a:rPr lang="ar-SA" dirty="0">
                <a:latin typeface="Times New Roman"/>
                <a:ea typeface="SimSun"/>
                <a:cs typeface="Simplified Arabic"/>
              </a:rPr>
              <a:t>ولهذا أطلق على نظريته بـ ( البعد </a:t>
            </a:r>
            <a:r>
              <a:rPr lang="ar-SA" dirty="0" err="1">
                <a:latin typeface="Times New Roman"/>
                <a:ea typeface="SimSun"/>
                <a:cs typeface="Simplified Arabic"/>
              </a:rPr>
              <a:t>البابلوجي</a:t>
            </a:r>
            <a:r>
              <a:rPr lang="ar-SA" dirty="0">
                <a:latin typeface="Times New Roman"/>
                <a:ea typeface="SimSun"/>
                <a:cs typeface="Simplified Arabic"/>
              </a:rPr>
              <a:t> للتاريخ أو التفسير الحضاري أو الحضارات المغلقة ). وقد أطلق عليها أسم الحضارات المغلقة لأن لكل </a:t>
            </a:r>
            <a:r>
              <a:rPr lang="ar-SA" dirty="0" err="1">
                <a:latin typeface="Times New Roman"/>
                <a:ea typeface="SimSun"/>
                <a:cs typeface="Simplified Arabic"/>
              </a:rPr>
              <a:t>حضاره</a:t>
            </a:r>
            <a:r>
              <a:rPr lang="ar-SA" dirty="0">
                <a:latin typeface="Times New Roman"/>
                <a:ea typeface="SimSun"/>
                <a:cs typeface="Simplified Arabic"/>
              </a:rPr>
              <a:t> أسلوبها الخاص بها : </a:t>
            </a:r>
            <a:endParaRPr lang="en-US" dirty="0">
              <a:effectLst>
                <a:outerShdw blurRad="50800" dist="38100" algn="tr" rotWithShape="0">
                  <a:prstClr val="black">
                    <a:alpha val="40000"/>
                  </a:prstClr>
                </a:outerShdw>
              </a:effectLst>
              <a:latin typeface="Times New Roman"/>
              <a:ea typeface="SimSun"/>
              <a:cs typeface="Simplified Arabic"/>
            </a:endParaRPr>
          </a:p>
          <a:p>
            <a:pPr indent="478155" algn="justLow"/>
            <a:r>
              <a:rPr lang="ar-SA" dirty="0">
                <a:latin typeface="Times New Roman"/>
                <a:ea typeface="SimSun"/>
                <a:cs typeface="Simplified Arabic"/>
              </a:rPr>
              <a:t>يرى </a:t>
            </a:r>
            <a:r>
              <a:rPr lang="ar-SA" dirty="0" err="1">
                <a:latin typeface="Times New Roman"/>
                <a:ea typeface="SimSun"/>
                <a:cs typeface="Simplified Arabic"/>
              </a:rPr>
              <a:t>أشبنجلر</a:t>
            </a:r>
            <a:r>
              <a:rPr lang="ar-SA" dirty="0">
                <a:latin typeface="Times New Roman"/>
                <a:ea typeface="SimSun"/>
                <a:cs typeface="Simplified Arabic"/>
              </a:rPr>
              <a:t> أن لكل حضارة أسلوب متميز خاص بها يختلف عن أسلوب غيرها من الحضارات. ونستطيع أن نلمس هذا بوضوح تام في كل مظهر من مظاهرها ... من فن ودين وعلم وسياسة وتركيب اجتماعي. فنجد في مجال الفن مثلاً أسلوب كل حضارة ظاهر في تفضيل بعض أنواع الفن على البعض الآخر ( كالنحت وتلوين الجدران عند اليونان والرسم بالزيت في الحضارة الغربية. كذلك تختلف الشخصيات العظيمة المتناظرة في الحضارات المختلفة، حيث نلاحظ </a:t>
            </a:r>
            <a:r>
              <a:rPr lang="ar-SA" dirty="0" err="1">
                <a:latin typeface="Times New Roman"/>
                <a:ea typeface="SimSun"/>
                <a:cs typeface="Simplified Arabic"/>
              </a:rPr>
              <a:t>أختلافاً</a:t>
            </a:r>
            <a:r>
              <a:rPr lang="ar-SA" dirty="0">
                <a:latin typeface="Times New Roman"/>
                <a:ea typeface="SimSun"/>
                <a:cs typeface="Simplified Arabic"/>
              </a:rPr>
              <a:t> واضحاً بينها وبين ما يماثلها من الشخصيات المنتسبة الى حضارة أخرى</a:t>
            </a:r>
            <a:r>
              <a:rPr lang="ar-SA" baseline="30000" dirty="0">
                <a:latin typeface="Times New Roman"/>
                <a:ea typeface="SimSun"/>
                <a:cs typeface="Simplified Arabic"/>
              </a:rPr>
              <a:t>()</a:t>
            </a:r>
            <a:r>
              <a:rPr lang="ar-SA" dirty="0">
                <a:latin typeface="Times New Roman"/>
                <a:ea typeface="SimSun"/>
                <a:cs typeface="Simplified Arabic"/>
              </a:rPr>
              <a:t>.</a:t>
            </a:r>
            <a:endParaRPr lang="en-US" dirty="0">
              <a:effectLst>
                <a:outerShdw blurRad="50800" dist="38100" algn="tr" rotWithShape="0">
                  <a:prstClr val="black">
                    <a:alpha val="40000"/>
                  </a:prstClr>
                </a:outerShdw>
              </a:effectLst>
              <a:latin typeface="Times New Roman"/>
              <a:ea typeface="SimSun"/>
              <a:cs typeface="Simplified Arabic"/>
            </a:endParaRPr>
          </a:p>
          <a:p>
            <a:pPr indent="-249555" algn="justLow"/>
            <a:r>
              <a:rPr lang="ar-SA" dirty="0">
                <a:latin typeface="Times New Roman"/>
                <a:ea typeface="SimSun"/>
                <a:cs typeface="Simplified Arabic"/>
              </a:rPr>
              <a:t>وقد أخطأ المؤرخ الأوربي حين أتخذ من حضارته مركزاً ثابتاً يدور حوله التاريخ العالمي. فقسم تاريخ العالم على غرار تقسيمه للتاريخ الأوربي الى تاريخ قديم وتاريخ وسيط وتاريخ حديث إذ ليس من حقه أن يجعل من حضارته محوراً ثابتاً يدور حوله التاريخ العالمي، لأن تاريخ العلم يضم ست حضارات على الأقل. وكل حضارة لها دورة نمو تبدأ بالولادة والشباب والنضج ثم الشيخوخة يعقبها الفناء. وللحضارة دورة حياة مقفلة فلا مجال للقول بالأصول الأجنبية لمظاهر الحضارة، لأنها دائرة مقفلة على نفسها وليس بينها وبين الحضارات الأخرى صلة إلا بعض النوافذ التي تسمح بنفاذ ما يلائم جوهر الحضارة الأخرى إذ أن </a:t>
            </a:r>
            <a:r>
              <a:rPr lang="ar-SA" sz="1400" baseline="30000" dirty="0">
                <a:latin typeface="Times New Roman"/>
                <a:ea typeface="SimSun"/>
                <a:cs typeface="Simplified Arabic"/>
              </a:rPr>
              <a:t>() </a:t>
            </a:r>
            <a:r>
              <a:rPr lang="ar-SA" sz="1400" dirty="0">
                <a:latin typeface="Times New Roman"/>
                <a:ea typeface="SimSun"/>
                <a:cs typeface="Simplified Arabic"/>
              </a:rPr>
              <a:t> أنظر : فلسفة التاريخ، مباحث نظرية، ص328 – 329. </a:t>
            </a:r>
            <a:endParaRPr lang="en-US" sz="1050" dirty="0">
              <a:effectLst>
                <a:outerShdw blurRad="50800" dist="38100" algn="tr" rotWithShape="0">
                  <a:prstClr val="black">
                    <a:alpha val="40000"/>
                  </a:prstClr>
                </a:outerShdw>
              </a:effectLst>
              <a:latin typeface="Times New Roman"/>
              <a:ea typeface="SimSun"/>
              <a:cs typeface="Simplified Arabic"/>
            </a:endParaRPr>
          </a:p>
          <a:p>
            <a:pPr indent="-249555" algn="justLow"/>
            <a:r>
              <a:rPr lang="ar-SA" sz="1400" baseline="30000" dirty="0">
                <a:latin typeface="Times New Roman"/>
                <a:ea typeface="SimSun"/>
                <a:cs typeface="Simplified Arabic"/>
              </a:rPr>
              <a:t>() </a:t>
            </a:r>
            <a:r>
              <a:rPr lang="ar-SA" sz="1400" dirty="0">
                <a:latin typeface="Times New Roman"/>
                <a:ea typeface="SimSun"/>
                <a:cs typeface="Simplified Arabic"/>
              </a:rPr>
              <a:t> أنظر : أيضاً، ص330. </a:t>
            </a:r>
            <a:endParaRPr lang="en-US" sz="1050" dirty="0">
              <a:effectLst>
                <a:outerShdw blurRad="50800" dist="38100" algn="tr" rotWithShape="0">
                  <a:prstClr val="black">
                    <a:alpha val="40000"/>
                  </a:prstClr>
                </a:outerShdw>
              </a:effectLst>
              <a:latin typeface="Times New Roman"/>
              <a:ea typeface="SimSun"/>
              <a:cs typeface="Simplified Arabic"/>
            </a:endParaRPr>
          </a:p>
        </p:txBody>
      </p:sp>
    </p:spTree>
    <p:extLst>
      <p:ext uri="{BB962C8B-B14F-4D97-AF65-F5344CB8AC3E}">
        <p14:creationId xmlns:p14="http://schemas.microsoft.com/office/powerpoint/2010/main" val="85850783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8280" y="323528"/>
            <a:ext cx="6858000" cy="7017306"/>
          </a:xfrm>
          <a:prstGeom prst="rect">
            <a:avLst/>
          </a:prstGeom>
        </p:spPr>
        <p:txBody>
          <a:bodyPr wrap="square">
            <a:spAutoFit/>
          </a:bodyPr>
          <a:lstStyle/>
          <a:p>
            <a:pPr indent="478155" algn="justLow"/>
            <a:r>
              <a:rPr lang="ar-SA" dirty="0">
                <a:latin typeface="Times New Roman"/>
                <a:ea typeface="SimSun"/>
                <a:cs typeface="Simplified Arabic"/>
              </a:rPr>
              <a:t>ما ينقل لا يلبث أن يستحيل الى طبيعة الحضارة الناقلة من الأولى وكل تشابه هو ظاهري فقط ولا وجود لتراث واحد للإنسانية فكل حضارة لها خصائصها الذاتية المستقلة عن غيرها من الحضارات. لقد تصور المؤرخون أن الحضارة الإسلامية أخذت عن الحضارة اليونانية لتنقل بدورها معارفها الى الحضارة الغربية، وذلك خطأ كبير من قبل المؤرخين ويعبر عن نظرة سطحية لمسار التاريخ لأن </a:t>
            </a:r>
            <a:r>
              <a:rPr lang="ar-SA" dirty="0" err="1">
                <a:latin typeface="Times New Roman"/>
                <a:ea typeface="SimSun"/>
                <a:cs typeface="Simplified Arabic"/>
              </a:rPr>
              <a:t>أنتقال</a:t>
            </a:r>
            <a:r>
              <a:rPr lang="ar-SA" dirty="0">
                <a:latin typeface="Times New Roman"/>
                <a:ea typeface="SimSun"/>
                <a:cs typeface="Simplified Arabic"/>
              </a:rPr>
              <a:t> أي مظهر من مظاهر حضارة ما يقتضي عملية معقدة من التحول ممثلة في </a:t>
            </a:r>
            <a:r>
              <a:rPr lang="ar-SA" dirty="0" err="1">
                <a:latin typeface="Times New Roman"/>
                <a:ea typeface="SimSun"/>
                <a:cs typeface="Simplified Arabic"/>
              </a:rPr>
              <a:t>هظم</a:t>
            </a:r>
            <a:r>
              <a:rPr lang="ar-SA" dirty="0">
                <a:latin typeface="Times New Roman"/>
                <a:ea typeface="SimSun"/>
                <a:cs typeface="Simplified Arabic"/>
              </a:rPr>
              <a:t> وتمثل الحضارة للعناصر التي تقتبسها من الحضارة الأخرى لكي تحيله الى طبيعة الحضارة المكتسبة للعناصر الجديدة، فلو تصورنا عنصراً من عناصر حضارة معينة مثل ( الدين ) تتقبله حضارتان متباينتان، فإن كلاً منهما تتقبله على نحو مختلف ومتباين عن الأخرى، بل أن أي حضارة لا تتقبل من الحضارات الأخرى إلا ما يلائم طبيعتها ثم تضفي عليه من روحها. </a:t>
            </a:r>
            <a:endParaRPr lang="en-US" dirty="0">
              <a:effectLst>
                <a:outerShdw blurRad="50800" dist="38100" algn="tr" rotWithShape="0">
                  <a:prstClr val="black">
                    <a:alpha val="40000"/>
                  </a:prstClr>
                </a:outerShdw>
              </a:effectLst>
              <a:latin typeface="Times New Roman"/>
              <a:ea typeface="SimSun"/>
              <a:cs typeface="Simplified Arabic"/>
            </a:endParaRPr>
          </a:p>
          <a:p>
            <a:r>
              <a:rPr lang="ar-SA" dirty="0">
                <a:latin typeface="Times New Roman"/>
                <a:ea typeface="SimSun"/>
                <a:cs typeface="Simplified Arabic"/>
              </a:rPr>
              <a:t>الحضارة هي وحدة الدراسة التاريخية أو الظاهرة الأولية للتاريخ العالمي كله ما كان منه وما سيكون لأن الحضارة ظاهرة روحية لجماعة من الناس لها تصور واحد عن العالم ويتبلور وحدة تصورهم في مظاهر حضارة من فن ودين وفلسفة وسياسة وعلم وتشكل هذه الوحدة شخصية حضارية لها خصائصها الذاتية فهذا يتضمن أنها مغلقة وليست منفتحة على الحضارات الأخرى ويعبر التعاقب الدوري للحضارات عن مسار التاريخ، ويشبه </a:t>
            </a:r>
            <a:r>
              <a:rPr lang="ar-SA" dirty="0" err="1">
                <a:latin typeface="Times New Roman"/>
                <a:ea typeface="SimSun"/>
                <a:cs typeface="Simplified Arabic"/>
              </a:rPr>
              <a:t>أشبنجلر</a:t>
            </a:r>
            <a:r>
              <a:rPr lang="ar-SA" dirty="0">
                <a:latin typeface="Times New Roman"/>
                <a:ea typeface="SimSun"/>
                <a:cs typeface="Simplified Arabic"/>
              </a:rPr>
              <a:t> حياة كل حضارة بالفصول الأربعة : وربيعها هو فترة البطولة ويعبر عنه في الحضارة بالأساطير وشعر الملاحم مثل مرحلة العصور الوسطى في الغرب، أما صيفها هو مرحلة الازدهار وظهور القيادات الطموحة والأبطال. ويمثل الخريف مرحلة النضج الكامل للثقافة والدين والعلم وكافة مظاهر الحضارة وظهور البوادر الأولى للشيخوخة وظهور الفلسفات التي تتحدى الدين والقيم السائدة </a:t>
            </a:r>
            <a:r>
              <a:rPr lang="ar-SA" dirty="0" err="1">
                <a:latin typeface="Times New Roman"/>
                <a:ea typeface="SimSun"/>
                <a:cs typeface="Simplified Arabic"/>
              </a:rPr>
              <a:t>بأسم</a:t>
            </a:r>
            <a:r>
              <a:rPr lang="ar-SA" dirty="0">
                <a:latin typeface="Times New Roman"/>
                <a:ea typeface="SimSun"/>
                <a:cs typeface="Simplified Arabic"/>
              </a:rPr>
              <a:t> التنوير مثل حقبة سقراط وأفلاطون ومثل مرحلة القرن الثامن عشر في أوربا حيث منتصف الخريف. ويتمثل الانتقال الى الشتاء مرحلة بداية موت الحضارة حين تتخذ الفلسفة طابع الشك ويسود السياسة عصر الإمبراطوريات والاستعمار والطغيان السياسي، في الشتاء تفقد الحضارة روحها المبدعة وتصبح مجرد مدينة يتجلى أفضل ما تقدمه في تطبيق العلم على الصناعة التكنولوجيا مع </a:t>
            </a:r>
            <a:r>
              <a:rPr lang="ar-SA" dirty="0" err="1">
                <a:latin typeface="Times New Roman"/>
                <a:ea typeface="SimSun"/>
                <a:cs typeface="Simplified Arabic"/>
              </a:rPr>
              <a:t>أهمال</a:t>
            </a:r>
            <a:r>
              <a:rPr lang="ar-SA" dirty="0">
                <a:latin typeface="Times New Roman"/>
                <a:ea typeface="SimSun"/>
                <a:cs typeface="Simplified Arabic"/>
              </a:rPr>
              <a:t> القيم الروحية والإنسانية فالتقدم التكنولوجي يجب أن يرتبط بسمو روحي وأخلاقي. أن للحضارة حياتها المحدودة التي لابد لها أن تنتهي </a:t>
            </a:r>
            <a:endParaRPr lang="ar-IQ" dirty="0"/>
          </a:p>
        </p:txBody>
      </p:sp>
    </p:spTree>
    <p:extLst>
      <p:ext uri="{BB962C8B-B14F-4D97-AF65-F5344CB8AC3E}">
        <p14:creationId xmlns:p14="http://schemas.microsoft.com/office/powerpoint/2010/main" val="4127783467"/>
      </p:ext>
    </p:extLst>
  </p:cSld>
  <p:clrMapOvr>
    <a:masterClrMapping/>
  </p:clrMapOvr>
  <p:transition spd="slow">
    <p:pull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23504" y="539552"/>
            <a:ext cx="6552728" cy="7263527"/>
          </a:xfrm>
          <a:prstGeom prst="rect">
            <a:avLst/>
          </a:prstGeom>
        </p:spPr>
        <p:txBody>
          <a:bodyPr wrap="square">
            <a:spAutoFit/>
          </a:bodyPr>
          <a:lstStyle/>
          <a:p>
            <a:pPr indent="478155" algn="justLow"/>
            <a:r>
              <a:rPr lang="ar-SA" dirty="0">
                <a:latin typeface="Times New Roman"/>
                <a:ea typeface="SimSun"/>
                <a:cs typeface="Simplified Arabic"/>
              </a:rPr>
              <a:t>وكما أن الفرد يفنى والنوع يبقى كذلك محتوم على كل حضارة أن تموت ولا بقاء إلا للإنسانية الممثلة لمجموع الحضارات وإذا كانت مفاهيم الميلاد والفتوة والشيخوخة والوفاة تسري على كل موجود عضوي كذلك هي بالنسبة لكل حضارة بذلك يتكون تاريخ العالم. </a:t>
            </a:r>
            <a:endParaRPr lang="en-US" dirty="0">
              <a:effectLst>
                <a:outerShdw blurRad="50800" dist="38100" algn="tr" rotWithShape="0">
                  <a:prstClr val="black">
                    <a:alpha val="40000"/>
                  </a:prstClr>
                </a:outerShdw>
              </a:effectLst>
              <a:latin typeface="Times New Roman"/>
              <a:ea typeface="SimSun"/>
              <a:cs typeface="Simplified Arabic"/>
            </a:endParaRPr>
          </a:p>
          <a:p>
            <a:pPr indent="478155" algn="justLow"/>
            <a:r>
              <a:rPr lang="ar-SA" dirty="0">
                <a:latin typeface="Times New Roman"/>
                <a:ea typeface="SimSun"/>
                <a:cs typeface="Simplified Arabic"/>
              </a:rPr>
              <a:t>قد يحدث أحياناً أن تلتقي حضارتان وتكون أحداهما أشد قوة من الأخرى وأعظم أبداع وأكثر عراقة أو على الأقل مساوية لها، تضطر الحضارة المهزومة أن تتلاءم ظاهرياً مع الحضارة الغالبة ما دامت لا تستطيع أن تعبر عن طبيعتها الخالصة بشكل مستقل وتتشكل مظاهر هذه الحضارة في القوالب الفارغة التي فرضتها عليه الحضارة الأجنبية، ويظن المؤرخ أن الحضارة المغلوبة على أمرها قد اختفت بينما هي كامنة خلف القشرة الخارجية التي فرضت عليها. ويسمي </a:t>
            </a:r>
            <a:r>
              <a:rPr lang="ar-SA" dirty="0" err="1">
                <a:latin typeface="Times New Roman"/>
                <a:ea typeface="SimSun"/>
                <a:cs typeface="Simplified Arabic"/>
              </a:rPr>
              <a:t>أشبنجلر</a:t>
            </a:r>
            <a:r>
              <a:rPr lang="ar-SA" dirty="0">
                <a:latin typeface="Times New Roman"/>
                <a:ea typeface="SimSun"/>
                <a:cs typeface="Simplified Arabic"/>
              </a:rPr>
              <a:t> تلك الحالة التي تضطر فيها حضارة عريقة الى الخضوع والتلاؤم مع حضارة مسيطرة بـ ( التشكل الكاذب للحضارة ). </a:t>
            </a:r>
            <a:endParaRPr lang="en-US" dirty="0">
              <a:effectLst>
                <a:outerShdw blurRad="50800" dist="38100" algn="tr" rotWithShape="0">
                  <a:prstClr val="black">
                    <a:alpha val="40000"/>
                  </a:prstClr>
                </a:outerShdw>
              </a:effectLst>
              <a:latin typeface="Times New Roman"/>
              <a:ea typeface="SimSun"/>
              <a:cs typeface="Simplified Arabic"/>
            </a:endParaRPr>
          </a:p>
          <a:p>
            <a:pPr indent="478155" algn="justLow"/>
            <a:r>
              <a:rPr lang="ar-SA" dirty="0">
                <a:latin typeface="Times New Roman"/>
                <a:ea typeface="SimSun"/>
                <a:cs typeface="Simplified Arabic"/>
              </a:rPr>
              <a:t>وهناك حالة ثالثة الى جانب الحالتين السابقتين : حالة ميلاد حضارة جديدة وانطلاقها بعد أن أثارتها(استثارتها) قوى أجنبية. </a:t>
            </a:r>
            <a:endParaRPr lang="en-US" dirty="0">
              <a:effectLst>
                <a:outerShdw blurRad="50800" dist="38100" algn="tr" rotWithShape="0">
                  <a:prstClr val="black">
                    <a:alpha val="40000"/>
                  </a:prstClr>
                </a:outerShdw>
              </a:effectLst>
              <a:latin typeface="Times New Roman"/>
              <a:ea typeface="SimSun"/>
              <a:cs typeface="Simplified Arabic"/>
            </a:endParaRPr>
          </a:p>
          <a:p>
            <a:pPr indent="478155" algn="justLow"/>
            <a:r>
              <a:rPr lang="ar-SA" dirty="0">
                <a:latin typeface="Times New Roman"/>
                <a:ea typeface="SimSun"/>
                <a:cs typeface="Simplified Arabic"/>
              </a:rPr>
              <a:t>وتموت الحضارة عندما تستنفذ إمكانياتها الخلاقة وروحها المبدعة، أنها كالشجرة التي فقدت عصارتها ونضب منها معين الحياة، أنها حققت صورتها النهاية. وقد مرت الحضارة الأوربية في مرحلة الخلق والأبداع وانتقلت الى مرحلة الجمود والموت حينما تحولت الى مدينة تقوم على التوسع الاستعماري وسادت فيها الاتجاهات </a:t>
            </a:r>
            <a:r>
              <a:rPr lang="ar-SA" dirty="0" err="1">
                <a:latin typeface="Times New Roman"/>
                <a:ea typeface="SimSun"/>
                <a:cs typeface="Simplified Arabic"/>
              </a:rPr>
              <a:t>اللادينية</a:t>
            </a:r>
            <a:r>
              <a:rPr lang="ar-SA" dirty="0">
                <a:latin typeface="Times New Roman"/>
                <a:ea typeface="SimSun"/>
                <a:cs typeface="Simplified Arabic"/>
              </a:rPr>
              <a:t> والمتشكلة واستحالت الوسائل الى غايات، وقد تمثل ذلك في مجالين النقد والآلة، فقد كان النقد وسيلة للتبادل ولكنه استحال الى غاية فأصبح قيمة كل شيء تقاس بالنقد وأصبح الاقتصاد يحرك السياسة. </a:t>
            </a:r>
            <a:endParaRPr lang="en-US" dirty="0">
              <a:effectLst>
                <a:outerShdw blurRad="50800" dist="38100" algn="tr" rotWithShape="0">
                  <a:prstClr val="black">
                    <a:alpha val="40000"/>
                  </a:prstClr>
                </a:outerShdw>
              </a:effectLst>
              <a:latin typeface="Times New Roman"/>
              <a:ea typeface="SimSun"/>
              <a:cs typeface="Simplified Arabic"/>
            </a:endParaRPr>
          </a:p>
          <a:p>
            <a:pPr indent="478155" algn="justLow"/>
            <a:r>
              <a:rPr lang="ar-SA" dirty="0">
                <a:latin typeface="Times New Roman"/>
                <a:ea typeface="SimSun"/>
                <a:cs typeface="Simplified Arabic"/>
              </a:rPr>
              <a:t>أن تلازم عصر تنتشر فيه المذاهب </a:t>
            </a:r>
            <a:r>
              <a:rPr lang="ar-SA" dirty="0" err="1">
                <a:latin typeface="Times New Roman"/>
                <a:ea typeface="SimSun"/>
                <a:cs typeface="Simplified Arabic"/>
              </a:rPr>
              <a:t>اللا</a:t>
            </a:r>
            <a:r>
              <a:rPr lang="ar-SA" dirty="0">
                <a:latin typeface="Times New Roman"/>
                <a:ea typeface="SimSun"/>
                <a:cs typeface="Simplified Arabic"/>
              </a:rPr>
              <a:t> دينية مع التوسع الاستعماري العالمي يعني أن ذلك عصر تدهور واضمحلال ويستحيل تجديد شباب هذه الحضارة كما يتعذر استرجاع شباب الكائنات العضوية ولا يمكن أن تفعل شيئاً إزاء ذلك</a:t>
            </a:r>
            <a:r>
              <a:rPr lang="ar-SA" baseline="30000" dirty="0">
                <a:latin typeface="Times New Roman"/>
                <a:ea typeface="SimSun"/>
                <a:cs typeface="Simplified Arabic"/>
              </a:rPr>
              <a:t>()</a:t>
            </a:r>
            <a:r>
              <a:rPr lang="ar-SA" dirty="0">
                <a:latin typeface="Times New Roman"/>
                <a:ea typeface="SimSun"/>
                <a:cs typeface="Simplified Arabic"/>
              </a:rPr>
              <a:t>.</a:t>
            </a:r>
            <a:endParaRPr lang="en-US" dirty="0">
              <a:effectLst>
                <a:outerShdw blurRad="50800" dist="38100" algn="tr" rotWithShape="0">
                  <a:prstClr val="black">
                    <a:alpha val="40000"/>
                  </a:prstClr>
                </a:outerShdw>
              </a:effectLst>
              <a:latin typeface="Times New Roman"/>
              <a:ea typeface="SimSun"/>
              <a:cs typeface="Simplified Arabic"/>
            </a:endParaRPr>
          </a:p>
          <a:p>
            <a:pPr indent="478155" algn="justLow"/>
            <a:r>
              <a:rPr lang="ar-SA" dirty="0">
                <a:latin typeface="Times New Roman"/>
                <a:ea typeface="SimSun"/>
                <a:cs typeface="Simplified Arabic"/>
              </a:rPr>
              <a:t> </a:t>
            </a:r>
            <a:endParaRPr lang="en-US" dirty="0">
              <a:effectLst>
                <a:outerShdw blurRad="50800" dist="38100" algn="tr" rotWithShape="0">
                  <a:prstClr val="black">
                    <a:alpha val="40000"/>
                  </a:prstClr>
                </a:outerShdw>
              </a:effectLst>
              <a:latin typeface="Times New Roman"/>
              <a:ea typeface="SimSun"/>
              <a:cs typeface="Simplified Arabic"/>
            </a:endParaRPr>
          </a:p>
          <a:p>
            <a:pPr algn="justLow"/>
            <a:r>
              <a:rPr lang="ar-SA" sz="1600" dirty="0">
                <a:latin typeface="Times New Roman"/>
                <a:ea typeface="SimSun"/>
                <a:cs typeface="PT Bold Heading"/>
              </a:rPr>
              <a:t>نقد فلسفة </a:t>
            </a:r>
            <a:r>
              <a:rPr lang="ar-SA" sz="1600" dirty="0" err="1">
                <a:latin typeface="Times New Roman"/>
                <a:ea typeface="SimSun"/>
                <a:cs typeface="PT Bold Heading"/>
              </a:rPr>
              <a:t>اشنبجلر</a:t>
            </a:r>
            <a:r>
              <a:rPr lang="ar-SA" sz="1600" dirty="0">
                <a:latin typeface="Times New Roman"/>
                <a:ea typeface="SimSun"/>
                <a:cs typeface="PT Bold Heading"/>
              </a:rPr>
              <a:t> في التاريخ :</a:t>
            </a:r>
            <a:endParaRPr lang="en-US" dirty="0">
              <a:effectLst>
                <a:outerShdw blurRad="50800" dist="38100" algn="tr" rotWithShape="0">
                  <a:prstClr val="black">
                    <a:alpha val="40000"/>
                  </a:prstClr>
                </a:outerShdw>
              </a:effectLst>
              <a:latin typeface="Times New Roman"/>
              <a:ea typeface="SimSun"/>
              <a:cs typeface="Simplified Arabic"/>
            </a:endParaRPr>
          </a:p>
          <a:p>
            <a:pPr indent="-249555" algn="justLow"/>
            <a:r>
              <a:rPr lang="ar-SA" dirty="0">
                <a:latin typeface="Times New Roman"/>
                <a:ea typeface="SimSun"/>
                <a:cs typeface="Simplified Arabic"/>
              </a:rPr>
              <a:t>مع اعتراض كثير من الباحثين على تمثيل الحضارة بالكائن الحي أو تفسير مسار التاريخ تفسيراً بيولوجيا فإن احداً لم </a:t>
            </a:r>
            <a:r>
              <a:rPr lang="ar-SA" sz="1400" baseline="30000" dirty="0">
                <a:latin typeface="Times New Roman"/>
                <a:ea typeface="SimSun"/>
                <a:cs typeface="Simplified Arabic"/>
              </a:rPr>
              <a:t>() </a:t>
            </a:r>
            <a:r>
              <a:rPr lang="ar-SA" sz="1400" dirty="0">
                <a:latin typeface="Times New Roman"/>
                <a:ea typeface="SimSun"/>
                <a:cs typeface="Simplified Arabic"/>
              </a:rPr>
              <a:t> أنظر : في فلسفة التاريخ، أحمد محمود صبحي، ص244 – 256. </a:t>
            </a:r>
            <a:endParaRPr lang="en-US" sz="1050" dirty="0">
              <a:effectLst>
                <a:outerShdw blurRad="50800" dist="38100" algn="tr" rotWithShape="0">
                  <a:prstClr val="black">
                    <a:alpha val="40000"/>
                  </a:prstClr>
                </a:outerShdw>
              </a:effectLst>
              <a:latin typeface="Times New Roman"/>
              <a:ea typeface="SimSun"/>
              <a:cs typeface="Simplified Arabic"/>
            </a:endParaRPr>
          </a:p>
        </p:txBody>
      </p:sp>
    </p:spTree>
    <p:extLst>
      <p:ext uri="{BB962C8B-B14F-4D97-AF65-F5344CB8AC3E}">
        <p14:creationId xmlns:p14="http://schemas.microsoft.com/office/powerpoint/2010/main" val="509740000"/>
      </p:ext>
    </p:extLst>
  </p:cSld>
  <p:clrMapOvr>
    <a:masterClrMapping/>
  </p:clrMapOvr>
  <p:transition spd="slow">
    <p:pull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60648" y="509350"/>
            <a:ext cx="6192688" cy="1754326"/>
          </a:xfrm>
          <a:prstGeom prst="rect">
            <a:avLst/>
          </a:prstGeom>
        </p:spPr>
        <p:txBody>
          <a:bodyPr wrap="square">
            <a:spAutoFit/>
          </a:bodyPr>
          <a:lstStyle/>
          <a:p>
            <a:r>
              <a:rPr lang="ar-SA" dirty="0">
                <a:latin typeface="Times New Roman"/>
                <a:ea typeface="SimSun"/>
                <a:cs typeface="Simplified Arabic"/>
              </a:rPr>
              <a:t>يقدم إجابة شافية عن أمكان أن تتحاشى حضارة ما مصير سائر الحضارات من تدهور وفناء، وحقيقة أن آراء </a:t>
            </a:r>
            <a:r>
              <a:rPr lang="ar-SA" dirty="0" err="1">
                <a:latin typeface="Times New Roman"/>
                <a:ea typeface="SimSun"/>
                <a:cs typeface="Simplified Arabic"/>
              </a:rPr>
              <a:t>أشبنجلر</a:t>
            </a:r>
            <a:r>
              <a:rPr lang="ar-SA" dirty="0">
                <a:latin typeface="Times New Roman"/>
                <a:ea typeface="SimSun"/>
                <a:cs typeface="Simplified Arabic"/>
              </a:rPr>
              <a:t> لا تتسم بالتحليل العقلي أو الأحكام العلية فذلك في رأيه منهج العلم ما تتسم دراسته للتاريخ بالطابع الشعري والأحكام الجمالية ومع ذلك فقد كان لآرائه تأثير بعيد المدى، في أغلب مؤرخي العصر لفترة ما بعد الحرب العالمية الثانية الذين أصبح شغلهم الشاغل الحديث عن مصير الحضارة الغربية وأزمة الأوربي المعاصر</a:t>
            </a:r>
            <a:r>
              <a:rPr lang="ar-SA" baseline="30000" dirty="0">
                <a:latin typeface="Times New Roman"/>
                <a:ea typeface="SimSun"/>
                <a:cs typeface="Simplified Arabic"/>
              </a:rPr>
              <a:t>(</a:t>
            </a:r>
            <a:endParaRPr lang="en-US" dirty="0">
              <a:effectLst>
                <a:outerShdw blurRad="50800" dist="38100" algn="tr" rotWithShape="0">
                  <a:prstClr val="black">
                    <a:alpha val="40000"/>
                  </a:prstClr>
                </a:outerShdw>
              </a:effectLst>
            </a:endParaRPr>
          </a:p>
        </p:txBody>
      </p:sp>
    </p:spTree>
    <p:extLst>
      <p:ext uri="{BB962C8B-B14F-4D97-AF65-F5344CB8AC3E}">
        <p14:creationId xmlns:p14="http://schemas.microsoft.com/office/powerpoint/2010/main" val="3564869580"/>
      </p:ext>
    </p:extLst>
  </p:cSld>
  <p:clrMapOvr>
    <a:masterClrMapping/>
  </p:clrMapOvr>
  <p:transition spd="slow">
    <p:pull dir="r"/>
  </p:transition>
  <p:timing>
    <p:tnLst>
      <p:par>
        <p:cTn id="1" dur="indefinite" restart="never" nodeType="tmRoot"/>
      </p:par>
    </p:tnLst>
  </p:timing>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48</TotalTime>
  <Words>1046</Words>
  <Application>Microsoft Office PowerPoint</Application>
  <PresentationFormat>عرض على الشاشة (3:4)‏</PresentationFormat>
  <Paragraphs>21</Paragraphs>
  <Slides>5</Slides>
  <Notes>0</Notes>
  <HiddenSlides>0</HiddenSlides>
  <MMClips>0</MMClips>
  <ScaleCrop>false</ScaleCrop>
  <HeadingPairs>
    <vt:vector size="4" baseType="variant">
      <vt:variant>
        <vt:lpstr>نسق</vt:lpstr>
      </vt:variant>
      <vt:variant>
        <vt:i4>1</vt:i4>
      </vt:variant>
      <vt:variant>
        <vt:lpstr>عناوين الشرائح</vt:lpstr>
      </vt:variant>
      <vt:variant>
        <vt:i4>5</vt:i4>
      </vt:variant>
    </vt:vector>
  </HeadingPairs>
  <TitlesOfParts>
    <vt:vector size="6" baseType="lpstr">
      <vt:lpstr>نسق Office</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Age Moment Studio</dc:creator>
  <cp:lastModifiedBy>Age Moment Studio</cp:lastModifiedBy>
  <cp:revision>13</cp:revision>
  <dcterms:created xsi:type="dcterms:W3CDTF">2018-12-18T16:01:10Z</dcterms:created>
  <dcterms:modified xsi:type="dcterms:W3CDTF">2018-12-24T16:57:54Z</dcterms:modified>
</cp:coreProperties>
</file>