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9" r:id="rId2"/>
    <p:sldId id="256" r:id="rId3"/>
    <p:sldId id="262" r:id="rId4"/>
    <p:sldId id="264" r:id="rId5"/>
    <p:sldId id="263" r:id="rId6"/>
    <p:sldId id="265" r:id="rId7"/>
    <p:sldId id="266" r:id="rId8"/>
  </p:sldIdLst>
  <p:sldSz cx="6858000" cy="9144000" type="screen4x3"/>
  <p:notesSz cx="6888163" cy="100203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041" autoAdjust="0"/>
    <p:restoredTop sz="94660"/>
  </p:normalViewPr>
  <p:slideViewPr>
    <p:cSldViewPr>
      <p:cViewPr>
        <p:scale>
          <a:sx n="75" d="100"/>
          <a:sy n="75" d="100"/>
        </p:scale>
        <p:origin x="-1740" y="-1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514350" y="2840569"/>
            <a:ext cx="5829300" cy="1960033"/>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903951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500174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3729037" y="488951"/>
            <a:ext cx="1157288" cy="10401300"/>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257176" y="488951"/>
            <a:ext cx="3357563" cy="104013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24523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417295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41735" y="5875867"/>
            <a:ext cx="5829300" cy="1816100"/>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2011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87565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66184"/>
            <a:ext cx="6172200" cy="1524000"/>
          </a:xfrm>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16/04/1440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61487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16/04/1440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8833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16/04/1440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390309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1" y="364067"/>
            <a:ext cx="2256235" cy="154940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84793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344216" y="6400801"/>
            <a:ext cx="4114800" cy="755651"/>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547799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342900" y="366184"/>
            <a:ext cx="6172200" cy="1524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0" y="2133602"/>
            <a:ext cx="6172200" cy="6034617"/>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4914900" y="8475136"/>
            <a:ext cx="1600200" cy="486833"/>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3"/>
          </p:nvPr>
        </p:nvSpPr>
        <p:spPr>
          <a:xfrm>
            <a:off x="2343150" y="8475136"/>
            <a:ext cx="2171700" cy="486833"/>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342900" y="8475136"/>
            <a:ext cx="1600200" cy="486833"/>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14396099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88640" y="2267745"/>
            <a:ext cx="6669361" cy="2554545"/>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المحاضرة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الثامنة</a:t>
            </a:r>
            <a:endPar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المرحلة / الثالثة</a:t>
            </a:r>
          </a:p>
          <a:p>
            <a:pPr algn="ctr"/>
            <a:r>
              <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المادة/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المختصر في فلسفة التاريخ</a:t>
            </a:r>
            <a:endPar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اعداد /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د. ولاء مهدي الجبوري</a:t>
            </a:r>
            <a:endParaRPr lang="ar-SA"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4737285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395536"/>
            <a:ext cx="6741368" cy="7786747"/>
          </a:xfrm>
          <a:prstGeom prst="rect">
            <a:avLst/>
          </a:prstGeom>
        </p:spPr>
        <p:txBody>
          <a:bodyPr wrap="square">
            <a:spAutoFit/>
          </a:bodyPr>
          <a:lstStyle/>
          <a:p>
            <a:r>
              <a:rPr lang="ar-SA" sz="1600" dirty="0">
                <a:latin typeface="Times New Roman"/>
                <a:ea typeface="SimSun"/>
                <a:cs typeface="PT Bold Heading"/>
              </a:rPr>
              <a:t>د </a:t>
            </a:r>
            <a:r>
              <a:rPr lang="ar-SA" sz="1600" dirty="0">
                <a:latin typeface="Times New Roman"/>
                <a:ea typeface="SimSun"/>
                <a:cs typeface="Times New Roman"/>
              </a:rPr>
              <a:t>–</a:t>
            </a:r>
            <a:r>
              <a:rPr lang="ar-SA" sz="1600" dirty="0">
                <a:latin typeface="Times New Roman"/>
                <a:ea typeface="SimSun"/>
                <a:cs typeface="PT Bold Heading"/>
              </a:rPr>
              <a:t> التفسير المادي للتاريخ، الفلسفة الماركسية </a:t>
            </a:r>
            <a:r>
              <a:rPr lang="ar-SA" dirty="0">
                <a:latin typeface="Times New Roman"/>
                <a:ea typeface="SimSun"/>
                <a:cs typeface="PT Bold Heading"/>
              </a:rPr>
              <a:t>:</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ترجع المادية التاريخية، كنظرية في فلسفة التاريخ فسرت التاريخ تفسيراً ماركسياً، حركة التاريخ البشري العام الى دوافع مادية </a:t>
            </a:r>
            <a:r>
              <a:rPr lang="ar-SA" dirty="0" err="1">
                <a:latin typeface="Times New Roman"/>
                <a:ea typeface="SimSun"/>
                <a:cs typeface="Simplified Arabic"/>
              </a:rPr>
              <a:t>أقتصادية</a:t>
            </a:r>
            <a:r>
              <a:rPr lang="ar-SA" dirty="0">
                <a:latin typeface="Times New Roman"/>
                <a:ea typeface="SimSun"/>
                <a:cs typeface="Simplified Arabic"/>
              </a:rPr>
              <a:t>، إذ تعتقد أن تطور المجتمعات البشرية يحمل طابعاً مادياً جدلياً ( أي متغيراً )عبر مختلف العصور، بمعنى أن دوافع ذلك التطور هي دوافع مادية، وتتم حركته على وفق منهج الجدل الماركسي</a:t>
            </a:r>
            <a:r>
              <a:rPr lang="ar-SA" baseline="30000" dirty="0">
                <a:latin typeface="Times New Roman"/>
                <a:ea typeface="SimSun"/>
                <a:cs typeface="Simplified Arabic"/>
              </a:rPr>
              <a:t>()</a:t>
            </a:r>
            <a:r>
              <a:rPr lang="ar-SA" dirty="0">
                <a:latin typeface="Times New Roman"/>
                <a:ea typeface="SimSun"/>
                <a:cs typeface="Simplified Arabic"/>
              </a:rPr>
              <a:t> كارل ماركس (1818 – 1883م) عارض ماركس المذهب المثالي </a:t>
            </a:r>
            <a:r>
              <a:rPr lang="ar-SA" dirty="0" err="1">
                <a:latin typeface="Times New Roman"/>
                <a:ea typeface="SimSun"/>
                <a:cs typeface="Simplified Arabic"/>
              </a:rPr>
              <a:t>الهيغلي</a:t>
            </a:r>
            <a:r>
              <a:rPr lang="ar-SA" dirty="0">
                <a:latin typeface="Times New Roman"/>
                <a:ea typeface="SimSun"/>
                <a:cs typeface="Simplified Arabic"/>
              </a:rPr>
              <a:t> وانتقد فلسفة </a:t>
            </a:r>
            <a:r>
              <a:rPr lang="ar-SA" dirty="0" err="1">
                <a:latin typeface="Times New Roman"/>
                <a:ea typeface="SimSun"/>
                <a:cs typeface="Simplified Arabic"/>
              </a:rPr>
              <a:t>هيغل</a:t>
            </a:r>
            <a:r>
              <a:rPr lang="ar-SA" dirty="0">
                <a:latin typeface="Times New Roman"/>
                <a:ea typeface="SimSun"/>
                <a:cs typeface="Simplified Arabic"/>
              </a:rPr>
              <a:t> إلا أن رفضه لمثالية </a:t>
            </a:r>
            <a:r>
              <a:rPr lang="ar-SA" dirty="0" err="1">
                <a:latin typeface="Times New Roman"/>
                <a:ea typeface="SimSun"/>
                <a:cs typeface="Simplified Arabic"/>
              </a:rPr>
              <a:t>هيغل</a:t>
            </a:r>
            <a:r>
              <a:rPr lang="ar-SA" dirty="0">
                <a:latin typeface="Times New Roman"/>
                <a:ea typeface="SimSun"/>
                <a:cs typeface="Simplified Arabic"/>
              </a:rPr>
              <a:t> ( فلسفة </a:t>
            </a:r>
            <a:r>
              <a:rPr lang="ar-SA" dirty="0" err="1">
                <a:latin typeface="Times New Roman"/>
                <a:ea typeface="SimSun"/>
                <a:cs typeface="Simplified Arabic"/>
              </a:rPr>
              <a:t>هيغل</a:t>
            </a:r>
            <a:r>
              <a:rPr lang="ar-SA" dirty="0">
                <a:latin typeface="Times New Roman"/>
                <a:ea typeface="SimSun"/>
                <a:cs typeface="Simplified Arabic"/>
              </a:rPr>
              <a:t> ) لم يمنعه من الإفادة من منهجه الجدلي إذ اعتقد ماركس أن المنهج الجدلي هو المنهج الوحيد القادر على استيعاب ما في الوجود من حركة وتغير كما أنه قادر على فهم طبيعة الأشياء.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فاعتمد ماركس المنهج الجدلي ( </a:t>
            </a:r>
            <a:r>
              <a:rPr lang="ar-SA" dirty="0" err="1">
                <a:latin typeface="Times New Roman"/>
                <a:ea typeface="SimSun"/>
                <a:cs typeface="Simplified Arabic"/>
              </a:rPr>
              <a:t>الديالكتيكي</a:t>
            </a:r>
            <a:r>
              <a:rPr lang="ar-SA" dirty="0">
                <a:latin typeface="Times New Roman"/>
                <a:ea typeface="SimSun"/>
                <a:cs typeface="Simplified Arabic"/>
              </a:rPr>
              <a:t> ) لتفسير الوجود والظواهر الطبيعية والإنسانية معاً. أما مذهبه فهو المذهب المادي.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ويقوم المنهج الماركسي على ثلاث قوانين هي : </a:t>
            </a:r>
            <a:endParaRPr lang="en-US" dirty="0">
              <a:effectLst>
                <a:outerShdw blurRad="50800" dist="38100" algn="tr" rotWithShape="0">
                  <a:prstClr val="black">
                    <a:alpha val="40000"/>
                  </a:prstClr>
                </a:outerShdw>
              </a:effectLst>
              <a:latin typeface="Times New Roman"/>
              <a:ea typeface="SimSun"/>
              <a:cs typeface="Simplified Arabic"/>
            </a:endParaRPr>
          </a:p>
          <a:p>
            <a:pPr algn="justLow"/>
            <a:r>
              <a:rPr lang="ar-SA" sz="1600" dirty="0">
                <a:latin typeface="Times New Roman"/>
                <a:ea typeface="SimSun"/>
                <a:cs typeface="PT Bold Heading"/>
              </a:rPr>
              <a:t>القانون الأول : التغير في الكم الى الكيف</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أن التغير الحادث في جميع الظواهر الطبيعية والإنسانية هو التغير من الكم الى الكيف ويتم هذا التغير طفرة أذ لا يعرف حد فاصل في تدرج التغيرات الكمية عندما يتحول الكيف الى كيف آخر، فانتقال الماء الى ثلج أو بخار بانخفاض أو ارتفاع تدريجي في درجة الحرارة إنما يتم بطفرة دون تدرج في عملية التحول. ولا ينطبق هذا القانون على عالم الطبيعة فقط بل ينطبق كذلك على عالم الإنسان وعلى عملية التطور التاريخي، إذ يتغير المجتمع تغير كيفي </a:t>
            </a:r>
            <a:r>
              <a:rPr lang="ar-SA" dirty="0" err="1">
                <a:latin typeface="Times New Roman"/>
                <a:ea typeface="SimSun"/>
                <a:cs typeface="Simplified Arabic"/>
              </a:rPr>
              <a:t>مفاجيء</a:t>
            </a:r>
            <a:r>
              <a:rPr lang="ar-SA" dirty="0">
                <a:latin typeface="Times New Roman"/>
                <a:ea typeface="SimSun"/>
                <a:cs typeface="Simplified Arabic"/>
              </a:rPr>
              <a:t> وهو ما أطلق عليه ماركس أسم ( الثورة ) فهي من ناحية حصيلة تغير كمي تدريجي ولكنها من ناحية أخرى تغير كيفي </a:t>
            </a:r>
            <a:r>
              <a:rPr lang="ar-SA" dirty="0" err="1">
                <a:latin typeface="Times New Roman"/>
                <a:ea typeface="SimSun"/>
                <a:cs typeface="Simplified Arabic"/>
              </a:rPr>
              <a:t>مفاجيء</a:t>
            </a:r>
            <a:r>
              <a:rPr lang="ar-SA" dirty="0">
                <a:latin typeface="Times New Roman"/>
                <a:ea typeface="SimSun"/>
                <a:cs typeface="Simplified Arabic"/>
              </a:rPr>
              <a:t> نحو الوضع الجديد حيث تختفي الأوضاع السياسية والاقتصادية والاجتماعية القديمة لتبرز فجأة أوضاع جديدة. </a:t>
            </a:r>
            <a:endParaRPr lang="en-US" dirty="0">
              <a:effectLst>
                <a:outerShdw blurRad="50800" dist="38100" algn="tr" rotWithShape="0">
                  <a:prstClr val="black">
                    <a:alpha val="40000"/>
                  </a:prstClr>
                </a:outerShdw>
              </a:effectLst>
              <a:latin typeface="Times New Roman"/>
              <a:ea typeface="SimSun"/>
              <a:cs typeface="Simplified Arabic"/>
            </a:endParaRPr>
          </a:p>
          <a:p>
            <a:pPr algn="justLow"/>
            <a:r>
              <a:rPr lang="ar-SA" sz="1600" dirty="0">
                <a:latin typeface="Times New Roman"/>
                <a:ea typeface="SimSun"/>
                <a:cs typeface="PT Bold Heading"/>
              </a:rPr>
              <a:t>القانون الثاني : تداخل الأضداد وصراعها </a:t>
            </a:r>
            <a:endParaRPr lang="en-US" dirty="0">
              <a:effectLst>
                <a:outerShdw blurRad="50800" dist="38100" algn="tr" rotWithShape="0">
                  <a:prstClr val="black">
                    <a:alpha val="40000"/>
                  </a:prstClr>
                </a:outerShdw>
              </a:effectLst>
              <a:latin typeface="Times New Roman"/>
              <a:ea typeface="SimSun"/>
              <a:cs typeface="Simplified Arabic"/>
            </a:endParaRPr>
          </a:p>
          <a:p>
            <a:pPr indent="-249555" algn="justLow"/>
            <a:r>
              <a:rPr lang="ar-SA" sz="1600" dirty="0">
                <a:latin typeface="Times New Roman"/>
                <a:ea typeface="SimSun"/>
                <a:cs typeface="Simplified Arabic"/>
              </a:rPr>
              <a:t>ليس العالم جزئيات منعزلة قائمة بذاتها وكل </a:t>
            </a:r>
            <a:r>
              <a:rPr lang="ar-SA" dirty="0">
                <a:latin typeface="Times New Roman"/>
                <a:ea typeface="SimSun"/>
                <a:cs typeface="Simplified Arabic"/>
              </a:rPr>
              <a:t>ظاهرة إنما هي وحدة عضوية يكمن التناقض فيها إذ هي لا تتغير بسبب علل خارجية عنها بل يكمن الصراع في أعماقها وذلك هو سر التطور، فالتناقض هو القوة المحركة للتاريخ الطبيعي والإنساني معاً وأنكار ذلك يعني سكون الكائنات وموتها. فالحركة الآلية في الطبيعة تفترض وجود الأضداد، فعل ورد فعل وفي داخل الذرة ( نوات موجبة والكترون سالب ) فالتناقضات تتعايش مع بعضها كالحياة والموت فهذا القانون هو عبارة عن ( صراع الأضداد ).</a:t>
            </a:r>
            <a:r>
              <a:rPr lang="en-US" dirty="0"/>
              <a:t> </a:t>
            </a:r>
            <a:r>
              <a:rPr lang="ar-SA" sz="1400" baseline="30000" dirty="0">
                <a:latin typeface="Times New Roman"/>
                <a:ea typeface="SimSun"/>
                <a:cs typeface="Simplified Arabic"/>
              </a:rPr>
              <a:t>() </a:t>
            </a:r>
            <a:r>
              <a:rPr lang="ar-SA" sz="1400" dirty="0">
                <a:latin typeface="Times New Roman"/>
                <a:ea typeface="SimSun"/>
                <a:cs typeface="Simplified Arabic"/>
              </a:rPr>
              <a:t> أنظر : أيضاً ، ص218. </a:t>
            </a:r>
            <a:endParaRPr lang="en-US" sz="1050"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8585078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280" y="323528"/>
            <a:ext cx="6858000" cy="7109639"/>
          </a:xfrm>
          <a:prstGeom prst="rect">
            <a:avLst/>
          </a:prstGeom>
        </p:spPr>
        <p:txBody>
          <a:bodyPr wrap="square">
            <a:spAutoFit/>
          </a:bodyPr>
          <a:lstStyle/>
          <a:p>
            <a:pPr algn="justLow"/>
            <a:r>
              <a:rPr lang="ar-SA" sz="1600" dirty="0">
                <a:latin typeface="Times New Roman"/>
                <a:ea typeface="SimSun"/>
                <a:cs typeface="PT Bold Heading"/>
              </a:rPr>
              <a:t>القانون الثالث : نفي النفي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يشتمل سير التطور في عالمي الطبيعة والإنسان على سلسلة من نفي النفي، فكل مرحلة تنفي سابقاتها ثم مرحلة ثالثة تنفيها وهكذا، وليس النفي فناء وإنما هو هدم وبناء، تخريب وتجديد، فبالموت والتخريب ينبثق ما هو أفضل وأكثر تنوعاً، مثلاً بدأت الحضارة بالملكية العامة </a:t>
            </a:r>
            <a:r>
              <a:rPr lang="ar-SA" dirty="0" err="1">
                <a:latin typeface="Times New Roman"/>
                <a:ea typeface="SimSun"/>
                <a:cs typeface="Simplified Arabic"/>
              </a:rPr>
              <a:t>اللتي</a:t>
            </a:r>
            <a:r>
              <a:rPr lang="ar-SA" dirty="0">
                <a:latin typeface="Times New Roman"/>
                <a:ea typeface="SimSun"/>
                <a:cs typeface="Simplified Arabic"/>
              </a:rPr>
              <a:t> كانت شائعة في العصور البدائية ولكنها أصبحت في مرحلة التطور الزراعي عائقاً دون الإنتاج فتلاشت لتحل محلها الملكية الخاصة وهكذا تستمر عملية التطور بأن تعقب كل حقبة مرحلة أخرى تنفيها وهذه تتبعها ثالثة تنفيها ... الخ</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تبنى كارل ماركس المذهب المادي الجدلي في تفسير التاريخ والوجود والمادية لدية عملياً لفظاً مرادفاً للاقتصاد وقد أراد بها ماركس تغيير الواقع وليس تفسيره فحسب. ومع تأكيد ماركس </a:t>
            </a:r>
            <a:r>
              <a:rPr lang="ar-SA" dirty="0" err="1">
                <a:latin typeface="Times New Roman"/>
                <a:ea typeface="SimSun"/>
                <a:cs typeface="Simplified Arabic"/>
              </a:rPr>
              <a:t>وأنجلز</a:t>
            </a:r>
            <a:r>
              <a:rPr lang="ar-SA" dirty="0">
                <a:latin typeface="Times New Roman"/>
                <a:ea typeface="SimSun"/>
                <a:cs typeface="Simplified Arabic"/>
              </a:rPr>
              <a:t> على أهمية عامل الاقتصاد في سير التاريخ وحركته إلا أنهم لم يغفلوا بقية العوامل الأخرى، التي تساهم في تطور الأنظمة في مجرى التاريخ وهي : </a:t>
            </a:r>
            <a:endParaRPr lang="en-US" dirty="0">
              <a:effectLst>
                <a:outerShdw blurRad="50800" dist="38100" algn="tr" rotWithShape="0">
                  <a:prstClr val="black">
                    <a:alpha val="40000"/>
                  </a:prstClr>
                </a:outerShdw>
              </a:effectLst>
              <a:latin typeface="Times New Roman"/>
              <a:ea typeface="SimSun"/>
              <a:cs typeface="Simplified Arabic"/>
            </a:endParaRPr>
          </a:p>
          <a:p>
            <a:pPr marL="342900" lvl="0" indent="-342900" algn="justLow">
              <a:buFont typeface="+mj-lt"/>
              <a:buAutoNum type="arabicPeriod"/>
              <a:tabLst>
                <a:tab pos="-193675" algn="l"/>
              </a:tabLst>
            </a:pPr>
            <a:r>
              <a:rPr lang="ar-SA" dirty="0">
                <a:latin typeface="Times New Roman"/>
                <a:ea typeface="SimSun"/>
                <a:cs typeface="Simplified Arabic"/>
              </a:rPr>
              <a:t>قوى الإنتاج من أدوات ومهارات وتكنولوجيا. </a:t>
            </a:r>
            <a:endParaRPr lang="en-US" dirty="0">
              <a:latin typeface="Times New Roman"/>
              <a:ea typeface="SimSun"/>
              <a:cs typeface="Simplified Arabic"/>
            </a:endParaRPr>
          </a:p>
          <a:p>
            <a:pPr marL="342900" lvl="0" indent="-342900" algn="justLow">
              <a:buFont typeface="+mj-lt"/>
              <a:buAutoNum type="arabicPeriod"/>
              <a:tabLst>
                <a:tab pos="-193675" algn="l"/>
              </a:tabLst>
            </a:pPr>
            <a:r>
              <a:rPr lang="ar-SA" dirty="0">
                <a:latin typeface="Times New Roman"/>
                <a:ea typeface="SimSun"/>
                <a:cs typeface="Simplified Arabic"/>
              </a:rPr>
              <a:t>علاقات الإنتاج التي تربط المنتجين بعضهم ببعض والتي تشكل التركيب الاقتصادي للمجتمع.</a:t>
            </a:r>
            <a:endParaRPr lang="en-US" dirty="0">
              <a:latin typeface="Times New Roman"/>
              <a:ea typeface="SimSun"/>
              <a:cs typeface="Simplified Arabic"/>
            </a:endParaRPr>
          </a:p>
          <a:p>
            <a:pPr marL="342900" lvl="0" indent="-342900" algn="justLow">
              <a:buFont typeface="+mj-lt"/>
              <a:buAutoNum type="arabicPeriod"/>
              <a:tabLst>
                <a:tab pos="-193675" algn="l"/>
              </a:tabLst>
            </a:pPr>
            <a:r>
              <a:rPr lang="ar-SA" dirty="0">
                <a:latin typeface="Times New Roman"/>
                <a:ea typeface="SimSun"/>
                <a:cs typeface="Simplified Arabic"/>
              </a:rPr>
              <a:t>الأنظمة السياسية والاقتصادية للمجتمع. </a:t>
            </a:r>
            <a:endParaRPr lang="en-US" dirty="0">
              <a:latin typeface="Times New Roman"/>
              <a:ea typeface="SimSun"/>
              <a:cs typeface="Simplified Arabic"/>
            </a:endParaRPr>
          </a:p>
          <a:p>
            <a:pPr marL="342900" lvl="0" indent="-342900" algn="justLow">
              <a:buFont typeface="+mj-lt"/>
              <a:buAutoNum type="arabicPeriod"/>
              <a:tabLst>
                <a:tab pos="-193675" algn="l"/>
              </a:tabLst>
            </a:pPr>
            <a:r>
              <a:rPr lang="ar-SA" dirty="0">
                <a:latin typeface="Times New Roman"/>
                <a:ea typeface="SimSun"/>
                <a:cs typeface="Simplified Arabic"/>
              </a:rPr>
              <a:t>الأفكار والعادات والمثل العليا والأنظمة التي تبررها </a:t>
            </a:r>
            <a:r>
              <a:rPr lang="ar-SA" dirty="0" err="1">
                <a:latin typeface="Times New Roman"/>
                <a:ea typeface="SimSun"/>
                <a:cs typeface="Simplified Arabic"/>
              </a:rPr>
              <a:t>والإسلوب</a:t>
            </a:r>
            <a:r>
              <a:rPr lang="ar-SA" dirty="0">
                <a:latin typeface="Times New Roman"/>
                <a:ea typeface="SimSun"/>
                <a:cs typeface="Simplified Arabic"/>
              </a:rPr>
              <a:t> الذي بمقتضاه يفكر الأفراد وهو ما يشار إليه عادة تحت أسم ( الأيديولوجيا ) ويشمل الدين واللاهوت والفلسفة النظرية والميتافزيقية والأخلاق والسياسة والفن</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latin typeface="Times New Roman"/>
              <a:ea typeface="SimSun"/>
              <a:cs typeface="Simplified Arabic"/>
            </a:endParaRPr>
          </a:p>
          <a:p>
            <a:pPr indent="-249555" algn="justLow"/>
            <a:r>
              <a:rPr lang="ar-SA" dirty="0">
                <a:latin typeface="Times New Roman"/>
                <a:ea typeface="SimSun"/>
                <a:cs typeface="Simplified Arabic"/>
              </a:rPr>
              <a:t>أن غاية التفسير الماركسي ليست تحليل الماضي بقدر ما تهدف الى فهم الحاضر والتنبؤ بالمستقبل، أن هدف الماركسية هو بيان تناقض النظام الرأسمالي السائد في عصره ثم تهافته وحتمية </a:t>
            </a:r>
            <a:r>
              <a:rPr lang="ar-SA" dirty="0" err="1">
                <a:latin typeface="Times New Roman"/>
                <a:ea typeface="SimSun"/>
                <a:cs typeface="Simplified Arabic"/>
              </a:rPr>
              <a:t>أنهياره</a:t>
            </a:r>
            <a:r>
              <a:rPr lang="ar-SA" dirty="0">
                <a:latin typeface="Times New Roman"/>
                <a:ea typeface="SimSun"/>
                <a:cs typeface="Simplified Arabic"/>
              </a:rPr>
              <a:t> ثم التبشير بالشيوعية أو المجتمع </a:t>
            </a:r>
            <a:r>
              <a:rPr lang="ar-SA" dirty="0" err="1">
                <a:latin typeface="Times New Roman"/>
                <a:ea typeface="SimSun"/>
                <a:cs typeface="Simplified Arabic"/>
              </a:rPr>
              <a:t>اللاطبقي</a:t>
            </a:r>
            <a:r>
              <a:rPr lang="ar-SA" dirty="0">
                <a:latin typeface="Times New Roman"/>
                <a:ea typeface="SimSun"/>
                <a:cs typeface="Simplified Arabic"/>
              </a:rPr>
              <a:t> فليست النظرية دراسة موضوعية للأنظمة الاجتماعية في تطورها خلال عصور التاريخ من أجل التعرف على أسباب قيام هذه الأنظمة وعوامل </a:t>
            </a:r>
            <a:r>
              <a:rPr lang="ar-SA" dirty="0" err="1">
                <a:latin typeface="Times New Roman"/>
                <a:ea typeface="SimSun"/>
                <a:cs typeface="Simplified Arabic"/>
              </a:rPr>
              <a:t>أنحلالها</a:t>
            </a:r>
            <a:r>
              <a:rPr lang="ar-SA" dirty="0">
                <a:latin typeface="Times New Roman"/>
                <a:ea typeface="SimSun"/>
                <a:cs typeface="Simplified Arabic"/>
              </a:rPr>
              <a:t>، </a:t>
            </a:r>
            <a:r>
              <a:rPr lang="ar-SA" dirty="0" err="1">
                <a:latin typeface="Times New Roman"/>
                <a:ea typeface="SimSun"/>
                <a:cs typeface="Simplified Arabic"/>
              </a:rPr>
              <a:t>وأنما</a:t>
            </a:r>
            <a:r>
              <a:rPr lang="ar-SA" dirty="0">
                <a:latin typeface="Times New Roman"/>
                <a:ea typeface="SimSun"/>
                <a:cs typeface="Simplified Arabic"/>
              </a:rPr>
              <a:t> تدور حول تحليل الرأسمالية في الحاضر والتنبؤ بالشيوعية في المستقبل في ضوء هذين يفسر الماضي </a:t>
            </a:r>
            <a:r>
              <a:rPr lang="ar-SA" sz="1400" baseline="30000" dirty="0">
                <a:latin typeface="Times New Roman"/>
                <a:ea typeface="SimSun"/>
                <a:cs typeface="Simplified Arabic"/>
              </a:rPr>
              <a:t>() </a:t>
            </a:r>
            <a:r>
              <a:rPr lang="ar-SA" sz="1400" dirty="0">
                <a:latin typeface="Times New Roman"/>
                <a:ea typeface="SimSun"/>
                <a:cs typeface="Simplified Arabic"/>
              </a:rPr>
              <a:t> أنظر : في فلسفة التاريخ، د. أحمد محمود صبحي، ص220 – 223.</a:t>
            </a:r>
            <a:endParaRPr lang="en-US" sz="1050" dirty="0">
              <a:effectLst>
                <a:outerShdw blurRad="50800" dist="38100" algn="tr" rotWithShape="0">
                  <a:prstClr val="black">
                    <a:alpha val="40000"/>
                  </a:prstClr>
                </a:outerShdw>
              </a:effectLst>
              <a:latin typeface="Times New Roman"/>
              <a:ea typeface="SimSun"/>
              <a:cs typeface="Simplified Arabic"/>
            </a:endParaRPr>
          </a:p>
          <a:p>
            <a:pPr indent="-249555" algn="justLow"/>
            <a:r>
              <a:rPr lang="ar-SA" sz="1400" baseline="30000" dirty="0">
                <a:latin typeface="Times New Roman"/>
                <a:ea typeface="SimSun"/>
                <a:cs typeface="Simplified Arabic"/>
              </a:rPr>
              <a:t>() </a:t>
            </a:r>
            <a:r>
              <a:rPr lang="ar-SA" sz="1400" dirty="0">
                <a:latin typeface="Times New Roman"/>
                <a:ea typeface="SimSun"/>
                <a:cs typeface="Simplified Arabic"/>
              </a:rPr>
              <a:t> أنظر : أيضاً ، ص229. </a:t>
            </a:r>
            <a:endParaRPr lang="en-US" sz="1050"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4127783467"/>
      </p:ext>
    </p:extLst>
  </p:cSld>
  <p:clrMapOvr>
    <a:masterClrMapping/>
  </p:clrMapOvr>
  <p:transition spd="slow">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3504" y="539552"/>
            <a:ext cx="6552728" cy="6740307"/>
          </a:xfrm>
          <a:prstGeom prst="rect">
            <a:avLst/>
          </a:prstGeom>
        </p:spPr>
        <p:txBody>
          <a:bodyPr wrap="square">
            <a:spAutoFit/>
          </a:bodyPr>
          <a:lstStyle/>
          <a:p>
            <a:r>
              <a:rPr lang="ar-SA" dirty="0"/>
              <a:t>مصيرها الذي أقلق المجتمعات الغربية. ومن هذا المنطلق تجد أن أبرز نظريات القرن العشرين في فلسفة التاريخ التأملية، وهما نظريتا </a:t>
            </a:r>
            <a:r>
              <a:rPr lang="ar-SA" dirty="0" err="1"/>
              <a:t>أشبنغللر</a:t>
            </a:r>
            <a:r>
              <a:rPr lang="ar-SA" dirty="0"/>
              <a:t> وتوينبي، </a:t>
            </a:r>
            <a:r>
              <a:rPr lang="ar-SA" dirty="0" err="1"/>
              <a:t>أنتقدتا</a:t>
            </a:r>
            <a:r>
              <a:rPr lang="ar-SA" dirty="0"/>
              <a:t> توجهات عديدة لازمت الفكر التاريخي الفلسفي الغربي، كالتقدم المطرد في مسيرة القافلة البشرية، ومركزية الغرب وحضارته، والتفسيرات الواحدية التي حكمت اتجاهات ونظريات فلسفة التاريخ، فضلاً عن تفسيرات أقل أهمية منها، كالجغرافي والبطولي والعنصري لمسار التاريخ. وتصدت هاتان النظريتان لتفسير التاريخ العام على أساس ( الحضارة ) كمكون يتألف التاريخ العام من مجموع ما أنتجته منها المجتمعات البشرية كلها، ومن بينها المجتمعات الغربية. </a:t>
            </a:r>
            <a:endParaRPr lang="en-US" dirty="0">
              <a:effectLst>
                <a:outerShdw blurRad="50800" dist="38100" algn="tr" rotWithShape="0">
                  <a:prstClr val="black">
                    <a:alpha val="40000"/>
                  </a:prstClr>
                </a:outerShdw>
              </a:effectLst>
            </a:endParaRPr>
          </a:p>
          <a:p>
            <a:r>
              <a:rPr lang="ar-SA" dirty="0"/>
              <a:t>إلا أن الرغبة في استشراف المستقبل، والتنبؤ بما سيحدث فيه رغبة في الفرار من صعوبات الحاضر وأزماته، ظل سمة بأرزة من سمات الفكر الفلسفي التاريخي في القرن العشرين. وغذ التنبؤ بالمستقبل من حيث ارتباطه بالماضي، فالمستقبل كان هو الهدف الأول، منذ الحرب العالمية الأولى لهذا النشاط الفلسفي التاريخي، الذي أضفى على فلسفة التاريخ التأملية الأهمية والفائدة، وجعلها موضوعاً يستثير فضول عامة الناس الذين باتوا </a:t>
            </a:r>
            <a:r>
              <a:rPr lang="ar-SA" dirty="0" err="1"/>
              <a:t>يتساؤلون</a:t>
            </a:r>
            <a:r>
              <a:rPr lang="ar-SA" dirty="0"/>
              <a:t> عن فائدة التقدم </a:t>
            </a:r>
            <a:r>
              <a:rPr lang="ar-SA" dirty="0" err="1"/>
              <a:t>التعلمي</a:t>
            </a:r>
            <a:r>
              <a:rPr lang="ar-SA" dirty="0"/>
              <a:t> والتقني الذي جلب معه القلق للبشر وسلبهم الأمن والسعادة وألقى بظلاله القاتمة على مستقبلهم فراحوا يبحثون عن الإجابة في فلسفة التاريخ</a:t>
            </a:r>
            <a:endParaRPr lang="en-US" dirty="0">
              <a:effectLst>
                <a:outerShdw blurRad="50800" dist="38100" algn="tr" rotWithShape="0">
                  <a:prstClr val="black">
                    <a:alpha val="40000"/>
                  </a:prstClr>
                </a:outerShdw>
              </a:effectLst>
            </a:endParaRPr>
          </a:p>
          <a:p>
            <a:r>
              <a:rPr lang="ar-SA" dirty="0"/>
              <a:t>أهمية فلسفة التاريخ :</a:t>
            </a:r>
            <a:endParaRPr lang="en-US" dirty="0">
              <a:effectLst>
                <a:outerShdw blurRad="50800" dist="38100" algn="tr" rotWithShape="0">
                  <a:prstClr val="black">
                    <a:alpha val="40000"/>
                  </a:prstClr>
                </a:outerShdw>
              </a:effectLst>
            </a:endParaRPr>
          </a:p>
          <a:p>
            <a:r>
              <a:rPr lang="ar-SA" dirty="0"/>
              <a:t>يمكننا أن نبين أهمية دراسة فلسفة التاريخ وفق الآتي : </a:t>
            </a:r>
            <a:endParaRPr lang="en-US" dirty="0">
              <a:effectLst>
                <a:outerShdw blurRad="50800" dist="38100" algn="tr" rotWithShape="0">
                  <a:prstClr val="black">
                    <a:alpha val="40000"/>
                  </a:prstClr>
                </a:outerShdw>
              </a:effectLst>
            </a:endParaRPr>
          </a:p>
          <a:p>
            <a:r>
              <a:rPr lang="ar-SA" baseline="30000" dirty="0"/>
              <a:t>((</a:t>
            </a:r>
            <a:r>
              <a:rPr lang="ar-SA" dirty="0"/>
              <a:t> أ– أن فلسفة التاريخ تعالج بعض القصور في دراسة التاريخ كالانجراف في الأحداث </a:t>
            </a:r>
            <a:r>
              <a:rPr lang="ar-SA" dirty="0" err="1"/>
              <a:t>والأسراف</a:t>
            </a:r>
            <a:r>
              <a:rPr lang="ar-SA" dirty="0"/>
              <a:t> في الارتباط بالماضي دون الارتباط بالحاضر والتطلع للمستقبل، وتبدأ فلسفة التاريخ من مشكلة قائمة في الحاضر فتربط الإنسان بحاضره ولا </a:t>
            </a:r>
            <a:r>
              <a:rPr lang="ar-SA" dirty="0" err="1"/>
              <a:t>تتركهي</a:t>
            </a:r>
            <a:r>
              <a:rPr lang="ar-SA" dirty="0"/>
              <a:t> في الماضي السحيق غوصاً يجعله غريباً عن الحاضر أو بعيداً عن تحقيق طموحاته في المستقبل. </a:t>
            </a:r>
            <a:endParaRPr lang="en-US" dirty="0">
              <a:effectLst>
                <a:outerShdw blurRad="50800" dist="38100" algn="tr" rotWithShape="0">
                  <a:prstClr val="black">
                    <a:alpha val="40000"/>
                  </a:prstClr>
                </a:outerShdw>
              </a:effectLst>
            </a:endParaRPr>
          </a:p>
          <a:p>
            <a:r>
              <a:rPr lang="ar-SA" dirty="0"/>
              <a:t>ب – تعالج فلسفة التاريخ عيباً في بعض المؤرخين يتمثل ففي </a:t>
            </a:r>
            <a:r>
              <a:rPr lang="ar-SA" dirty="0" err="1"/>
              <a:t>الأغراق</a:t>
            </a:r>
            <a:r>
              <a:rPr lang="ar-SA" dirty="0"/>
              <a:t> في أحداث تاريخية لا حصر لها فتعمل فلسفة التاريخ على تحويل هذه الأحداث الى نسيج مترابط له معناه في تفسير سلوك الإنسان على مدى مسار التاريخ دون الدخول في تفصيلات عقيمة. </a:t>
            </a:r>
            <a:endParaRPr lang="en-US" dirty="0">
              <a:effectLst>
                <a:outerShdw blurRad="50800" dist="38100" algn="tr" rotWithShape="0">
                  <a:prstClr val="black">
                    <a:alpha val="40000"/>
                  </a:prstClr>
                </a:outerShdw>
              </a:effectLst>
            </a:endParaRPr>
          </a:p>
        </p:txBody>
      </p:sp>
    </p:spTree>
    <p:extLst>
      <p:ext uri="{BB962C8B-B14F-4D97-AF65-F5344CB8AC3E}">
        <p14:creationId xmlns:p14="http://schemas.microsoft.com/office/powerpoint/2010/main" val="509740000"/>
      </p:ext>
    </p:extLst>
  </p:cSld>
  <p:clrMapOvr>
    <a:masterClrMapping/>
  </p:clrMapOvr>
  <p:transition spd="slow">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0648" y="509350"/>
            <a:ext cx="6192688" cy="6740307"/>
          </a:xfrm>
          <a:prstGeom prst="rect">
            <a:avLst/>
          </a:prstGeom>
        </p:spPr>
        <p:txBody>
          <a:bodyPr wrap="square">
            <a:spAutoFit/>
          </a:bodyPr>
          <a:lstStyle/>
          <a:p>
            <a:pPr indent="-478155" algn="justLow"/>
            <a:r>
              <a:rPr lang="ar-SA" dirty="0">
                <a:latin typeface="Times New Roman"/>
                <a:ea typeface="SimSun"/>
                <a:cs typeface="Simplified Arabic"/>
              </a:rPr>
              <a:t>تفضيلاً عن الملكية الخاصة جعل السيادة الاقتصادية للرجل ومن ثم أصبح المجتمع أبوياً بدلاً من الانتساب للأم. وأن التوسع في ملكية الأرض أوجد مجتمعاً </a:t>
            </a:r>
            <a:r>
              <a:rPr lang="ar-SA" dirty="0" err="1">
                <a:latin typeface="Times New Roman"/>
                <a:ea typeface="SimSun"/>
                <a:cs typeface="Simplified Arabic"/>
              </a:rPr>
              <a:t>أقطاعياً</a:t>
            </a:r>
            <a:r>
              <a:rPr lang="ar-SA" dirty="0">
                <a:latin typeface="Times New Roman"/>
                <a:ea typeface="SimSun"/>
                <a:cs typeface="Simplified Arabic"/>
              </a:rPr>
              <a:t> يصبح </a:t>
            </a:r>
            <a:r>
              <a:rPr lang="ar-SA" dirty="0" err="1">
                <a:latin typeface="Times New Roman"/>
                <a:ea typeface="SimSun"/>
                <a:cs typeface="Simplified Arabic"/>
              </a:rPr>
              <a:t>الأقطاعيون</a:t>
            </a:r>
            <a:r>
              <a:rPr lang="ar-SA" dirty="0">
                <a:latin typeface="Times New Roman"/>
                <a:ea typeface="SimSun"/>
                <a:cs typeface="Simplified Arabic"/>
              </a:rPr>
              <a:t> فيه هم المتحكمون بباقي طبقات المجتمع ( أي الفلاحين والتجار ) وقد أنعكس أثر هذه الطبقة على الفن والعلم القديم.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b="1" dirty="0">
                <a:latin typeface="Times New Roman"/>
                <a:ea typeface="SimSun"/>
                <a:cs typeface="Simplified Arabic"/>
              </a:rPr>
              <a:t>ثالثاً</a:t>
            </a:r>
            <a:r>
              <a:rPr lang="ar-SA" dirty="0">
                <a:latin typeface="Times New Roman"/>
                <a:ea typeface="SimSun"/>
                <a:cs typeface="Simplified Arabic"/>
              </a:rPr>
              <a:t> : مرحلة الاقطاعية : يستند النظام </a:t>
            </a:r>
            <a:r>
              <a:rPr lang="ar-SA" dirty="0" err="1">
                <a:latin typeface="Times New Roman"/>
                <a:ea typeface="SimSun"/>
                <a:cs typeface="Simplified Arabic"/>
              </a:rPr>
              <a:t>الأقطاعي</a:t>
            </a:r>
            <a:r>
              <a:rPr lang="ar-SA" dirty="0">
                <a:latin typeface="Times New Roman"/>
                <a:ea typeface="SimSun"/>
                <a:cs typeface="Simplified Arabic"/>
              </a:rPr>
              <a:t> أساساً الى الزراعة ولكن أهميته الاقتصادية بدأت تنتقل الى المدن حيث الثراء عن طريق التجارة وحيث تنظيم الإنتاج في الورش؛ ومما جذب الجماهير من الريف </a:t>
            </a:r>
            <a:r>
              <a:rPr lang="ar-SA" dirty="0" err="1">
                <a:latin typeface="Times New Roman"/>
                <a:ea typeface="SimSun"/>
                <a:cs typeface="Simplified Arabic"/>
              </a:rPr>
              <a:t>وهكذاكان</a:t>
            </a:r>
            <a:r>
              <a:rPr lang="ar-SA" dirty="0">
                <a:latin typeface="Times New Roman"/>
                <a:ea typeface="SimSun"/>
                <a:cs typeface="Simplified Arabic"/>
              </a:rPr>
              <a:t> نمو المدن باتجاه معارض للنظام </a:t>
            </a:r>
            <a:r>
              <a:rPr lang="ar-SA" dirty="0" err="1">
                <a:latin typeface="Times New Roman"/>
                <a:ea typeface="SimSun"/>
                <a:cs typeface="Simplified Arabic"/>
              </a:rPr>
              <a:t>الأقطاعي</a:t>
            </a:r>
            <a:r>
              <a:rPr lang="ar-SA" dirty="0">
                <a:latin typeface="Times New Roman"/>
                <a:ea typeface="SimSun"/>
                <a:cs typeface="Simplified Arabic"/>
              </a:rPr>
              <a:t>. لقد كانت العلاقات الإنتاجية في المجتمع </a:t>
            </a:r>
            <a:r>
              <a:rPr lang="ar-SA" dirty="0" err="1">
                <a:latin typeface="Times New Roman"/>
                <a:ea typeface="SimSun"/>
                <a:cs typeface="Simplified Arabic"/>
              </a:rPr>
              <a:t>الأقطاعي</a:t>
            </a:r>
            <a:r>
              <a:rPr lang="ar-SA" dirty="0">
                <a:latin typeface="Times New Roman"/>
                <a:ea typeface="SimSun"/>
                <a:cs typeface="Simplified Arabic"/>
              </a:rPr>
              <a:t> قائمة على أن يمد </a:t>
            </a:r>
            <a:r>
              <a:rPr lang="ar-SA" dirty="0" err="1">
                <a:latin typeface="Times New Roman"/>
                <a:ea typeface="SimSun"/>
                <a:cs typeface="Simplified Arabic"/>
              </a:rPr>
              <a:t>الأقطاعيين</a:t>
            </a:r>
            <a:r>
              <a:rPr lang="ar-SA" dirty="0">
                <a:latin typeface="Times New Roman"/>
                <a:ea typeface="SimSun"/>
                <a:cs typeface="Simplified Arabic"/>
              </a:rPr>
              <a:t> الأفراد العاملين بما يلزمهم من خدمات فالطبقة المسيطرة تنفق ولا تنتج والطبقة المنتجة من رقيق وتجار وتستغل وتستعبد ، وبزيادة رأس المال التجاري وبنمو المدن ظهر نظام جديد وظهرت أنماط من الإنتاج تقتضي ألغاء العادات والقوانين القديمة واستبدال نظام المقايضة السائد بنظام النقد المعدني وأصبحت الأنظمة الإقطاعية تشكل عقبة في سبيل تطور وسائل الإنتاج وكان لابد من صراع بين القوة الإنتاجية الصاعدة ( البرجوازيين، وبين </a:t>
            </a:r>
            <a:r>
              <a:rPr lang="ar-SA" dirty="0" err="1">
                <a:latin typeface="Times New Roman"/>
                <a:ea typeface="SimSun"/>
                <a:cs typeface="Simplified Arabic"/>
              </a:rPr>
              <a:t>الأقطاعيين</a:t>
            </a:r>
            <a:r>
              <a:rPr lang="ar-SA" dirty="0">
                <a:latin typeface="Times New Roman"/>
                <a:ea typeface="SimSun"/>
                <a:cs typeface="Simplified Arabic"/>
              </a:rPr>
              <a:t> أصحاب النفوذ القديم وانتهى هذا الصراع بأن وصل البرجوازيين الى السلطة بعد عدد من الثورات السياسية.</a:t>
            </a:r>
            <a:endParaRPr lang="en-US" dirty="0">
              <a:effectLst>
                <a:outerShdw blurRad="50800" dist="38100" algn="tr" rotWithShape="0">
                  <a:prstClr val="black">
                    <a:alpha val="40000"/>
                  </a:prstClr>
                </a:outerShdw>
              </a:effectLst>
              <a:latin typeface="Times New Roman"/>
              <a:ea typeface="SimSun"/>
              <a:cs typeface="Simplified Arabic"/>
            </a:endParaRPr>
          </a:p>
          <a:p>
            <a:r>
              <a:rPr lang="ar-SA" b="1" dirty="0">
                <a:latin typeface="Times New Roman"/>
                <a:ea typeface="SimSun"/>
                <a:cs typeface="Simplified Arabic"/>
              </a:rPr>
              <a:t>رابعاً </a:t>
            </a:r>
            <a:r>
              <a:rPr lang="ar-SA" dirty="0">
                <a:latin typeface="Times New Roman"/>
                <a:ea typeface="SimSun"/>
                <a:cs typeface="Simplified Arabic"/>
              </a:rPr>
              <a:t>: المرحلة الرأسمالية : تحول البرجوازيين بعد أن أصبحوا طبقة حاكمة وأصبحت قوى الإنتاج بأيديهم من مجرد طبقة مكافحة ضد الأقطاع الى طبقة مكافحة ضد الأقطاع والنظم القديمة البالية وقاموا بسن القوانين التي تمكن للرأسمالية وبرروا وجودها أيديولوجياً ( مثل الفلسفة الليبرالية وأخلاق المنفعة ) قد أصبح للتكنولوجيا الأثر الكبير في تشكيلة المجتمع الصناعي في كافة أشكاله وسائر مظاهر الفكر، وهكذا حين غير البرجوازيون نظام الورش بالمصانع الحديثة فأنهم بتغيرهم وسائل الإنتاج غيروا شخصية المجتمع بأسرها وأصبحوا طبقة تستغل طبقة العمال. ولكن النظام الرأسمالي لا يخدم الفرد </a:t>
            </a:r>
            <a:r>
              <a:rPr lang="ar-SA" dirty="0" err="1">
                <a:latin typeface="Times New Roman"/>
                <a:ea typeface="SimSun"/>
                <a:cs typeface="Simplified Arabic"/>
              </a:rPr>
              <a:t>كأنسان</a:t>
            </a:r>
            <a:r>
              <a:rPr lang="ar-SA" dirty="0">
                <a:latin typeface="Times New Roman"/>
                <a:ea typeface="SimSun"/>
                <a:cs typeface="Simplified Arabic"/>
              </a:rPr>
              <a:t> ولا يجعل القوى المادية الخارجية في خدمة الإنسان لأن العامل يعمل بأجر زهيد يسد رمقه وربح </a:t>
            </a:r>
            <a:endParaRPr lang="en-US" sz="1050"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3564869580"/>
      </p:ext>
    </p:extLst>
  </p:cSld>
  <p:clrMapOvr>
    <a:masterClrMapping/>
  </p:clrMapOvr>
  <p:transition spd="slow">
    <p:pull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0648" y="509350"/>
            <a:ext cx="6192688" cy="7171194"/>
          </a:xfrm>
          <a:prstGeom prst="rect">
            <a:avLst/>
          </a:prstGeom>
        </p:spPr>
        <p:txBody>
          <a:bodyPr wrap="square">
            <a:spAutoFit/>
          </a:bodyPr>
          <a:lstStyle/>
          <a:p>
            <a:pPr indent="-478155" algn="justLow"/>
            <a:r>
              <a:rPr lang="ar-SA" dirty="0">
                <a:latin typeface="Times New Roman"/>
                <a:ea typeface="SimSun"/>
                <a:cs typeface="Simplified Arabic"/>
              </a:rPr>
              <a:t>صاحب العمل يتكدس لديه مما يخلق صراعاً بين المنتجين ينتهي </a:t>
            </a:r>
            <a:r>
              <a:rPr lang="ar-SA" dirty="0" err="1">
                <a:latin typeface="Times New Roman"/>
                <a:ea typeface="SimSun"/>
                <a:cs typeface="Simplified Arabic"/>
              </a:rPr>
              <a:t>بأفلاس</a:t>
            </a:r>
            <a:r>
              <a:rPr lang="ar-SA" dirty="0">
                <a:latin typeface="Times New Roman"/>
                <a:ea typeface="SimSun"/>
                <a:cs typeface="Simplified Arabic"/>
              </a:rPr>
              <a:t> صغارهم وتشكيل </a:t>
            </a:r>
            <a:r>
              <a:rPr lang="ar-SA" dirty="0" err="1">
                <a:latin typeface="Times New Roman"/>
                <a:ea typeface="SimSun"/>
                <a:cs typeface="Simplified Arabic"/>
              </a:rPr>
              <a:t>أتحادات</a:t>
            </a:r>
            <a:r>
              <a:rPr lang="ar-SA" dirty="0">
                <a:latin typeface="Times New Roman"/>
                <a:ea typeface="SimSun"/>
                <a:cs typeface="Simplified Arabic"/>
              </a:rPr>
              <a:t> في ملكية المصانع بين </a:t>
            </a:r>
            <a:r>
              <a:rPr lang="ar-SA" dirty="0" err="1">
                <a:latin typeface="Times New Roman"/>
                <a:ea typeface="SimSun"/>
                <a:cs typeface="Simplified Arabic"/>
              </a:rPr>
              <a:t>أقويائهم</a:t>
            </a:r>
            <a:r>
              <a:rPr lang="ar-SA" dirty="0">
                <a:latin typeface="Times New Roman"/>
                <a:ea typeface="SimSun"/>
                <a:cs typeface="Simplified Arabic"/>
              </a:rPr>
              <a:t> ومن ثم تنتهي المنافسة الحرة الى الاحتكار ويزداد الصراع بين المحتكرين الرأسماليين والعمال. أن الرأسمالية نظام يحمل بذور ضعفه وفنائه إذ يقوى تركيز رأس المال في أيدي القلة بينما تستغل الأكثرية وهم العمال، وأن الحل الوحيد لمواجهة هذا النظام هو قيام العمال </a:t>
            </a:r>
            <a:r>
              <a:rPr lang="ar-SA" dirty="0" err="1">
                <a:latin typeface="Times New Roman"/>
                <a:ea typeface="SimSun"/>
                <a:cs typeface="Simplified Arabic"/>
              </a:rPr>
              <a:t>بأزاحة</a:t>
            </a:r>
            <a:r>
              <a:rPr lang="ar-SA" dirty="0">
                <a:latin typeface="Times New Roman"/>
                <a:ea typeface="SimSun"/>
                <a:cs typeface="Simplified Arabic"/>
              </a:rPr>
              <a:t> الرأسماليين والسيطرة على نظام الحكم. ولا ينتقد ماركس الرأسمالية لأسباب أخلاقية </a:t>
            </a:r>
            <a:r>
              <a:rPr lang="ar-SA" dirty="0" err="1">
                <a:latin typeface="Times New Roman"/>
                <a:ea typeface="SimSun"/>
                <a:cs typeface="Simplified Arabic"/>
              </a:rPr>
              <a:t>وأنما</a:t>
            </a:r>
            <a:r>
              <a:rPr lang="ar-SA" dirty="0">
                <a:latin typeface="Times New Roman"/>
                <a:ea typeface="SimSun"/>
                <a:cs typeface="Simplified Arabic"/>
              </a:rPr>
              <a:t> على أسس علمية وفقاً لمنطق الجدل الذي فرض الصراع بين المتناقضات أو بين الطبقات من أجل </a:t>
            </a:r>
            <a:r>
              <a:rPr lang="ar-SA" dirty="0" err="1">
                <a:latin typeface="Times New Roman"/>
                <a:ea typeface="SimSun"/>
                <a:cs typeface="Simplified Arabic"/>
              </a:rPr>
              <a:t>أنبثاق</a:t>
            </a:r>
            <a:r>
              <a:rPr lang="ar-SA" dirty="0">
                <a:latin typeface="Times New Roman"/>
                <a:ea typeface="SimSun"/>
                <a:cs typeface="Simplified Arabic"/>
              </a:rPr>
              <a:t> وولادة نظام جديد هكذا يتم التغير الاجتماعي.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b="1" dirty="0">
                <a:latin typeface="Times New Roman"/>
                <a:ea typeface="SimSun"/>
                <a:cs typeface="Simplified Arabic"/>
              </a:rPr>
              <a:t>خامساً </a:t>
            </a:r>
            <a:r>
              <a:rPr lang="ar-SA" dirty="0">
                <a:latin typeface="Times New Roman"/>
                <a:ea typeface="SimSun"/>
                <a:cs typeface="Simplified Arabic"/>
              </a:rPr>
              <a:t>: المرحلة الاشتراكية : ففي هذه المرحلة الأخيرة من الصراع الطبقي يتحقق التغير والقضاء على الرأسمالية باتحاد العمال مع بعضهم وثورتهم التي تنتهي بالوصول الى السلطة الحاكمة وهذه تعمل على قيام الشيوعية أو المجتمع </a:t>
            </a:r>
            <a:r>
              <a:rPr lang="ar-SA" dirty="0" err="1">
                <a:latin typeface="Times New Roman"/>
                <a:ea typeface="SimSun"/>
                <a:cs typeface="Simplified Arabic"/>
              </a:rPr>
              <a:t>اللاطبقي</a:t>
            </a:r>
            <a:r>
              <a:rPr lang="ar-SA" dirty="0">
                <a:latin typeface="Times New Roman"/>
                <a:ea typeface="SimSun"/>
                <a:cs typeface="Simplified Arabic"/>
              </a:rPr>
              <a:t>، وهذه الطبقة التقدمية الجديدة لن تجد طبقة أخرى تعارضها وبذلك يصل الصراع بين الطبقات الى نهايته. إذ تتم نهاية الصراع الطبقي بسيطرة الدولة على كل وسائل الإنتاج ومن ثم تنتهي القوى المادية التي تحكمت بالإنسان. ذلك هو المجتمع </a:t>
            </a:r>
            <a:r>
              <a:rPr lang="ar-SA" dirty="0" err="1">
                <a:latin typeface="Times New Roman"/>
                <a:ea typeface="SimSun"/>
                <a:cs typeface="Simplified Arabic"/>
              </a:rPr>
              <a:t>اللاطبقي</a:t>
            </a:r>
            <a:r>
              <a:rPr lang="ar-SA" dirty="0">
                <a:latin typeface="Times New Roman"/>
                <a:ea typeface="SimSun"/>
                <a:cs typeface="Simplified Arabic"/>
              </a:rPr>
              <a:t> الذي يضع حداً لعملية الصراع خلال تطور الإنسان</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إن مرحلة الاشتراكية من وجهة نظر ماركس لابد لها أن تتجاوز المعوقات لتصل الى مرحلتها الأكثر تقدماً، وهي المرحلة الشيوعية، التي تحل فيها علاقات الإنتاج الشيوعية محل علاقات الإنتاج الاشتراكية. ولتحقيق ذلك لابد من بناء القاعدة المادية والتقنية للشيوعية، وفي مقدمتها أيجاد قوى منتجة لا تضاهى والوصول الى المركز الأول في العالم من حيث إنتاج الفرد الواحدة، ومن حيث </a:t>
            </a:r>
            <a:r>
              <a:rPr lang="ar-SA" dirty="0" err="1">
                <a:latin typeface="Times New Roman"/>
                <a:ea typeface="SimSun"/>
                <a:cs typeface="Simplified Arabic"/>
              </a:rPr>
              <a:t>أنتاجية</a:t>
            </a:r>
            <a:r>
              <a:rPr lang="ar-SA" dirty="0">
                <a:latin typeface="Times New Roman"/>
                <a:ea typeface="SimSun"/>
                <a:cs typeface="Simplified Arabic"/>
              </a:rPr>
              <a:t> العمل بصورة عامة</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effectLst>
                <a:outerShdw blurRad="50800" dist="38100" algn="tr" rotWithShape="0">
                  <a:prstClr val="black">
                    <a:alpha val="40000"/>
                  </a:prstClr>
                </a:outerShdw>
              </a:effectLst>
              <a:latin typeface="Times New Roman"/>
              <a:ea typeface="SimSun"/>
              <a:cs typeface="Simplified Arabic"/>
            </a:endParaRPr>
          </a:p>
          <a:p>
            <a:pPr algn="justLow"/>
            <a:r>
              <a:rPr lang="ar-SA" sz="1600" dirty="0">
                <a:latin typeface="Times New Roman"/>
                <a:ea typeface="SimSun"/>
                <a:cs typeface="PT Bold Heading"/>
              </a:rPr>
              <a:t>نقد الفلسفة الماركسية في التاريخ :</a:t>
            </a:r>
            <a:endParaRPr lang="en-US" dirty="0">
              <a:effectLst>
                <a:outerShdw blurRad="50800" dist="38100" algn="tr" rotWithShape="0">
                  <a:prstClr val="black">
                    <a:alpha val="40000"/>
                  </a:prstClr>
                </a:outerShdw>
              </a:effectLst>
              <a:latin typeface="Times New Roman"/>
              <a:ea typeface="SimSun"/>
              <a:cs typeface="Simplified Arabic"/>
            </a:endParaRPr>
          </a:p>
          <a:p>
            <a:pPr indent="-249555" algn="justLow"/>
            <a:r>
              <a:rPr lang="ar-SA" dirty="0">
                <a:latin typeface="Times New Roman"/>
                <a:ea typeface="SimSun"/>
                <a:cs typeface="Simplified Arabic"/>
              </a:rPr>
              <a:t>أن تفسير المادية الجدلية لحركة التاريخ لم يستند في كثير من الأحيان الى معلومات تاريخية ثرية وموثقة لاسيما في تناولها لمجتمعات عصور ما قبل التاريخ وذلك لانعدام </a:t>
            </a:r>
            <a:r>
              <a:rPr lang="ar-SA" sz="1400" baseline="30000" dirty="0">
                <a:latin typeface="Times New Roman"/>
                <a:ea typeface="SimSun"/>
                <a:cs typeface="Simplified Arabic"/>
              </a:rPr>
              <a:t>() </a:t>
            </a:r>
            <a:r>
              <a:rPr lang="ar-SA" sz="1400" dirty="0">
                <a:latin typeface="Times New Roman"/>
                <a:ea typeface="SimSun"/>
                <a:cs typeface="Simplified Arabic"/>
              </a:rPr>
              <a:t> أنظر : في فلسفة التاريخ، د. احمد محمود صبحي، ص230 – 236. </a:t>
            </a:r>
            <a:endParaRPr lang="en-US" sz="1050" dirty="0">
              <a:effectLst>
                <a:outerShdw blurRad="50800" dist="38100" algn="tr" rotWithShape="0">
                  <a:prstClr val="black">
                    <a:alpha val="40000"/>
                  </a:prstClr>
                </a:outerShdw>
              </a:effectLst>
              <a:latin typeface="Times New Roman"/>
              <a:ea typeface="SimSun"/>
              <a:cs typeface="Simplified Arabic"/>
            </a:endParaRPr>
          </a:p>
          <a:p>
            <a:pPr indent="-249555" algn="justLow"/>
            <a:r>
              <a:rPr lang="ar-SA" sz="1400" baseline="30000" dirty="0">
                <a:latin typeface="Times New Roman"/>
                <a:ea typeface="SimSun"/>
                <a:cs typeface="Simplified Arabic"/>
              </a:rPr>
              <a:t>() </a:t>
            </a:r>
            <a:r>
              <a:rPr lang="ar-SA" sz="1400" dirty="0">
                <a:latin typeface="Times New Roman"/>
                <a:ea typeface="SimSun"/>
                <a:cs typeface="Simplified Arabic"/>
              </a:rPr>
              <a:t> أنظر : فلسفة التاريخ مباحث نظرية، د. جميل موسى النجار، ص226. </a:t>
            </a:r>
            <a:endParaRPr lang="en-US" sz="1050"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2456037081"/>
      </p:ext>
    </p:extLst>
  </p:cSld>
  <p:clrMapOvr>
    <a:masterClrMapping/>
  </p:clrMapOvr>
  <p:transition spd="slow">
    <p:pull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0648" y="509350"/>
            <a:ext cx="6192688" cy="6832640"/>
          </a:xfrm>
          <a:prstGeom prst="rect">
            <a:avLst/>
          </a:prstGeom>
        </p:spPr>
        <p:txBody>
          <a:bodyPr wrap="square">
            <a:spAutoFit/>
          </a:bodyPr>
          <a:lstStyle/>
          <a:p>
            <a:pPr marL="342900" lvl="0" indent="-342900" algn="justLow">
              <a:buFont typeface="+mj-lt"/>
              <a:buAutoNum type="arabicPeriod"/>
              <a:tabLst>
                <a:tab pos="-104140" algn="l"/>
              </a:tabLst>
            </a:pPr>
            <a:r>
              <a:rPr lang="ar-SA" dirty="0">
                <a:latin typeface="Times New Roman"/>
                <a:ea typeface="SimSun"/>
                <a:cs typeface="Simplified Arabic"/>
              </a:rPr>
              <a:t>التدوين التاريخي في تلك الحقبة الموغلة في القدم وتحليلها لأحداثها التي لم تتأكد صحته ولقابليتها للتأويل وتعدد القراءات من جهة أخرى. ومن ثم جاء تحليله مبني في أغلب الأحيان الى أحكام مسبقة منبثقة عن أفكار ذاتية. </a:t>
            </a:r>
            <a:endParaRPr lang="en-US" dirty="0">
              <a:latin typeface="Times New Roman"/>
              <a:ea typeface="SimSun"/>
              <a:cs typeface="Simplified Arabic"/>
            </a:endParaRPr>
          </a:p>
          <a:p>
            <a:pPr marL="342900" lvl="0" indent="-342900" algn="justLow">
              <a:buFont typeface="+mj-lt"/>
              <a:buAutoNum type="arabicPeriod"/>
              <a:tabLst>
                <a:tab pos="-104140" algn="l"/>
              </a:tabLst>
            </a:pPr>
            <a:r>
              <a:rPr lang="ar-SA" dirty="0">
                <a:latin typeface="Times New Roman"/>
                <a:ea typeface="SimSun"/>
                <a:cs typeface="Simplified Arabic"/>
              </a:rPr>
              <a:t>أكدت المادية التاريخية على أن للعامل الاقتصادي دور أساسي في طبيعة التحولات الاجتماعية والسياسية والاقتصادية التي تشهدها المجتمعات البشرية وهي بذلك تغفل دور العوامل الأخرى في تفسير التاريخ، كما أنها تخضع أحداث التاريخ الى جبرية خارجية تقيد أفعال الإنسان. وتنعدم فيها حرية الإرادة لدى الفرد والمجتمع. وهنا أيضاً تجعل العوامل الروحية والفكرية تابعة للعامل الاقتصادي في حين أن تفسير حركة التاريخ ومساراته وأحداثه الكبرى يجب أن تستند الى منظومة من الأسباب والعوامل تختلف في تأثيرها من القوة والضعف بحسب الظروف والمتغيرات التي يعيشها المجتمع</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latin typeface="Times New Roman"/>
              <a:ea typeface="SimSun"/>
              <a:cs typeface="Simplified Arabic"/>
            </a:endParaRPr>
          </a:p>
          <a:p>
            <a:pPr marL="342900" lvl="0" indent="-342900" algn="justLow">
              <a:buFont typeface="+mj-lt"/>
              <a:buAutoNum type="arabicPeriod"/>
              <a:tabLst>
                <a:tab pos="-104140" algn="l"/>
              </a:tabLst>
            </a:pPr>
            <a:r>
              <a:rPr lang="ar-SA" dirty="0">
                <a:latin typeface="Times New Roman"/>
                <a:ea typeface="SimSun"/>
                <a:cs typeface="Simplified Arabic"/>
              </a:rPr>
              <a:t>أنها تغفل صفة الفردية في الواقعة التاريخية، فالإنسان ظاهرة في غاية التعقيد بحيث يتعذر تفسيره بعامل واحد. </a:t>
            </a:r>
            <a:endParaRPr lang="en-US" dirty="0">
              <a:latin typeface="Times New Roman"/>
              <a:ea typeface="SimSun"/>
              <a:cs typeface="Simplified Arabic"/>
            </a:endParaRPr>
          </a:p>
          <a:p>
            <a:pPr marL="342900" lvl="0" indent="-342900" algn="justLow">
              <a:buFont typeface="+mj-lt"/>
              <a:buAutoNum type="arabicPeriod"/>
              <a:tabLst>
                <a:tab pos="-104140" algn="l"/>
              </a:tabLst>
            </a:pPr>
            <a:r>
              <a:rPr lang="ar-SA" dirty="0">
                <a:latin typeface="Times New Roman"/>
                <a:ea typeface="SimSun"/>
                <a:cs typeface="Simplified Arabic"/>
              </a:rPr>
              <a:t>عرض ماركس </a:t>
            </a:r>
            <a:r>
              <a:rPr lang="ar-SA" dirty="0" err="1">
                <a:latin typeface="Times New Roman"/>
                <a:ea typeface="SimSun"/>
                <a:cs typeface="Simplified Arabic"/>
              </a:rPr>
              <a:t>وأنجاز</a:t>
            </a:r>
            <a:r>
              <a:rPr lang="ar-SA" dirty="0">
                <a:latin typeface="Times New Roman"/>
                <a:ea typeface="SimSun"/>
                <a:cs typeface="Simplified Arabic"/>
              </a:rPr>
              <a:t> المادية التاريخية باعتبارها تفسيراً لواقع التاريخ وتحليلاً علمياً له من ذلك تخلط نظريته بين عالم الواقع وعالم القيم، فبالرغم من أنه ينتقد الرأسمالية على أساس ما تتضمنه من تناقضات لا على أساس ما يلحق العمال من ظلم فأنه يبشر بالشيوعية باعتباره المجتمع الذي تتحقق فيه السعادة للإنسانية أنه يمنح العمال أمل تحقيق الفردوس على الأرض أن نظريته هذه تتنبأ بما سيقع ولا تصف ما هو واقع فهو يتنبأ بأفضلية المجتمع الشيوعي </a:t>
            </a:r>
            <a:r>
              <a:rPr lang="ar-SA" dirty="0" err="1">
                <a:latin typeface="Times New Roman"/>
                <a:ea typeface="SimSun"/>
                <a:cs typeface="Simplified Arabic"/>
              </a:rPr>
              <a:t>اللاطبقي</a:t>
            </a:r>
            <a:r>
              <a:rPr lang="ar-SA" dirty="0">
                <a:latin typeface="Times New Roman"/>
                <a:ea typeface="SimSun"/>
                <a:cs typeface="Simplified Arabic"/>
              </a:rPr>
              <a:t> حيث نهاية  الأم البشر وهذا حكم قيمي يتعارض مع النزعة العلمية الواقعية ومحك نجاح أي نظرية يعرف عند التطبيق ( أي تطبيق النظرية ) وماركس لم يشهد تطبيق نظريته على أرض الواقع</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latin typeface="Times New Roman"/>
              <a:ea typeface="SimSun"/>
              <a:cs typeface="Simplified Arabic"/>
            </a:endParaRPr>
          </a:p>
          <a:p>
            <a:pPr algn="justLow"/>
            <a:r>
              <a:rPr lang="ar-SA" dirty="0">
                <a:latin typeface="Times New Roman"/>
                <a:ea typeface="SimSun"/>
                <a:cs typeface="Simplified Arabic"/>
              </a:rPr>
              <a:t> </a:t>
            </a:r>
            <a:endParaRPr lang="en-US" dirty="0">
              <a:effectLst>
                <a:outerShdw blurRad="50800" dist="38100" algn="tr" rotWithShape="0">
                  <a:prstClr val="black">
                    <a:alpha val="40000"/>
                  </a:prstClr>
                </a:outerShdw>
              </a:effectLst>
              <a:latin typeface="Times New Roman"/>
              <a:ea typeface="SimSun"/>
              <a:cs typeface="Simplified Arabic"/>
            </a:endParaRPr>
          </a:p>
          <a:p>
            <a:pPr indent="-249555" algn="justLow"/>
            <a:r>
              <a:rPr lang="ar-SA" sz="1400" baseline="30000" dirty="0">
                <a:latin typeface="Times New Roman"/>
                <a:ea typeface="SimSun"/>
                <a:cs typeface="Simplified Arabic"/>
              </a:rPr>
              <a:t>() </a:t>
            </a:r>
            <a:r>
              <a:rPr lang="ar-SA" sz="1400" dirty="0">
                <a:latin typeface="Times New Roman"/>
                <a:ea typeface="SimSun"/>
                <a:cs typeface="Simplified Arabic"/>
              </a:rPr>
              <a:t> أنظر : أيضاً، ص228. </a:t>
            </a:r>
            <a:endParaRPr lang="en-US" sz="1050" dirty="0">
              <a:effectLst>
                <a:outerShdw blurRad="50800" dist="38100" algn="tr" rotWithShape="0">
                  <a:prstClr val="black">
                    <a:alpha val="40000"/>
                  </a:prstClr>
                </a:outerShdw>
              </a:effectLst>
              <a:latin typeface="Times New Roman"/>
              <a:ea typeface="SimSun"/>
              <a:cs typeface="Simplified Arabic"/>
            </a:endParaRPr>
          </a:p>
          <a:p>
            <a:pPr indent="-249555" algn="justLow"/>
            <a:r>
              <a:rPr lang="ar-SA" sz="1400" baseline="30000" dirty="0">
                <a:latin typeface="Times New Roman"/>
                <a:ea typeface="SimSun"/>
                <a:cs typeface="Simplified Arabic"/>
              </a:rPr>
              <a:t>() </a:t>
            </a:r>
            <a:r>
              <a:rPr lang="ar-SA" sz="1400" dirty="0">
                <a:latin typeface="Times New Roman"/>
                <a:ea typeface="SimSun"/>
                <a:cs typeface="Simplified Arabic"/>
              </a:rPr>
              <a:t> أنظر : ففي فلسفة التاريخ، د. أحمد محود صبحي، ص238 – 240. </a:t>
            </a:r>
            <a:endParaRPr lang="en-US" sz="1050"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39684405"/>
      </p:ext>
    </p:extLst>
  </p:cSld>
  <p:clrMapOvr>
    <a:masterClrMapping/>
  </p:clrMapOvr>
  <p:transition spd="slow">
    <p:pull dir="r"/>
  </p:transition>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TotalTime>
  <Words>1872</Words>
  <Application>Microsoft Office PowerPoint</Application>
  <PresentationFormat>عرض على الشاشة (3:4)‏</PresentationFormat>
  <Paragraphs>43</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Age Moment Studio</dc:creator>
  <cp:lastModifiedBy>Age Moment Studio</cp:lastModifiedBy>
  <cp:revision>13</cp:revision>
  <dcterms:created xsi:type="dcterms:W3CDTF">2018-12-18T16:01:10Z</dcterms:created>
  <dcterms:modified xsi:type="dcterms:W3CDTF">2018-12-24T16:55:27Z</dcterms:modified>
</cp:coreProperties>
</file>