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F594B8-41F5-42DC-B86F-8CAA66C0609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F594B8-41F5-42DC-B86F-8CAA66C0609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F594B8-41F5-42DC-B86F-8CAA66C0609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F594B8-41F5-42DC-B86F-8CAA66C0609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F594B8-41F5-42DC-B86F-8CAA66C0609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F594B8-41F5-42DC-B86F-8CAA66C0609B}"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F594B8-41F5-42DC-B86F-8CAA66C0609B}"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F594B8-41F5-42DC-B86F-8CAA66C0609B}" type="datetimeFigureOut">
              <a:rPr lang="en-US" smtClean="0"/>
              <a:t>12/17/2019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F594B8-41F5-42DC-B86F-8CAA66C0609B}" type="datetimeFigureOut">
              <a:rPr lang="en-US" smtClean="0"/>
              <a:t>12/17/2019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594B8-41F5-42DC-B86F-8CAA66C0609B}" type="datetimeFigureOut">
              <a:rPr lang="en-US" smtClean="0"/>
              <a:t>12/17/2019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F594B8-41F5-42DC-B86F-8CAA66C0609B}"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F594B8-41F5-42DC-B86F-8CAA66C0609B}"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DA36-0009-4E64-96EB-99461A68743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F594B8-41F5-42DC-B86F-8CAA66C0609B}" type="datetimeFigureOut">
              <a:rPr lang="en-US" smtClean="0"/>
              <a:t>12/17/2019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BDA36-0009-4E64-96EB-99461A6874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algn="r" rtl="0"/>
            <a:r>
              <a:rPr lang="ar-IQ" baseline="0" dirty="0" smtClean="0">
                <a:latin typeface="Arial"/>
              </a:rPr>
              <a:t>                                         </a:t>
            </a:r>
            <a:r>
              <a:rPr lang="ar-IQ" baseline="0" dirty="0" smtClean="0">
                <a:latin typeface="Arial"/>
              </a:rPr>
              <a:t>  </a:t>
            </a:r>
            <a:r>
              <a:rPr lang="ar-IQ" baseline="0" dirty="0" smtClean="0">
                <a:latin typeface="Arial"/>
                <a:cs typeface="Arial"/>
              </a:rPr>
              <a:t>  </a:t>
            </a:r>
            <a:r>
              <a:rPr lang="ar-IQ" baseline="0" dirty="0" smtClean="0">
                <a:latin typeface="Arial"/>
                <a:cs typeface="Arial"/>
              </a:rPr>
              <a:t>علم نفس النمو </a:t>
            </a:r>
          </a:p>
        </p:txBody>
      </p:sp>
      <p:sp>
        <p:nvSpPr>
          <p:cNvPr id="3" name="Text Placeholder 2"/>
          <p:cNvSpPr>
            <a:spLocks noGrp="1"/>
          </p:cNvSpPr>
          <p:nvPr>
            <p:ph type="body" idx="1"/>
          </p:nvPr>
        </p:nvSpPr>
        <p:spPr/>
        <p:txBody>
          <a:bodyPr>
            <a:normAutofit fontScale="70000" lnSpcReduction="20000"/>
          </a:bodyPr>
          <a:lstStyle/>
          <a:p>
            <a:pPr marR="0" lvl="0" rtl="0"/>
            <a:r>
              <a:rPr lang="ar-IQ" b="1" baseline="0" smtClean="0">
                <a:solidFill>
                  <a:srgbClr val="5B9BD5"/>
                </a:solidFill>
                <a:latin typeface="Times New Roman"/>
                <a:cs typeface="Times New Roman"/>
              </a:rPr>
              <a:t>علم نفس النمو : هو أحد فروع علم النفس يهتم بدراسة الكائن الإنساني منذ تكوين البويضة المخصبة الى الوفاة فيدرس نواحي النمو الجسمي والعقلي والانفعالي والاجتماعي والنفسي وكل ما يؤثر في تلك الجوانب سلباً وايجاباً . </a:t>
            </a:r>
          </a:p>
          <a:p>
            <a:pPr marR="0" lvl="0" rtl="0"/>
            <a:r>
              <a:rPr lang="ar-SA" b="1" baseline="0" smtClean="0">
                <a:solidFill>
                  <a:srgbClr val="2E74B5"/>
                </a:solidFill>
                <a:latin typeface="Times New Roman"/>
                <a:cs typeface="Times New Roman"/>
              </a:rPr>
              <a:t>الوراثة </a:t>
            </a:r>
            <a:r>
              <a:rPr lang="ar-IQ" b="1" baseline="0" smtClean="0">
                <a:solidFill>
                  <a:srgbClr val="5B9BD5"/>
                </a:solidFill>
                <a:latin typeface="Times New Roman"/>
                <a:cs typeface="Times New Roman"/>
              </a:rPr>
              <a:t>: هي العملية التي من خلالها تنتقل الصفات من الأباء الى الأبناء . </a:t>
            </a:r>
          </a:p>
          <a:p>
            <a:pPr marR="0" lvl="0" rtl="0"/>
            <a:r>
              <a:rPr lang="ar-IQ" b="1" baseline="0" smtClean="0">
                <a:solidFill>
                  <a:srgbClr val="5B9BD5"/>
                </a:solidFill>
                <a:latin typeface="Times New Roman"/>
                <a:cs typeface="Times New Roman"/>
              </a:rPr>
              <a:t> الجنين يحمل 46 كروموسوم منها 23 كروموسوم من الاب و 23 كروموسوم من الأم وهذه الكروموسومات هي التي تحمل الجينات أي ناقلات الصفات الوراثية . ومن العوامل البيئية التي تؤثر على النمو هي : </a:t>
            </a:r>
          </a:p>
          <a:p>
            <a:pPr marR="0" lvl="0" rtl="0"/>
            <a:r>
              <a:rPr lang="ar-IQ" b="1" baseline="0" smtClean="0">
                <a:solidFill>
                  <a:srgbClr val="5B9BD5"/>
                </a:solidFill>
                <a:latin typeface="Times New Roman"/>
                <a:cs typeface="Times New Roman"/>
              </a:rPr>
              <a:t>الصحة العامة للأم الحامل وغذاء الأم الحامل وتعرض الأم الحامل للاشعاع الذري وتعرض الحامل لأشعة الشمس الحارة وتناول العقاقير الطبية والموانع  دون استشارة الطبيب وعمر الأم</a:t>
            </a:r>
            <a:r>
              <a:rPr lang="en-US" b="1" baseline="0" smtClean="0">
                <a:solidFill>
                  <a:srgbClr val="5B9BD5"/>
                </a:solidFill>
                <a:latin typeface="Times New Roman"/>
                <a:cs typeface="Times New Roman"/>
              </a:rPr>
              <a:t>  </a:t>
            </a:r>
          </a:p>
          <a:p>
            <a:pPr marR="0" lvl="0" rtl="0"/>
            <a:r>
              <a:rPr lang="ar-IQ" b="1" baseline="0" smtClean="0">
                <a:solidFill>
                  <a:srgbClr val="5B9BD5"/>
                </a:solidFill>
                <a:latin typeface="Times New Roman"/>
                <a:cs typeface="Times New Roman"/>
              </a:rPr>
              <a:t>ومن العوامل البيئية الخارجية التي تؤثر على النمو هي الاسرة والمدرسة والمجتمع  فيتعلم الفرد القيم والعادات والتقاليد والمعايير الاجتماعية وعن طريق هذه المؤسسات الاجتماعية يتعلم الكثير الذي يؤثر في سلوكه ويتقلد به .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النمو الاجتماعي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التنشئة الاجتماعية وحدودها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نشأة الحالات العدوانية والسلوك العدواني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العوامل المؤثرة في النمو الاجتماعي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مراحل النمو الاجتماعي كما يرأها أريكسون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النمو الانفعالي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SA" b="1" baseline="0" smtClean="0">
                <a:solidFill>
                  <a:srgbClr val="2E74B5"/>
                </a:solidFill>
                <a:latin typeface="Times New Roman"/>
                <a:cs typeface="Times New Roman"/>
              </a:rPr>
              <a:t>مميزات وخصائص انفعالات الأطفال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العوامل المؤثرة في النمو الانفعالي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ar-IQ" b="1" baseline="0" smtClean="0">
                <a:solidFill>
                  <a:srgbClr val="2E74B5"/>
                </a:solidFill>
                <a:latin typeface="Times New Roman"/>
                <a:cs typeface="Times New Roman"/>
              </a:rPr>
              <a:t>بعض مظاهر الانفعال ( الخوف , الغضب , الخجل , الغضب , الغيرة )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النمو الخلقي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من المبادئ العامة للنمو وهي : </a:t>
            </a:r>
          </a:p>
        </p:txBody>
      </p:sp>
      <p:sp>
        <p:nvSpPr>
          <p:cNvPr id="3" name="Text Placeholder 2"/>
          <p:cNvSpPr>
            <a:spLocks noGrp="1"/>
          </p:cNvSpPr>
          <p:nvPr>
            <p:ph type="body" idx="1"/>
          </p:nvPr>
        </p:nvSpPr>
        <p:spPr/>
        <p:txBody>
          <a:bodyPr/>
          <a:lstStyle/>
          <a:p>
            <a:pPr marR="0" lvl="0" rtl="0"/>
            <a:r>
              <a:rPr lang="ar-IQ" b="1" baseline="0" smtClean="0">
                <a:solidFill>
                  <a:srgbClr val="5B9BD5"/>
                </a:solidFill>
                <a:latin typeface="Times New Roman"/>
                <a:cs typeface="Times New Roman"/>
              </a:rPr>
              <a:t>النمو عملية مستمرة ومنتظمة , معدل النمو غير ثابت , لكل جانب من جوانب النمو معدله الخاص , النمو عملية منفردة , النمو عملية مترابطة الجوانب , يتجه النمو في حركته نحو النضج ثلاثة اتجاهات  .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الضمير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تطور السلوك الخلقي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نظرية كولبرج في النمو الخلقي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مراحل تطور القيم الأخلاقية عند كولبرج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المراهقة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مراحل النموالحركي خلال السنة الأولى : </a:t>
            </a:r>
          </a:p>
        </p:txBody>
      </p:sp>
      <p:sp>
        <p:nvSpPr>
          <p:cNvPr id="3" name="Text Placeholder 2"/>
          <p:cNvSpPr>
            <a:spLocks noGrp="1"/>
          </p:cNvSpPr>
          <p:nvPr>
            <p:ph type="body" idx="1"/>
          </p:nvPr>
        </p:nvSpPr>
        <p:spPr/>
        <p:txBody>
          <a:bodyPr/>
          <a:lstStyle/>
          <a:p>
            <a:pPr marR="0" lvl="0" rtl="0"/>
            <a:r>
              <a:rPr lang="ar-SA" b="1" baseline="0" smtClean="0">
                <a:solidFill>
                  <a:srgbClr val="5B9BD5"/>
                </a:solidFill>
                <a:latin typeface="Times New Roman"/>
                <a:cs typeface="Times New Roman"/>
              </a:rPr>
              <a:t>الجلوس , الحبو والزحف والمشي والقبض أو مسك الأشياء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ar-IQ" b="1" baseline="0" smtClean="0">
                <a:solidFill>
                  <a:srgbClr val="2E74B5"/>
                </a:solidFill>
                <a:latin typeface="Times New Roman"/>
                <a:cs typeface="Times New Roman"/>
              </a:rPr>
              <a:t>النمو العقلي ومراحل النمو الحركي حسب نظرية بياجيه : </a:t>
            </a:r>
          </a:p>
        </p:txBody>
      </p:sp>
      <p:sp>
        <p:nvSpPr>
          <p:cNvPr id="3" name="Text Placeholder 2"/>
          <p:cNvSpPr>
            <a:spLocks noGrp="1"/>
          </p:cNvSpPr>
          <p:nvPr>
            <p:ph type="body" idx="1"/>
          </p:nvPr>
        </p:nvSpPr>
        <p:spPr/>
        <p:txBody>
          <a:bodyPr/>
          <a:lstStyle/>
          <a:p>
            <a:pPr marR="0" lvl="0" rtl="0"/>
            <a:r>
              <a:rPr lang="ar-IQ" b="1" baseline="0" smtClean="0">
                <a:solidFill>
                  <a:srgbClr val="5B9BD5"/>
                </a:solidFill>
                <a:latin typeface="Times New Roman"/>
                <a:cs typeface="Times New Roman"/>
              </a:rPr>
              <a:t>اولاً : المرحلة الحسية الحركية  ثانياً : مرحلة التفكير الحدسي  ثالثاً : المرحلة الإجرائية الحسية ( التفكير  الحسي )  رابعاً : المرحلة الإجرائية الشكلية ( مرحلة التفكير المجرد )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رعاية النمو المعرفي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النمو اللغوي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مراحل نمو الجانب اللغوي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العوامل المؤثرة في الجانب اللغوي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ar-IQ" b="1" baseline="0" smtClean="0">
                <a:solidFill>
                  <a:srgbClr val="2E74B5"/>
                </a:solidFill>
                <a:latin typeface="Times New Roman"/>
                <a:cs typeface="Times New Roman"/>
              </a:rPr>
              <a:t>رعاية الجانب اللغوي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326</Words>
  <Application>Microsoft Office PowerPoint</Application>
  <PresentationFormat>On-screen Show (4:3)</PresentationFormat>
  <Paragraphs>32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علم نفس النمو </vt:lpstr>
      <vt:lpstr>من المبادئ العامة للنمو وهي : </vt:lpstr>
      <vt:lpstr>مراحل النموالحركي خلال السنة الأولى : </vt:lpstr>
      <vt:lpstr>النمو العقلي ومراحل النمو الحركي حسب نظرية بياجيه : </vt:lpstr>
      <vt:lpstr>رعاية النمو المعرفي </vt:lpstr>
      <vt:lpstr>النمو اللغوي </vt:lpstr>
      <vt:lpstr>مراحل نمو الجانب اللغوي </vt:lpstr>
      <vt:lpstr>العوامل المؤثرة في الجانب اللغوي </vt:lpstr>
      <vt:lpstr>رعاية الجانب اللغوي </vt:lpstr>
      <vt:lpstr>النمو الاجتماعي </vt:lpstr>
      <vt:lpstr>التنشئة الاجتماعية وحدودها </vt:lpstr>
      <vt:lpstr>نشأة الحالات العدوانية والسلوك العدواني </vt:lpstr>
      <vt:lpstr>العوامل المؤثرة في النمو الاجتماعي </vt:lpstr>
      <vt:lpstr>مراحل النمو الاجتماعي كما يرأها أريكسون </vt:lpstr>
      <vt:lpstr>النمو الانفعالي  </vt:lpstr>
      <vt:lpstr>مميزات وخصائص انفعالات الأطفال </vt:lpstr>
      <vt:lpstr>العوامل المؤثرة في النمو الانفعالي </vt:lpstr>
      <vt:lpstr>بعض مظاهر الانفعال ( الخوف , الغضب , الخجل , الغضب , الغيرة ) </vt:lpstr>
      <vt:lpstr>النمو الخلقي </vt:lpstr>
      <vt:lpstr>الضمير </vt:lpstr>
      <vt:lpstr>تطور السلوك الخلقي </vt:lpstr>
      <vt:lpstr>نظرية كولبرج في النمو الخلقي </vt:lpstr>
      <vt:lpstr>مراحل تطور القيم الأخلاقية عند كولبرج </vt:lpstr>
      <vt:lpstr>المراهقة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علم نفس النمو </dc:title>
  <dc:creator>mahmood</dc:creator>
  <cp:lastModifiedBy>mahmood</cp:lastModifiedBy>
  <cp:revision>1</cp:revision>
  <dcterms:created xsi:type="dcterms:W3CDTF">2019-12-17T15:41:49Z</dcterms:created>
  <dcterms:modified xsi:type="dcterms:W3CDTF">2019-12-17T15:42:56Z</dcterms:modified>
</cp:coreProperties>
</file>