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301" r:id="rId7"/>
    <p:sldId id="302" r:id="rId8"/>
    <p:sldId id="327" r:id="rId9"/>
    <p:sldId id="326" r:id="rId10"/>
    <p:sldId id="261" r:id="rId11"/>
    <p:sldId id="262" r:id="rId12"/>
    <p:sldId id="305" r:id="rId13"/>
    <p:sldId id="263" r:id="rId14"/>
    <p:sldId id="312" r:id="rId15"/>
    <p:sldId id="264" r:id="rId16"/>
    <p:sldId id="309" r:id="rId17"/>
    <p:sldId id="265" r:id="rId18"/>
    <p:sldId id="266" r:id="rId19"/>
    <p:sldId id="311" r:id="rId20"/>
    <p:sldId id="267" r:id="rId21"/>
    <p:sldId id="303" r:id="rId22"/>
    <p:sldId id="268" r:id="rId23"/>
    <p:sldId id="324" r:id="rId24"/>
    <p:sldId id="310" r:id="rId25"/>
    <p:sldId id="313" r:id="rId26"/>
    <p:sldId id="269" r:id="rId27"/>
    <p:sldId id="270" r:id="rId28"/>
    <p:sldId id="325" r:id="rId29"/>
    <p:sldId id="271" r:id="rId30"/>
    <p:sldId id="272" r:id="rId31"/>
    <p:sldId id="273" r:id="rId32"/>
    <p:sldId id="274" r:id="rId33"/>
    <p:sldId id="316" r:id="rId34"/>
    <p:sldId id="304" r:id="rId35"/>
    <p:sldId id="275" r:id="rId36"/>
    <p:sldId id="306" r:id="rId37"/>
    <p:sldId id="276" r:id="rId38"/>
    <p:sldId id="317" r:id="rId39"/>
    <p:sldId id="277" r:id="rId40"/>
    <p:sldId id="315" r:id="rId41"/>
    <p:sldId id="314" r:id="rId42"/>
    <p:sldId id="278" r:id="rId43"/>
    <p:sldId id="279" r:id="rId44"/>
    <p:sldId id="328" r:id="rId45"/>
    <p:sldId id="280" r:id="rId46"/>
    <p:sldId id="281" r:id="rId47"/>
    <p:sldId id="307" r:id="rId48"/>
    <p:sldId id="308" r:id="rId49"/>
    <p:sldId id="282" r:id="rId50"/>
    <p:sldId id="318" r:id="rId51"/>
    <p:sldId id="319" r:id="rId52"/>
    <p:sldId id="283" r:id="rId53"/>
    <p:sldId id="284" r:id="rId54"/>
    <p:sldId id="285" r:id="rId55"/>
    <p:sldId id="286" r:id="rId56"/>
    <p:sldId id="287" r:id="rId57"/>
    <p:sldId id="288" r:id="rId58"/>
    <p:sldId id="289" r:id="rId59"/>
    <p:sldId id="329" r:id="rId60"/>
    <p:sldId id="322" r:id="rId61"/>
    <p:sldId id="321" r:id="rId62"/>
    <p:sldId id="320" r:id="rId63"/>
    <p:sldId id="290" r:id="rId64"/>
    <p:sldId id="291" r:id="rId65"/>
    <p:sldId id="323" r:id="rId66"/>
    <p:sldId id="292" r:id="rId67"/>
    <p:sldId id="293" r:id="rId68"/>
    <p:sldId id="294" r:id="rId69"/>
    <p:sldId id="295" r:id="rId70"/>
    <p:sldId id="296" r:id="rId71"/>
    <p:sldId id="297" r:id="rId72"/>
    <p:sldId id="298" r:id="rId73"/>
    <p:sldId id="299" r:id="rId74"/>
    <p:sldId id="300" r:id="rId7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817BFD69-A895-4E95-B6F9-94BE9FE2DC2A}">
          <p14:sldIdLst>
            <p14:sldId id="256"/>
            <p14:sldId id="257"/>
            <p14:sldId id="258"/>
            <p14:sldId id="259"/>
            <p14:sldId id="260"/>
            <p14:sldId id="301"/>
            <p14:sldId id="302"/>
            <p14:sldId id="327"/>
            <p14:sldId id="326"/>
            <p14:sldId id="261"/>
            <p14:sldId id="262"/>
            <p14:sldId id="305"/>
            <p14:sldId id="263"/>
            <p14:sldId id="312"/>
            <p14:sldId id="264"/>
            <p14:sldId id="309"/>
            <p14:sldId id="265"/>
            <p14:sldId id="266"/>
            <p14:sldId id="311"/>
            <p14:sldId id="267"/>
            <p14:sldId id="303"/>
            <p14:sldId id="268"/>
            <p14:sldId id="324"/>
            <p14:sldId id="310"/>
            <p14:sldId id="313"/>
            <p14:sldId id="269"/>
            <p14:sldId id="270"/>
            <p14:sldId id="325"/>
            <p14:sldId id="271"/>
            <p14:sldId id="272"/>
            <p14:sldId id="273"/>
            <p14:sldId id="274"/>
            <p14:sldId id="316"/>
            <p14:sldId id="304"/>
            <p14:sldId id="275"/>
            <p14:sldId id="306"/>
            <p14:sldId id="276"/>
            <p14:sldId id="317"/>
            <p14:sldId id="277"/>
            <p14:sldId id="315"/>
            <p14:sldId id="314"/>
            <p14:sldId id="278"/>
          </p14:sldIdLst>
        </p14:section>
        <p14:section name="مقطع بدون عنوان" id="{C9258FFE-C017-4893-A8E0-7BDDA040736D}">
          <p14:sldIdLst>
            <p14:sldId id="279"/>
            <p14:sldId id="328"/>
            <p14:sldId id="280"/>
            <p14:sldId id="281"/>
            <p14:sldId id="307"/>
            <p14:sldId id="308"/>
            <p14:sldId id="282"/>
            <p14:sldId id="318"/>
            <p14:sldId id="319"/>
            <p14:sldId id="283"/>
            <p14:sldId id="284"/>
            <p14:sldId id="285"/>
            <p14:sldId id="286"/>
            <p14:sldId id="287"/>
            <p14:sldId id="288"/>
            <p14:sldId id="289"/>
            <p14:sldId id="329"/>
            <p14:sldId id="322"/>
            <p14:sldId id="321"/>
            <p14:sldId id="320"/>
            <p14:sldId id="290"/>
            <p14:sldId id="291"/>
            <p14:sldId id="323"/>
            <p14:sldId id="292"/>
            <p14:sldId id="293"/>
            <p14:sldId id="294"/>
            <p14:sldId id="295"/>
            <p14:sldId id="296"/>
            <p14:sldId id="297"/>
            <p14:sldId id="298"/>
            <p14:sldId id="299"/>
            <p14:sldId id="30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80" d="100"/>
          <a:sy n="80" d="100"/>
        </p:scale>
        <p:origin x="-10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24/03/1440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24/03/1440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24/03/1440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24/03/1440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24/03/1440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24/03/1440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24/03/1440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24/03/1440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24/03/1440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24/03/1440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24/03/1440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24/03/1440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620689"/>
            <a:ext cx="7772400" cy="2979762"/>
          </a:xfrm>
          <a:solidFill>
            <a:srgbClr val="FF0000"/>
          </a:solidFill>
        </p:spPr>
        <p:txBody>
          <a:bodyPr>
            <a:normAutofit/>
          </a:bodyPr>
          <a:lstStyle/>
          <a:p>
            <a:r>
              <a:rPr lang="ar-IQ" sz="9600" b="1" dirty="0">
                <a:solidFill>
                  <a:srgbClr val="FFFF00"/>
                </a:solidFill>
              </a:rPr>
              <a:t>جهــاز </a:t>
            </a:r>
            <a:r>
              <a:rPr lang="ar-IQ" sz="9600" b="1" dirty="0" smtClean="0">
                <a:solidFill>
                  <a:srgbClr val="FFFF00"/>
                </a:solidFill>
              </a:rPr>
              <a:t>الغــدي </a:t>
            </a:r>
            <a:endParaRPr lang="ar-IQ" sz="9600" b="1" dirty="0">
              <a:solidFill>
                <a:srgbClr val="FFFF00"/>
              </a:solidFill>
            </a:endParaRPr>
          </a:p>
        </p:txBody>
      </p:sp>
      <p:sp>
        <p:nvSpPr>
          <p:cNvPr id="3" name="عنوان فرعي 2"/>
          <p:cNvSpPr>
            <a:spLocks noGrp="1"/>
          </p:cNvSpPr>
          <p:nvPr>
            <p:ph type="subTitle" idx="1"/>
          </p:nvPr>
        </p:nvSpPr>
        <p:spPr>
          <a:xfrm>
            <a:off x="683568" y="3933056"/>
            <a:ext cx="7632848" cy="2664296"/>
          </a:xfrm>
          <a:solidFill>
            <a:srgbClr val="00B0F0"/>
          </a:solidFill>
        </p:spPr>
        <p:txBody>
          <a:bodyPr>
            <a:noAutofit/>
          </a:bodyPr>
          <a:lstStyle/>
          <a:p>
            <a:r>
              <a:rPr lang="ar-IQ" sz="4000" b="1" dirty="0" smtClean="0">
                <a:solidFill>
                  <a:srgbClr val="FF0000"/>
                </a:solidFill>
              </a:rPr>
              <a:t>أعداد</a:t>
            </a:r>
          </a:p>
          <a:p>
            <a:r>
              <a:rPr lang="ar-IQ" sz="4000" b="1" dirty="0" smtClean="0">
                <a:solidFill>
                  <a:srgbClr val="FF0000"/>
                </a:solidFill>
              </a:rPr>
              <a:t>الدكتور علي محسن ياس العامري</a:t>
            </a:r>
          </a:p>
          <a:p>
            <a:r>
              <a:rPr lang="ar-IQ" sz="4000" b="1" dirty="0" smtClean="0">
                <a:solidFill>
                  <a:srgbClr val="FF0000"/>
                </a:solidFill>
              </a:rPr>
              <a:t>الجامعة المستنصرية / كلية التربية الأساسية</a:t>
            </a:r>
            <a:endParaRPr lang="ar-IQ" sz="4000" b="1" dirty="0">
              <a:solidFill>
                <a:srgbClr val="FF0000"/>
              </a:solidFill>
            </a:endParaRPr>
          </a:p>
        </p:txBody>
      </p:sp>
    </p:spTree>
    <p:extLst>
      <p:ext uri="{BB962C8B-B14F-4D97-AF65-F5344CB8AC3E}">
        <p14:creationId xmlns:p14="http://schemas.microsoft.com/office/powerpoint/2010/main" val="213688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260648"/>
            <a:ext cx="8280920" cy="2308324"/>
          </a:xfrm>
          <a:prstGeom prst="rect">
            <a:avLst/>
          </a:prstGeom>
        </p:spPr>
        <p:txBody>
          <a:bodyPr wrap="square">
            <a:spAutoFit/>
          </a:bodyPr>
          <a:lstStyle/>
          <a:p>
            <a:pPr algn="just"/>
            <a:r>
              <a:rPr lang="ar-IQ" sz="3600" dirty="0" smtClean="0"/>
              <a:t>3/ </a:t>
            </a:r>
            <a:r>
              <a:rPr lang="ar-IQ" sz="3600" dirty="0"/>
              <a:t>الغدد المشتركة:   تفرز افرازا خارجيا وداخليا معا، منها البنكرياس الذى </a:t>
            </a:r>
            <a:r>
              <a:rPr lang="ar-IQ" sz="3600" dirty="0" smtClean="0"/>
              <a:t>يساهم </a:t>
            </a:r>
            <a:r>
              <a:rPr lang="ar-IQ" sz="3600" dirty="0"/>
              <a:t>بافرازه الخارجى فى عمليات الهضم والتمثيل الغذائى، وداخليا بافراز الانسولين. </a:t>
            </a:r>
            <a:r>
              <a:rPr lang="ar-IQ" sz="3600" dirty="0" smtClean="0"/>
              <a:t>كذلك </a:t>
            </a:r>
            <a:r>
              <a:rPr lang="ar-IQ" sz="3600" dirty="0"/>
              <a:t>الغدد الجنسية التى تكون الخلايا </a:t>
            </a:r>
            <a:r>
              <a:rPr lang="ar-IQ" sz="3600" dirty="0" smtClean="0"/>
              <a:t>التناسلية.</a:t>
            </a:r>
            <a:endParaRPr lang="ar-IQ"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913" y="2568971"/>
            <a:ext cx="5307359" cy="419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212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أهم الغدد الصماء فى جسم الانسان</a:t>
            </a:r>
          </a:p>
        </p:txBody>
      </p:sp>
      <p:sp>
        <p:nvSpPr>
          <p:cNvPr id="3" name="مستطيل 2"/>
          <p:cNvSpPr/>
          <p:nvPr/>
        </p:nvSpPr>
        <p:spPr>
          <a:xfrm>
            <a:off x="395536" y="1340768"/>
            <a:ext cx="8280920" cy="3785652"/>
          </a:xfrm>
          <a:prstGeom prst="rect">
            <a:avLst/>
          </a:prstGeom>
        </p:spPr>
        <p:txBody>
          <a:bodyPr wrap="square">
            <a:spAutoFit/>
          </a:bodyPr>
          <a:lstStyle/>
          <a:p>
            <a:r>
              <a:rPr lang="ar-IQ" dirty="0" smtClean="0"/>
              <a:t>1</a:t>
            </a:r>
            <a:r>
              <a:rPr lang="ar-IQ" sz="4000" dirty="0" smtClean="0"/>
              <a:t>/ </a:t>
            </a:r>
            <a:r>
              <a:rPr lang="ar-IQ" sz="4000" dirty="0"/>
              <a:t>الغدة النخامية.</a:t>
            </a:r>
          </a:p>
          <a:p>
            <a:r>
              <a:rPr lang="ar-IQ" sz="4000" dirty="0"/>
              <a:t>2/ الغدة الدرقية.</a:t>
            </a:r>
          </a:p>
          <a:p>
            <a:r>
              <a:rPr lang="ar-IQ" sz="4000" dirty="0"/>
              <a:t>3/ الغدد جارات الدرقية.  </a:t>
            </a:r>
          </a:p>
          <a:p>
            <a:r>
              <a:rPr lang="ar-IQ" sz="4000" dirty="0"/>
              <a:t>4/ الغدد الادرينالية(فوق الكلوية).</a:t>
            </a:r>
          </a:p>
          <a:p>
            <a:r>
              <a:rPr lang="ar-IQ" sz="4000" dirty="0"/>
              <a:t>5/البنكرياس.</a:t>
            </a:r>
          </a:p>
          <a:p>
            <a:r>
              <a:rPr lang="ar-IQ" sz="4000" dirty="0"/>
              <a:t>6/ الغدد الجنسية(الخصيتين والمبيضين).</a:t>
            </a:r>
          </a:p>
        </p:txBody>
      </p:sp>
    </p:spTree>
    <p:extLst>
      <p:ext uri="{BB962C8B-B14F-4D97-AF65-F5344CB8AC3E}">
        <p14:creationId xmlns:p14="http://schemas.microsoft.com/office/powerpoint/2010/main" val="3410634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476672"/>
            <a:ext cx="828092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899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640960" cy="2862322"/>
          </a:xfrm>
          <a:prstGeom prst="rect">
            <a:avLst/>
          </a:prstGeom>
        </p:spPr>
        <p:txBody>
          <a:bodyPr wrap="square">
            <a:spAutoFit/>
          </a:bodyPr>
          <a:lstStyle/>
          <a:p>
            <a:pPr algn="just"/>
            <a:r>
              <a:rPr lang="ar-IQ" sz="3600" dirty="0"/>
              <a:t>وتعد الغدة الصعترية والموجودة أمام التجويف الصدرى من الغدد الصماء، غير أن وظيفتها ليست معروفة بدقة ( يعتقد أن لها علاقة بالمناعة الذاتية ضد أى جسم خارجى)، كما أن تورم هذه الغدة يسبب احيانا مرضا يتسبب فى ضعف العضلات.</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924944"/>
            <a:ext cx="496855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921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1380"/>
            <a:ext cx="8784976" cy="711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681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79512" y="332656"/>
            <a:ext cx="8568952" cy="6186309"/>
          </a:xfrm>
          <a:prstGeom prst="rect">
            <a:avLst/>
          </a:prstGeom>
        </p:spPr>
        <p:txBody>
          <a:bodyPr wrap="square">
            <a:spAutoFit/>
          </a:bodyPr>
          <a:lstStyle/>
          <a:p>
            <a:pPr algn="just"/>
            <a:r>
              <a:rPr lang="ar-IQ" sz="3600" dirty="0"/>
              <a:t>أما </a:t>
            </a:r>
            <a:r>
              <a:rPr lang="ar-IQ" sz="3600" b="1" dirty="0">
                <a:solidFill>
                  <a:srgbClr val="FF0000"/>
                </a:solidFill>
              </a:rPr>
              <a:t>الغدة الصنوبرية </a:t>
            </a:r>
            <a:r>
              <a:rPr lang="ar-IQ" sz="3600" dirty="0"/>
              <a:t>فلم تثبت البحوث الحديثة طبيعتها(وظيفتها لاتزال مجهولة) وكان القدماء يسمونها بواب الدماغ. ويرون أن وظيفتها ضبط مرور الارواح الحيوانية الصاعدة من القلب للمخ.   وفى العصور الحديثة ذهب الفيلسوف الفرنسى ديكارت فى القرن ال19 انها مركز النفس البشرية. لكنها لها علاقة بالنضوج الجنسى. كما انها تفرز هرمونات تؤثر فى الحالة النفسية للفرد.</a:t>
            </a:r>
          </a:p>
          <a:p>
            <a:pPr algn="just"/>
            <a:r>
              <a:rPr lang="ar-IQ" sz="3600" dirty="0"/>
              <a:t>يرى بعض الباحثين أن كل من الغدتين الصنوبرية والصعترية تحولان دون النضج الجنسى، لانهما تضمران اثناء مرحلة البلوغ فى مطلع المراهقة، وأن أورام الغدة الصنوبرية تؤدى الى انضج الجنسى المبكر.</a:t>
            </a:r>
          </a:p>
        </p:txBody>
      </p:sp>
    </p:spTree>
    <p:extLst>
      <p:ext uri="{BB962C8B-B14F-4D97-AF65-F5344CB8AC3E}">
        <p14:creationId xmlns:p14="http://schemas.microsoft.com/office/powerpoint/2010/main" val="137052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5" y="476672"/>
            <a:ext cx="8673126"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067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مناهج البحث فى مجال الغدد </a:t>
            </a:r>
            <a:r>
              <a:rPr lang="ar-IQ" b="1" dirty="0" smtClean="0">
                <a:solidFill>
                  <a:srgbClr val="FF0000"/>
                </a:solidFill>
              </a:rPr>
              <a:t>الصماء</a:t>
            </a:r>
            <a:endParaRPr lang="ar-IQ" b="1" dirty="0">
              <a:solidFill>
                <a:srgbClr val="FF0000"/>
              </a:solidFill>
            </a:endParaRPr>
          </a:p>
        </p:txBody>
      </p:sp>
      <p:sp>
        <p:nvSpPr>
          <p:cNvPr id="3" name="مستطيل 2"/>
          <p:cNvSpPr/>
          <p:nvPr/>
        </p:nvSpPr>
        <p:spPr>
          <a:xfrm>
            <a:off x="251520" y="1268761"/>
            <a:ext cx="8712968" cy="5078313"/>
          </a:xfrm>
          <a:prstGeom prst="rect">
            <a:avLst/>
          </a:prstGeom>
        </p:spPr>
        <p:txBody>
          <a:bodyPr wrap="square">
            <a:spAutoFit/>
          </a:bodyPr>
          <a:lstStyle/>
          <a:p>
            <a:pPr algn="just"/>
            <a:r>
              <a:rPr lang="ar-IQ" dirty="0"/>
              <a:t> </a:t>
            </a:r>
            <a:r>
              <a:rPr lang="ar-IQ" sz="3600" dirty="0"/>
              <a:t>توجد ثلاثة انواع من التجارب المتعلقة بالغدد الصماء وهى:</a:t>
            </a:r>
          </a:p>
          <a:p>
            <a:pPr algn="just"/>
            <a:r>
              <a:rPr lang="ar-IQ" sz="3600" dirty="0"/>
              <a:t>1/ يتم استئصال أحد هذه الغدد فى حيوانات التجارب، ثم تسجل التغيرات التى تحدث نتيجة الاستئصال.</a:t>
            </a:r>
          </a:p>
          <a:p>
            <a:pPr algn="just"/>
            <a:r>
              <a:rPr lang="ar-IQ" sz="3600" dirty="0"/>
              <a:t>2/ تجهز خلاصة من الجزء المستأصل ثم تحقن فى الحيوان الخالى  </a:t>
            </a:r>
          </a:p>
          <a:p>
            <a:pPr algn="just"/>
            <a:r>
              <a:rPr lang="ar-IQ" sz="3600" dirty="0"/>
              <a:t> من تلك الغدة. ثم ملاحظة التغيرات التى تحدث للحيوان. ونلاحظ هل يعود الحيوان لطبيعته الاولى.</a:t>
            </a:r>
          </a:p>
          <a:p>
            <a:pPr algn="just"/>
            <a:r>
              <a:rPr lang="ar-IQ" sz="3600" dirty="0"/>
              <a:t>3/ تعطى خلاصة الغدة لحيوان سليم. ثم يراقب الحيوان لمعرفة اثار لك عليه.</a:t>
            </a:r>
          </a:p>
        </p:txBody>
      </p:sp>
    </p:spTree>
    <p:extLst>
      <p:ext uri="{BB962C8B-B14F-4D97-AF65-F5344CB8AC3E}">
        <p14:creationId xmlns:p14="http://schemas.microsoft.com/office/powerpoint/2010/main" val="3381004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الامراض التى تصيب الغدد الصماء</a:t>
            </a:r>
          </a:p>
        </p:txBody>
      </p:sp>
      <p:sp>
        <p:nvSpPr>
          <p:cNvPr id="3" name="مستطيل 2"/>
          <p:cNvSpPr/>
          <p:nvPr/>
        </p:nvSpPr>
        <p:spPr>
          <a:xfrm>
            <a:off x="467544" y="1484784"/>
            <a:ext cx="8208912" cy="3785652"/>
          </a:xfrm>
          <a:prstGeom prst="rect">
            <a:avLst/>
          </a:prstGeom>
        </p:spPr>
        <p:txBody>
          <a:bodyPr wrap="square">
            <a:spAutoFit/>
          </a:bodyPr>
          <a:lstStyle/>
          <a:p>
            <a:pPr algn="just"/>
            <a:r>
              <a:rPr lang="ar-IQ" sz="4000" dirty="0"/>
              <a:t>الامراض التى تصيب الغدد الصماء: هما نوعان من الاضطرابات:</a:t>
            </a:r>
          </a:p>
          <a:p>
            <a:pPr algn="just"/>
            <a:r>
              <a:rPr lang="ar-IQ" sz="4000" dirty="0"/>
              <a:t> </a:t>
            </a:r>
            <a:r>
              <a:rPr lang="ar-IQ" sz="4000" dirty="0" smtClean="0"/>
              <a:t>1</a:t>
            </a:r>
            <a:r>
              <a:rPr lang="ar-IQ" sz="4000" dirty="0"/>
              <a:t>/ امراض تلف الغدة ، أو اصابتها بالضعف والضمور. </a:t>
            </a:r>
          </a:p>
          <a:p>
            <a:pPr algn="just"/>
            <a:r>
              <a:rPr lang="ar-IQ" sz="4000" dirty="0"/>
              <a:t>  </a:t>
            </a:r>
            <a:r>
              <a:rPr lang="ar-IQ" sz="4000" dirty="0" smtClean="0"/>
              <a:t>2/  </a:t>
            </a:r>
            <a:r>
              <a:rPr lang="ar-IQ" sz="4000" dirty="0"/>
              <a:t>امراض تؤدى الى زيادة النشاط وبالتالى زيادة الافراز. </a:t>
            </a:r>
          </a:p>
        </p:txBody>
      </p:sp>
    </p:spTree>
    <p:extLst>
      <p:ext uri="{BB962C8B-B14F-4D97-AF65-F5344CB8AC3E}">
        <p14:creationId xmlns:p14="http://schemas.microsoft.com/office/powerpoint/2010/main" val="3071554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4000" cy="605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318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محتويات المحاضرة </a:t>
            </a:r>
            <a:endParaRPr lang="ar-IQ" dirty="0"/>
          </a:p>
        </p:txBody>
      </p:sp>
      <p:sp>
        <p:nvSpPr>
          <p:cNvPr id="3" name="مستطيل 2"/>
          <p:cNvSpPr/>
          <p:nvPr/>
        </p:nvSpPr>
        <p:spPr>
          <a:xfrm>
            <a:off x="539552" y="1340769"/>
            <a:ext cx="8280920" cy="3416320"/>
          </a:xfrm>
          <a:prstGeom prst="rect">
            <a:avLst/>
          </a:prstGeom>
        </p:spPr>
        <p:txBody>
          <a:bodyPr wrap="square">
            <a:spAutoFit/>
          </a:bodyPr>
          <a:lstStyle/>
          <a:p>
            <a:pPr marL="685800" indent="-685800">
              <a:buFont typeface="Arial" pitchFamily="34" charset="0"/>
              <a:buChar char="•"/>
            </a:pPr>
            <a:r>
              <a:rPr lang="ar-IQ" sz="5400" dirty="0"/>
              <a:t>الغدة النخامية مكان تواجدها ووظيفتها وهرموناتها </a:t>
            </a:r>
            <a:endParaRPr lang="ar-IQ" sz="5400" dirty="0" smtClean="0"/>
          </a:p>
          <a:p>
            <a:pPr marL="685800" indent="-685800">
              <a:buFont typeface="Arial" pitchFamily="34" charset="0"/>
              <a:buChar char="•"/>
            </a:pPr>
            <a:r>
              <a:rPr lang="ar-IQ" sz="5400" dirty="0" smtClean="0"/>
              <a:t> اهم </a:t>
            </a:r>
            <a:r>
              <a:rPr lang="ar-IQ" sz="5400" dirty="0"/>
              <a:t>الاضطرابات الناجمة عن اضطراب هرموناتها.</a:t>
            </a:r>
          </a:p>
        </p:txBody>
      </p:sp>
    </p:spTree>
    <p:extLst>
      <p:ext uri="{BB962C8B-B14F-4D97-AF65-F5344CB8AC3E}">
        <p14:creationId xmlns:p14="http://schemas.microsoft.com/office/powerpoint/2010/main" val="1269782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الغدة النخامية </a:t>
            </a:r>
          </a:p>
        </p:txBody>
      </p:sp>
      <p:sp>
        <p:nvSpPr>
          <p:cNvPr id="3" name="مستطيل 2"/>
          <p:cNvSpPr/>
          <p:nvPr/>
        </p:nvSpPr>
        <p:spPr>
          <a:xfrm>
            <a:off x="251520" y="1268760"/>
            <a:ext cx="8568952" cy="3785652"/>
          </a:xfrm>
          <a:prstGeom prst="rect">
            <a:avLst/>
          </a:prstGeom>
        </p:spPr>
        <p:txBody>
          <a:bodyPr wrap="square">
            <a:spAutoFit/>
          </a:bodyPr>
          <a:lstStyle/>
          <a:p>
            <a:pPr algn="just"/>
            <a:r>
              <a:rPr lang="ar-IQ" sz="4000" dirty="0"/>
              <a:t>توجد فى قاعدة المخ داخل تجويف عظمى، يعرف بالسرج التركى طولها(8 ملم) وعرضها(12ملم). تتكون من فص(أمامى وخلفى).بينهما فص متوسط. لاتوجد علاقة وظيفية بين الامامى والخلفى، فلكل منهما افرازاته، اما الفص المتوسط فلايعرف له افراز. </a:t>
            </a:r>
          </a:p>
        </p:txBody>
      </p:sp>
    </p:spTree>
    <p:extLst>
      <p:ext uri="{BB962C8B-B14F-4D97-AF65-F5344CB8AC3E}">
        <p14:creationId xmlns:p14="http://schemas.microsoft.com/office/powerpoint/2010/main" val="386297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49694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511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640960" cy="5632311"/>
          </a:xfrm>
          <a:prstGeom prst="rect">
            <a:avLst/>
          </a:prstGeom>
        </p:spPr>
        <p:txBody>
          <a:bodyPr wrap="square">
            <a:spAutoFit/>
          </a:bodyPr>
          <a:lstStyle/>
          <a:p>
            <a:pPr algn="just"/>
            <a:r>
              <a:rPr lang="ar-IQ" sz="4000" b="1" dirty="0">
                <a:solidFill>
                  <a:srgbClr val="FF0000"/>
                </a:solidFill>
              </a:rPr>
              <a:t>افرازات الفص الخلفى</a:t>
            </a:r>
            <a:r>
              <a:rPr lang="ar-IQ" sz="4000" dirty="0"/>
              <a:t>: يفرز الفص الخلفى بالاشتراك مع الهايبوثلاموس هرمون النخامين  (البتويترين)، الى يحتوى على عنصرين هما: هرمون رافع لضغط الدم  وهرمون معجل للولادة. كذلك يمنع ادرار البول بتأثيره على الكلية وينشط عملية اعادة امتصاص الماء، فى حالة عدم افرازه قد تصل  كمية البول مابين(10-15) لترا فى اليوم بدلا من لتر ونصف. يستخدم هذا الهرمون ايضا فى علاج حالات مرض السكر الكاذب</a:t>
            </a:r>
          </a:p>
        </p:txBody>
      </p:sp>
    </p:spTree>
    <p:extLst>
      <p:ext uri="{BB962C8B-B14F-4D97-AF65-F5344CB8AC3E}">
        <p14:creationId xmlns:p14="http://schemas.microsoft.com/office/powerpoint/2010/main" val="1131814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0"/>
            <a:ext cx="9677875" cy="684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312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6" y="116632"/>
            <a:ext cx="918102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49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746338"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391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404664"/>
            <a:ext cx="8424936" cy="5016758"/>
          </a:xfrm>
          <a:prstGeom prst="rect">
            <a:avLst/>
          </a:prstGeom>
        </p:spPr>
        <p:txBody>
          <a:bodyPr wrap="square">
            <a:spAutoFit/>
          </a:bodyPr>
          <a:lstStyle/>
          <a:p>
            <a:pPr algn="just"/>
            <a:r>
              <a:rPr lang="ar-IQ" sz="4000" dirty="0"/>
              <a:t>والذى يسبب زيادة كمية البول بطريقة قد تؤدى الى مضاعفات خطيرة اذا لم يعالج اضطراب  هذا الهرمون. ومن اثاره ايضا انقباض عضلات الرحم خاصة خلال فترة الحمل. كذلك يعمل على تنشيط ادرار اللبن بزيادة انقباض العضلات الارادية للثدى. يساعد فى انقباض العضلات غير الارادية فى جدران النثانة عند التبول، وفى جدران الشعب الرئوية، وجدران الامعاء عند التبرز.</a:t>
            </a:r>
          </a:p>
        </p:txBody>
      </p:sp>
    </p:spTree>
    <p:extLst>
      <p:ext uri="{BB962C8B-B14F-4D97-AF65-F5344CB8AC3E}">
        <p14:creationId xmlns:p14="http://schemas.microsoft.com/office/powerpoint/2010/main" val="2319278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7"/>
            <a:ext cx="8712968" cy="7294305"/>
          </a:xfrm>
          <a:prstGeom prst="rect">
            <a:avLst/>
          </a:prstGeom>
        </p:spPr>
        <p:txBody>
          <a:bodyPr wrap="square">
            <a:spAutoFit/>
          </a:bodyPr>
          <a:lstStyle/>
          <a:p>
            <a:pPr algn="just"/>
            <a:r>
              <a:rPr lang="ar-IQ" sz="3600" b="1" dirty="0">
                <a:solidFill>
                  <a:srgbClr val="FF0000"/>
                </a:solidFill>
              </a:rPr>
              <a:t>افرازات الفص الامامى</a:t>
            </a:r>
            <a:r>
              <a:rPr lang="ar-IQ" sz="3600" dirty="0"/>
              <a:t>: يفرز خمسة أنواع من الهرمونات، وكثيرا  ماتسمى النخامية الامامية الغدة القائدة. لتحكمها فى عدد من الغدد الاخرى، وهرموناتها هى:</a:t>
            </a:r>
          </a:p>
          <a:p>
            <a:pPr algn="just"/>
            <a:r>
              <a:rPr lang="ar-IQ" sz="3600" dirty="0"/>
              <a:t>1/ هرمون النمو: زيادة افراز هذا الهرمون فى الطفولة والمراهقة تؤدى الى العملقة، حيث يصل طول القامة الى مترين ونصف، </a:t>
            </a:r>
          </a:p>
          <a:p>
            <a:pPr algn="just"/>
            <a:r>
              <a:rPr lang="ar-IQ" sz="3600" dirty="0"/>
              <a:t>2/ هرمون الجونادوتروفين: وفى حالة زيادة الافراز بعد المراهقة(بعد توقف نمو العظام) تستأنف عملية النمو فى الاجزاء الغضروفية مما يؤدى الى حالة </a:t>
            </a:r>
            <a:r>
              <a:rPr lang="ar-IQ" sz="3600" b="1" u="sng" dirty="0">
                <a:solidFill>
                  <a:srgbClr val="FF0000"/>
                </a:solidFill>
              </a:rPr>
              <a:t>الاكروميجالى </a:t>
            </a:r>
            <a:r>
              <a:rPr lang="ar-IQ" sz="3600" dirty="0"/>
              <a:t>(تضخم الاجزاء  الطرفية) فيزداد حجم الاذنين والانف والفك الاسفل واليدين والقدمين، اما نقص الافراز فانه يؤدى الى القزامة.حيث لايزيد طول القامة عن حوالى متر وربع. وينقسم الى قسمين:</a:t>
            </a:r>
          </a:p>
        </p:txBody>
      </p:sp>
    </p:spTree>
    <p:extLst>
      <p:ext uri="{BB962C8B-B14F-4D97-AF65-F5344CB8AC3E}">
        <p14:creationId xmlns:p14="http://schemas.microsoft.com/office/powerpoint/2010/main" val="2487746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92194"/>
            <a:ext cx="8136904" cy="604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351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88641"/>
            <a:ext cx="9036496" cy="7294305"/>
          </a:xfrm>
          <a:prstGeom prst="rect">
            <a:avLst/>
          </a:prstGeom>
        </p:spPr>
        <p:txBody>
          <a:bodyPr wrap="square">
            <a:spAutoFit/>
          </a:bodyPr>
          <a:lstStyle/>
          <a:p>
            <a:pPr algn="just"/>
            <a:r>
              <a:rPr lang="ar-IQ" sz="3600" dirty="0"/>
              <a:t>(أ) هرمون الفوليكوتروفين  :  وهو منشط لحويصلة جراف المبيض، ويؤثر فى نمو البويضة ونضجها، وفى افراز هرمون الاسترديول لدى الانثى، الذلى يلعب دورا فى تنظيم عملية الدورة الشهرية(الطمث). كذلك يؤثر على نمو الحيوانات المنوية فى الخصيتين. </a:t>
            </a:r>
          </a:p>
          <a:p>
            <a:pPr algn="just"/>
            <a:r>
              <a:rPr lang="ar-IQ" sz="3600" dirty="0"/>
              <a:t>(ب) هرمون منشط الجسم الاصفر فى المبيض: هو منشط للجسم الاصفر للانثى ومنشط لخلايا الخصية للذكر. ويؤثر فى افراز هرمون البروجسترون لدى الانثى وهرمون التستسترون لدى الذكر.</a:t>
            </a:r>
          </a:p>
          <a:p>
            <a:pPr algn="just"/>
            <a:r>
              <a:rPr lang="ar-IQ" sz="3600" dirty="0"/>
              <a:t>نقص افراز الجونادوتروفين بصورة عامة يؤدى الى توقف نمو الجهاز التناسلى ومرض فروليخ</a:t>
            </a:r>
          </a:p>
          <a:p>
            <a:pPr algn="just"/>
            <a:r>
              <a:rPr lang="ar-IQ" sz="3600" dirty="0"/>
              <a:t>(حيث يصاب الطفل بالبدانة المفرطة وبعدم نمو الجهاز التناسلى، ويميل الطفل الى النعاس والسلبية والخضوع).</a:t>
            </a:r>
          </a:p>
        </p:txBody>
      </p:sp>
    </p:spTree>
    <p:extLst>
      <p:ext uri="{BB962C8B-B14F-4D97-AF65-F5344CB8AC3E}">
        <p14:creationId xmlns:p14="http://schemas.microsoft.com/office/powerpoint/2010/main" val="3684790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الجهاز الغدى </a:t>
            </a:r>
          </a:p>
        </p:txBody>
      </p:sp>
      <p:sp>
        <p:nvSpPr>
          <p:cNvPr id="3" name="مستطيل 2"/>
          <p:cNvSpPr/>
          <p:nvPr/>
        </p:nvSpPr>
        <p:spPr>
          <a:xfrm>
            <a:off x="251520" y="1268761"/>
            <a:ext cx="8568952" cy="5632311"/>
          </a:xfrm>
          <a:prstGeom prst="rect">
            <a:avLst/>
          </a:prstGeom>
        </p:spPr>
        <p:txBody>
          <a:bodyPr wrap="square">
            <a:spAutoFit/>
          </a:bodyPr>
          <a:lstStyle/>
          <a:p>
            <a:pPr algn="just"/>
            <a:r>
              <a:rPr lang="ar-IQ" sz="3600" dirty="0"/>
              <a:t>يوجد تكامل كيمائى، تحققه الدورة الدموية، التى تنتشر أوعيتها فى جميع أجزاء الجسم، حاملة اليها المواد الكيميائية لتغذيتها وتنشيطها، ومن بين هذه المواد افرازات الغدد الصماء، التى تصب مباشرة فى الدم، فتهب الى العضلات والغدد، وتجعلها تستجيب فى انماط متكاملة من السلوك.</a:t>
            </a:r>
          </a:p>
          <a:p>
            <a:pPr algn="just"/>
            <a:r>
              <a:rPr lang="ar-IQ" sz="3600" dirty="0"/>
              <a:t> وان كان التكامل لايتم بالسرعة نفسها التى يحدث بها التكامل التكامل العصبى(بين أجزاء الجهاز العصبى) التى تحدث فى ربع الى نصف ثانية حسب نوع المنبه وحالة الجسم وتهيؤ الذهن. </a:t>
            </a:r>
          </a:p>
        </p:txBody>
      </p:sp>
    </p:spTree>
    <p:extLst>
      <p:ext uri="{BB962C8B-B14F-4D97-AF65-F5344CB8AC3E}">
        <p14:creationId xmlns:p14="http://schemas.microsoft.com/office/powerpoint/2010/main" val="562664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784976" cy="6740307"/>
          </a:xfrm>
          <a:prstGeom prst="rect">
            <a:avLst/>
          </a:prstGeom>
        </p:spPr>
        <p:txBody>
          <a:bodyPr wrap="square">
            <a:spAutoFit/>
          </a:bodyPr>
          <a:lstStyle/>
          <a:p>
            <a:pPr algn="just"/>
            <a:r>
              <a:rPr lang="ar-IQ" sz="3600" dirty="0"/>
              <a:t>زيادة افراز هرمون النمو يؤدى ايضا الى عدم النضج الجنسى. وزيادة افراز الجونادوتروفين يصاحبه تعثر النمو الجسمى.</a:t>
            </a:r>
          </a:p>
          <a:p>
            <a:pPr algn="just"/>
            <a:r>
              <a:rPr lang="ar-IQ" sz="3600" dirty="0"/>
              <a:t>لتوازن بين الهرمونين يؤدى الى الحالة السوية للفرد.</a:t>
            </a:r>
          </a:p>
          <a:p>
            <a:pPr algn="just"/>
            <a:r>
              <a:rPr lang="ar-IQ" sz="3600" dirty="0"/>
              <a:t>3/ هرمون البرولكتين: هو منشط لافراز اللبن لدى الام بعد الولادة. كذلك تسبب الامراض النفسية والعقلية ادرار اللبن فى المرأة غير الحامل.</a:t>
            </a:r>
          </a:p>
          <a:p>
            <a:pPr algn="just"/>
            <a:r>
              <a:rPr lang="ar-IQ" sz="3600" dirty="0"/>
              <a:t> 4/ هرمون الثيروتروفين: وهو الهرمون المنشط للغدة الدرقية، تؤدى زيادة الافراز الى تضخم الغدة الدرقية.</a:t>
            </a:r>
          </a:p>
          <a:p>
            <a:pPr algn="just"/>
            <a:r>
              <a:rPr lang="ar-IQ" sz="3600" dirty="0"/>
              <a:t> </a:t>
            </a:r>
            <a:r>
              <a:rPr lang="ar-IQ" sz="3600" dirty="0" smtClean="0"/>
              <a:t>5/هرمون </a:t>
            </a:r>
            <a:r>
              <a:rPr lang="ar-IQ" sz="3600" dirty="0"/>
              <a:t>الكورتيكوتروفين: </a:t>
            </a:r>
            <a:r>
              <a:rPr lang="ar-IQ" sz="3600" dirty="0" smtClean="0"/>
              <a:t>وهو </a:t>
            </a:r>
            <a:r>
              <a:rPr lang="ar-IQ" sz="3600" dirty="0"/>
              <a:t>المنشط للغدد الادرينالية، ويضبط حجمها وضبط افرازها الهرمونى، وهو يقوم بضبط مستوى السكر فى الدم. </a:t>
            </a:r>
          </a:p>
        </p:txBody>
      </p:sp>
    </p:spTree>
    <p:extLst>
      <p:ext uri="{BB962C8B-B14F-4D97-AF65-F5344CB8AC3E}">
        <p14:creationId xmlns:p14="http://schemas.microsoft.com/office/powerpoint/2010/main" val="2916359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640960" cy="6247864"/>
          </a:xfrm>
          <a:prstGeom prst="rect">
            <a:avLst/>
          </a:prstGeom>
        </p:spPr>
        <p:txBody>
          <a:bodyPr wrap="square">
            <a:spAutoFit/>
          </a:bodyPr>
          <a:lstStyle/>
          <a:p>
            <a:pPr algn="just"/>
            <a:r>
              <a:rPr lang="ar-IQ" sz="4000" dirty="0"/>
              <a:t>تأثير هرمونات الفص الامامى للغدة النخامية على السلوك: ليس من اليسير معرفة التأثير المباشر للزيادة أو النقصان على الشخصية. ولكن يمكن معرفة التأثير غير المباشر، مثلا المصاب بالعملقة يكون عادة شارد الذهن عاجزا عن التركيز، سريع التهيج.  </a:t>
            </a:r>
          </a:p>
          <a:p>
            <a:pPr algn="just"/>
            <a:r>
              <a:rPr lang="ar-IQ" sz="4000" dirty="0"/>
              <a:t>والمصاب بالاكروميجالى تغلب عليه سمات الشجاعة والاقدام والمبادأة  ومن المرجح أن مما يقوى هذه السمات  زيادة نشاط الدرقية والغدة الجنسية.</a:t>
            </a:r>
          </a:p>
          <a:p>
            <a:pPr algn="just"/>
            <a:r>
              <a:rPr lang="ar-IQ" sz="4000" dirty="0"/>
              <a:t> ويلاحظ على الاقزام السلوك العدوانى، غير ان العدوانية ليست الا رد فعل تعويضى للنقص الجسمى. </a:t>
            </a:r>
          </a:p>
        </p:txBody>
      </p:sp>
    </p:spTree>
    <p:extLst>
      <p:ext uri="{BB962C8B-B14F-4D97-AF65-F5344CB8AC3E}">
        <p14:creationId xmlns:p14="http://schemas.microsoft.com/office/powerpoint/2010/main" val="3325325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t> </a:t>
            </a:r>
            <a:r>
              <a:rPr lang="ar-IQ" b="1" dirty="0">
                <a:solidFill>
                  <a:srgbClr val="FF0000"/>
                </a:solidFill>
              </a:rPr>
              <a:t>الغدة الدرقية </a:t>
            </a:r>
          </a:p>
        </p:txBody>
      </p:sp>
      <p:sp>
        <p:nvSpPr>
          <p:cNvPr id="3" name="مستطيل 2"/>
          <p:cNvSpPr/>
          <p:nvPr/>
        </p:nvSpPr>
        <p:spPr>
          <a:xfrm>
            <a:off x="251520" y="1196752"/>
            <a:ext cx="8712968" cy="4832092"/>
          </a:xfrm>
          <a:prstGeom prst="rect">
            <a:avLst/>
          </a:prstGeom>
        </p:spPr>
        <p:txBody>
          <a:bodyPr wrap="square">
            <a:spAutoFit/>
          </a:bodyPr>
          <a:lstStyle/>
          <a:p>
            <a:pPr algn="just"/>
            <a:r>
              <a:rPr lang="ar-IQ" sz="4400" dirty="0"/>
              <a:t>توجد فى مقدمة الجزء الاسفل من الرقبة. وتقع تحت الجلد وأمام الحلقات الغضروفية العليا للقصبة الهوائية. وتتكون من فصين على جانبى القصبة الهوائية يصل بينهماجسر من نسيج الغدة نفسها. يتراوح وزنها حسب الافراد مابين(10-50جم) يزداد حجمها مؤقتا أثناء البلوغ والحمل وفى فترة الدورة الشهرية(الحيض). </a:t>
            </a:r>
          </a:p>
        </p:txBody>
      </p:sp>
    </p:spTree>
    <p:extLst>
      <p:ext uri="{BB962C8B-B14F-4D97-AF65-F5344CB8AC3E}">
        <p14:creationId xmlns:p14="http://schemas.microsoft.com/office/powerpoint/2010/main" val="773181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476672"/>
            <a:ext cx="8733208" cy="593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917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932"/>
            <a:ext cx="8208911" cy="67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654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12968" cy="6247864"/>
          </a:xfrm>
          <a:prstGeom prst="rect">
            <a:avLst/>
          </a:prstGeom>
        </p:spPr>
        <p:txBody>
          <a:bodyPr wrap="square">
            <a:spAutoFit/>
          </a:bodyPr>
          <a:lstStyle/>
          <a:p>
            <a:pPr algn="just"/>
            <a:r>
              <a:rPr lang="ar-IQ" dirty="0"/>
              <a:t> </a:t>
            </a:r>
            <a:r>
              <a:rPr lang="ar-IQ" sz="4000" dirty="0"/>
              <a:t>وظيفتها </a:t>
            </a:r>
            <a:r>
              <a:rPr lang="ar-IQ" sz="4000" b="1" u="sng" dirty="0">
                <a:solidFill>
                  <a:srgbClr val="FF0000"/>
                </a:solidFill>
              </a:rPr>
              <a:t>تخزين مادة اليود وافراز هرمون الثيروكسين </a:t>
            </a:r>
            <a:r>
              <a:rPr lang="ar-IQ" sz="4000" dirty="0"/>
              <a:t>الذى يؤثر فى عمليات النمو وعمليات الهدم </a:t>
            </a:r>
            <a:r>
              <a:rPr lang="ar-IQ" sz="4000" dirty="0" smtClean="0"/>
              <a:t>والبناء (</a:t>
            </a:r>
            <a:r>
              <a:rPr lang="ar-IQ" sz="4000" dirty="0"/>
              <a:t>الايض).</a:t>
            </a:r>
          </a:p>
          <a:p>
            <a:pPr algn="just"/>
            <a:r>
              <a:rPr lang="ar-IQ" sz="4000" dirty="0"/>
              <a:t> الاضطرابات التى تصيبها اما نقص الافراز أو زيادته، </a:t>
            </a:r>
            <a:r>
              <a:rPr lang="ar-IQ" sz="4000" dirty="0" smtClean="0"/>
              <a:t>كما أنه </a:t>
            </a:r>
            <a:r>
              <a:rPr lang="ar-IQ" sz="4000" dirty="0"/>
              <a:t>قد تصاب </a:t>
            </a:r>
            <a:r>
              <a:rPr lang="ar-IQ" sz="4000" dirty="0" smtClean="0"/>
              <a:t>بالتضخم (</a:t>
            </a:r>
            <a:r>
              <a:rPr lang="ar-IQ" sz="4000" dirty="0"/>
              <a:t>ورم بسيط أو ورم سرطانى). </a:t>
            </a:r>
          </a:p>
          <a:p>
            <a:pPr algn="just"/>
            <a:r>
              <a:rPr lang="ar-IQ" sz="4000" dirty="0"/>
              <a:t>أولا- قصور الافراز: قد يكون منذ الميلاد وفى هذه الحالة يصاب المولود بمرض </a:t>
            </a:r>
            <a:r>
              <a:rPr lang="ar-IQ" sz="4000" b="1" u="sng" dirty="0">
                <a:solidFill>
                  <a:srgbClr val="FF0000"/>
                </a:solidFill>
              </a:rPr>
              <a:t>القصاع</a:t>
            </a:r>
            <a:r>
              <a:rPr lang="ar-IQ" sz="4000" dirty="0"/>
              <a:t>، او قد يكون بعد مرحلة النضج(عادة بعد سن الثلاثين). ويسمى فى هذه الحالة </a:t>
            </a:r>
            <a:r>
              <a:rPr lang="ar-IQ" sz="4000" b="1" u="sng" dirty="0">
                <a:solidFill>
                  <a:srgbClr val="FF0000"/>
                </a:solidFill>
              </a:rPr>
              <a:t>المكسديما</a:t>
            </a:r>
            <a:r>
              <a:rPr lang="ar-IQ" sz="4000" b="1" u="sng" dirty="0" smtClean="0">
                <a:solidFill>
                  <a:srgbClr val="FF0000"/>
                </a:solidFill>
              </a:rPr>
              <a:t>.</a:t>
            </a:r>
            <a:endParaRPr lang="ar-IQ" sz="4000" b="1" u="sng" dirty="0">
              <a:solidFill>
                <a:srgbClr val="FF0000"/>
              </a:solidFill>
            </a:endParaRPr>
          </a:p>
        </p:txBody>
      </p:sp>
    </p:spTree>
    <p:extLst>
      <p:ext uri="{BB962C8B-B14F-4D97-AF65-F5344CB8AC3E}">
        <p14:creationId xmlns:p14="http://schemas.microsoft.com/office/powerpoint/2010/main" val="17816693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8031977" cy="5784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215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12968" cy="6740307"/>
          </a:xfrm>
          <a:prstGeom prst="rect">
            <a:avLst/>
          </a:prstGeom>
        </p:spPr>
        <p:txBody>
          <a:bodyPr wrap="square">
            <a:spAutoFit/>
          </a:bodyPr>
          <a:lstStyle/>
          <a:p>
            <a:pPr algn="just"/>
            <a:r>
              <a:rPr lang="ar-IQ" dirty="0"/>
              <a:t>1</a:t>
            </a:r>
            <a:r>
              <a:rPr lang="ar-IQ" sz="3600" dirty="0"/>
              <a:t>/ </a:t>
            </a:r>
            <a:r>
              <a:rPr lang="ar-IQ" sz="3600" dirty="0" smtClean="0"/>
              <a:t>القصاع : </a:t>
            </a:r>
            <a:r>
              <a:rPr lang="en-US" sz="3600" dirty="0"/>
              <a:t>Cretinism </a:t>
            </a:r>
            <a:r>
              <a:rPr lang="ar-IQ" sz="3600" dirty="0" smtClean="0"/>
              <a:t> من </a:t>
            </a:r>
            <a:r>
              <a:rPr lang="ar-IQ" sz="3600" dirty="0"/>
              <a:t>اعراضه بطء النمو واضطرابه، غلظ اللسان، جفاف الجلد، برودة الجسم، قصر </a:t>
            </a:r>
            <a:r>
              <a:rPr lang="ar-IQ" sz="3600" dirty="0" smtClean="0"/>
              <a:t>القامة ، </a:t>
            </a:r>
            <a:r>
              <a:rPr lang="ar-IQ" sz="3600" dirty="0"/>
              <a:t>مع عدم تناسب اعضاء </a:t>
            </a:r>
            <a:r>
              <a:rPr lang="ar-IQ" sz="3600" dirty="0" smtClean="0"/>
              <a:t>الجسم (</a:t>
            </a:r>
            <a:r>
              <a:rPr lang="ar-IQ" sz="3600" dirty="0"/>
              <a:t>فى مرض القزامة يكون الجسم متناسب)، يظهر عادة بعد 6 شهور من الولادة، يبدو الطفل وديعا ساكنا </a:t>
            </a:r>
            <a:r>
              <a:rPr lang="ar-IQ" sz="3600" dirty="0" smtClean="0"/>
              <a:t>لايصرخ ، </a:t>
            </a:r>
            <a:r>
              <a:rPr lang="ar-IQ" sz="3600" dirty="0"/>
              <a:t>وفمه مفتوح </a:t>
            </a:r>
            <a:r>
              <a:rPr lang="ar-IQ" sz="3600" dirty="0" smtClean="0"/>
              <a:t>دائما ، </a:t>
            </a:r>
            <a:r>
              <a:rPr lang="ar-IQ" sz="3600" dirty="0"/>
              <a:t>ومن الناحية النفسية يتوقف النمو العقلى لدى المريض فيظل جامد العاطفة، عاجزا عن كف اندفاعاته الحيوانية، لاتتجاوز نسبة الذكاء لدية ال(50) واذا أعطى الهرمون تزول الاعراض السابقة ويستأنف النمو الجسمى والنفسى بصورة سليمة. اما اذا جاء العلاج متأخرا فقد تزول الاعراض الجسمية دون التغلب على التأخر العقلى. للك التشخيص المبكر مهم لعلاج الحالة. </a:t>
            </a:r>
          </a:p>
        </p:txBody>
      </p:sp>
    </p:spTree>
    <p:extLst>
      <p:ext uri="{BB962C8B-B14F-4D97-AF65-F5344CB8AC3E}">
        <p14:creationId xmlns:p14="http://schemas.microsoft.com/office/powerpoint/2010/main" val="2762302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47" y="0"/>
            <a:ext cx="90119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4516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712968" cy="6740307"/>
          </a:xfrm>
          <a:prstGeom prst="rect">
            <a:avLst/>
          </a:prstGeom>
        </p:spPr>
        <p:txBody>
          <a:bodyPr wrap="square">
            <a:spAutoFit/>
          </a:bodyPr>
          <a:lstStyle/>
          <a:p>
            <a:pPr algn="just"/>
            <a:r>
              <a:rPr lang="ar-IQ" sz="3600" dirty="0" smtClean="0"/>
              <a:t>2/ </a:t>
            </a:r>
            <a:r>
              <a:rPr lang="ar-IQ" sz="3600" b="1" dirty="0">
                <a:solidFill>
                  <a:srgbClr val="FF0000"/>
                </a:solidFill>
              </a:rPr>
              <a:t>مرض المكسديما </a:t>
            </a:r>
            <a:r>
              <a:rPr lang="en-US" sz="3600" dirty="0"/>
              <a:t>Myxaedema : </a:t>
            </a:r>
            <a:r>
              <a:rPr lang="ar-IQ" sz="3600" dirty="0"/>
              <a:t>يغلظ الجلد ويترهل الجسم ويزداد الوزن ويتساقط شعر الراس والحواجب. ويظهر انتفاخ بسيط أسفل العين وفى الجفن الاسفل، وتنخفض درجة حرارة الجسم. ويميل المريض الى النعاس والكسل ويصاب بالبلادة ويفقد اهتمامه بالعالم الخارجى. وعادة ما تصاحب هذه الحالات أعراض نفسية وعقلية، وفى 40% من الحالات تبدأ الاعراض النفسية قبل الاعراض الجسمية. مثل هذه الاعراض النفسية(اكتئاب ذهانى،مرض شبه فصامى، وان اهملت الحالات يصاب المريض بحالة تدهور فى الذاكرة(عته). يكثر هذا المرض لدى النساء اكثر من الرجال بنسبة(4-1) خاصة بعد سن ال30 سنة. ويشفى المريض باعطائه الجرعة المناسبة من هرمون الثيروكسين.</a:t>
            </a:r>
          </a:p>
        </p:txBody>
      </p:sp>
    </p:spTree>
    <p:extLst>
      <p:ext uri="{BB962C8B-B14F-4D97-AF65-F5344CB8AC3E}">
        <p14:creationId xmlns:p14="http://schemas.microsoft.com/office/powerpoint/2010/main" val="3320890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568952" cy="6740307"/>
          </a:xfrm>
          <a:prstGeom prst="rect">
            <a:avLst/>
          </a:prstGeom>
        </p:spPr>
        <p:txBody>
          <a:bodyPr wrap="square">
            <a:spAutoFit/>
          </a:bodyPr>
          <a:lstStyle/>
          <a:p>
            <a:pPr algn="just"/>
            <a:r>
              <a:rPr lang="ar-IQ" sz="3600" dirty="0"/>
              <a:t>اما وصول افراز الغدد الصماء الى جميع اعضاء الجسم يتم فى حوالى 15 ثانية.</a:t>
            </a:r>
          </a:p>
          <a:p>
            <a:pPr algn="just"/>
            <a:r>
              <a:rPr lang="ar-IQ" sz="3600" b="1" dirty="0"/>
              <a:t>الجهاز الغدى يتلقى الاوامر من الجهاز العصبى</a:t>
            </a:r>
            <a:r>
              <a:rPr lang="ar-IQ" sz="3600" dirty="0"/>
              <a:t>، كما انه يؤثر فيه، للدرجة التى جعلت بعض العلماء يضعون الغدد الصماء أحد مكونات الجهاز العصبى.</a:t>
            </a:r>
          </a:p>
          <a:p>
            <a:pPr algn="just"/>
            <a:r>
              <a:rPr lang="ar-IQ" sz="3600" dirty="0"/>
              <a:t>فى حالات التوتر مثلا يحدث التنبيه الكيميائى الاستجابة نفسها التى يحدثها التنبيه العصبى، فيتضاعف أثر التنبيهين فى صورة دائرية. </a:t>
            </a:r>
          </a:p>
          <a:p>
            <a:pPr algn="just"/>
            <a:r>
              <a:rPr lang="ar-IQ" sz="3600" dirty="0"/>
              <a:t>كما أن غدة صماء  قد تتلقى التنبيه من غدة صماء أخرى، وان تنشيط الجهاز العصبى يتوقف جزئيا على افرازات الغدد الصماء، </a:t>
            </a:r>
            <a:r>
              <a:rPr lang="ar-IQ" sz="3600" b="1" u="sng" dirty="0"/>
              <a:t>صورة التكامل بين الجهازين عبارة عن دوائر عصبية وغدية مشتركة.</a:t>
            </a:r>
          </a:p>
        </p:txBody>
      </p:sp>
    </p:spTree>
    <p:extLst>
      <p:ext uri="{BB962C8B-B14F-4D97-AF65-F5344CB8AC3E}">
        <p14:creationId xmlns:p14="http://schemas.microsoft.com/office/powerpoint/2010/main" val="42807148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5"/>
            <a:ext cx="8568951" cy="630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8256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332656"/>
            <a:ext cx="9058275" cy="633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4294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476672"/>
            <a:ext cx="8424936" cy="5632311"/>
          </a:xfrm>
          <a:prstGeom prst="rect">
            <a:avLst/>
          </a:prstGeom>
        </p:spPr>
        <p:txBody>
          <a:bodyPr wrap="square">
            <a:spAutoFit/>
          </a:bodyPr>
          <a:lstStyle/>
          <a:p>
            <a:pPr algn="just"/>
            <a:r>
              <a:rPr lang="ar-IQ" sz="4000" b="1" dirty="0">
                <a:solidFill>
                  <a:srgbClr val="FF0000"/>
                </a:solidFill>
              </a:rPr>
              <a:t>ثانيا- زيادة الافراز</a:t>
            </a:r>
            <a:r>
              <a:rPr lang="ar-IQ" sz="4000" dirty="0"/>
              <a:t>: بزيادة الافراز تزداد سرعة عمليات الهدم والبناء وسرعة النبض، ويزيد ضغط الدم، ويقل وزن الجسم، والشعور بالارق وسرعة التهيج العصبى، والتوتر وعدم الاستقرار الحركى والانفعالى. وتكون الزيادة غالبا مصحوبة بتضخم الغدة، واحيانا جحوظ العينين، وانكماش الجفن، وارتعاش الاطراف، وكثرة العرق، وغالبا ما تشخص هذه الحالة </a:t>
            </a:r>
            <a:r>
              <a:rPr lang="ar-IQ" sz="4000" dirty="0" smtClean="0"/>
              <a:t>بقلق </a:t>
            </a:r>
            <a:r>
              <a:rPr lang="ar-IQ" sz="4000" dirty="0"/>
              <a:t>نفسى </a:t>
            </a:r>
            <a:r>
              <a:rPr lang="ar-IQ" sz="4000" dirty="0" smtClean="0"/>
              <a:t>حاد . </a:t>
            </a:r>
            <a:r>
              <a:rPr lang="ar-IQ" sz="4000" dirty="0"/>
              <a:t>لتشابه الاعراض. </a:t>
            </a:r>
          </a:p>
        </p:txBody>
      </p:sp>
    </p:spTree>
    <p:extLst>
      <p:ext uri="{BB962C8B-B14F-4D97-AF65-F5344CB8AC3E}">
        <p14:creationId xmlns:p14="http://schemas.microsoft.com/office/powerpoint/2010/main" val="28717079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عمل الغدة الدرقية </a:t>
            </a:r>
          </a:p>
        </p:txBody>
      </p:sp>
      <p:sp>
        <p:nvSpPr>
          <p:cNvPr id="3" name="مستطيل 2"/>
          <p:cNvSpPr/>
          <p:nvPr/>
        </p:nvSpPr>
        <p:spPr>
          <a:xfrm>
            <a:off x="323528" y="1124744"/>
            <a:ext cx="8424936" cy="5016758"/>
          </a:xfrm>
          <a:prstGeom prst="rect">
            <a:avLst/>
          </a:prstGeom>
        </p:spPr>
        <p:txBody>
          <a:bodyPr wrap="square">
            <a:spAutoFit/>
          </a:bodyPr>
          <a:lstStyle/>
          <a:p>
            <a:r>
              <a:rPr lang="ar-IQ" sz="4000" dirty="0" smtClean="0"/>
              <a:t>1/ الحقاظ على وزن </a:t>
            </a:r>
            <a:r>
              <a:rPr lang="ar-IQ" sz="4000" dirty="0"/>
              <a:t>الجسم ومقدار المواد الدهنية به.</a:t>
            </a:r>
          </a:p>
          <a:p>
            <a:r>
              <a:rPr lang="ar-IQ" sz="4000" dirty="0"/>
              <a:t>2/ </a:t>
            </a:r>
            <a:r>
              <a:rPr lang="ar-IQ" sz="4000" dirty="0" smtClean="0"/>
              <a:t>الحفاظ على حرارة </a:t>
            </a:r>
            <a:r>
              <a:rPr lang="ar-IQ" sz="4000" dirty="0"/>
              <a:t>الجسم.</a:t>
            </a:r>
          </a:p>
          <a:p>
            <a:r>
              <a:rPr lang="ar-IQ" sz="4000" dirty="0"/>
              <a:t>3/تنظيم النمو لدى الاطفال.</a:t>
            </a:r>
          </a:p>
          <a:p>
            <a:r>
              <a:rPr lang="ar-IQ" sz="4000" dirty="0"/>
              <a:t>4/القدرة الذكائية.</a:t>
            </a:r>
          </a:p>
          <a:p>
            <a:r>
              <a:rPr lang="ar-IQ" sz="4000" dirty="0"/>
              <a:t>5/الحالة النفسية الانفعالية للفرد.</a:t>
            </a:r>
          </a:p>
          <a:p>
            <a:r>
              <a:rPr lang="ar-IQ" sz="4000" dirty="0"/>
              <a:t>وجد أيضا ان التوتر الانفعالى المستمر يؤدى الى تضخم الدرقية وزيادة </a:t>
            </a:r>
            <a:r>
              <a:rPr lang="ar-IQ" sz="4000" dirty="0" smtClean="0"/>
              <a:t>افرازها. </a:t>
            </a:r>
            <a:endParaRPr lang="ar-IQ" sz="4000" dirty="0"/>
          </a:p>
        </p:txBody>
      </p:sp>
    </p:spTree>
    <p:extLst>
      <p:ext uri="{BB962C8B-B14F-4D97-AF65-F5344CB8AC3E}">
        <p14:creationId xmlns:p14="http://schemas.microsoft.com/office/powerpoint/2010/main" val="2074912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33413"/>
            <a:ext cx="873601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9667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الغدد جارات الدرقية</a:t>
            </a:r>
          </a:p>
        </p:txBody>
      </p:sp>
      <p:sp>
        <p:nvSpPr>
          <p:cNvPr id="3" name="مستطيل 2"/>
          <p:cNvSpPr/>
          <p:nvPr/>
        </p:nvSpPr>
        <p:spPr>
          <a:xfrm>
            <a:off x="395536" y="1700808"/>
            <a:ext cx="8280920" cy="3785652"/>
          </a:xfrm>
          <a:prstGeom prst="rect">
            <a:avLst/>
          </a:prstGeom>
        </p:spPr>
        <p:txBody>
          <a:bodyPr wrap="square">
            <a:spAutoFit/>
          </a:bodyPr>
          <a:lstStyle/>
          <a:p>
            <a:pPr algn="just"/>
            <a:r>
              <a:rPr lang="ar-IQ" sz="4000" dirty="0"/>
              <a:t>عددها اربعة وهى موجودة فى ثنايا الغدة الدرقية، ونجد أن كل اثنتين منها على كل ناحية واحدة فوق الاخرى. تقوم ب:</a:t>
            </a:r>
          </a:p>
          <a:p>
            <a:pPr algn="just"/>
            <a:r>
              <a:rPr lang="ar-IQ" sz="4000" dirty="0"/>
              <a:t>1/ ضبط عملية تمثيل الكالسيوم والفسفور.</a:t>
            </a:r>
          </a:p>
          <a:p>
            <a:pPr algn="just"/>
            <a:r>
              <a:rPr lang="ar-IQ" sz="4000" dirty="0"/>
              <a:t>2/ تساهم فى تكوين العظام.</a:t>
            </a:r>
          </a:p>
          <a:p>
            <a:pPr algn="just"/>
            <a:r>
              <a:rPr lang="ar-IQ" sz="4000" dirty="0"/>
              <a:t>3/ لها دور فى النشاط العصبى والعضلى.</a:t>
            </a:r>
          </a:p>
        </p:txBody>
      </p:sp>
    </p:spTree>
    <p:extLst>
      <p:ext uri="{BB962C8B-B14F-4D97-AF65-F5344CB8AC3E}">
        <p14:creationId xmlns:p14="http://schemas.microsoft.com/office/powerpoint/2010/main" val="12328559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548680"/>
            <a:ext cx="8496944" cy="6186309"/>
          </a:xfrm>
          <a:prstGeom prst="rect">
            <a:avLst/>
          </a:prstGeom>
        </p:spPr>
        <p:txBody>
          <a:bodyPr wrap="square">
            <a:spAutoFit/>
          </a:bodyPr>
          <a:lstStyle/>
          <a:p>
            <a:pPr algn="just"/>
            <a:r>
              <a:rPr lang="ar-IQ" dirty="0"/>
              <a:t> </a:t>
            </a:r>
            <a:r>
              <a:rPr lang="ar-IQ" sz="3600" dirty="0"/>
              <a:t>يؤدى قصور الافراز الى هبوط نسبة الكالسيوم فى الدم، وبالتالى سرعة التهيج العصبى والارتعاش وتشنج العضلات. وفى حالة تضخم الغدد يزيد افرازها، مما يؤدى الى  لين العظام  وسهولة كسرها، وتشويه الهيكل العظمى، وتكوين حصوات فى الكلية، وتبدو على المريض علامات الملل والتعب الزائد، وقد يدخل فى غيبوبة. نتيجة لاضطراب تمثيل الكالسيوم والفسفور فى الجسم. وقد يؤدى استصالها الى بعض الامراض النفسية مثل </a:t>
            </a:r>
          </a:p>
          <a:p>
            <a:pPr algn="just"/>
            <a:r>
              <a:rPr lang="ar-IQ" sz="3600" dirty="0"/>
              <a:t>مثل اضطراب القلق و الاكتئاب واعراض شبه فصامية. تفرز هرمون الباراثورمون، ولاقع هذه الغدد تحت سيطرة المخ.</a:t>
            </a:r>
          </a:p>
        </p:txBody>
      </p:sp>
    </p:spTree>
    <p:extLst>
      <p:ext uri="{BB962C8B-B14F-4D97-AF65-F5344CB8AC3E}">
        <p14:creationId xmlns:p14="http://schemas.microsoft.com/office/powerpoint/2010/main" val="3225068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69276"/>
            <a:ext cx="7776864" cy="573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2290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7632848"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9469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الغــــدة الادرينالية(الكظرية)</a:t>
            </a:r>
          </a:p>
        </p:txBody>
      </p:sp>
      <p:sp>
        <p:nvSpPr>
          <p:cNvPr id="3" name="مستطيل 2"/>
          <p:cNvSpPr/>
          <p:nvPr/>
        </p:nvSpPr>
        <p:spPr>
          <a:xfrm>
            <a:off x="107504" y="1268760"/>
            <a:ext cx="8856984" cy="5632311"/>
          </a:xfrm>
          <a:prstGeom prst="rect">
            <a:avLst/>
          </a:prstGeom>
        </p:spPr>
        <p:txBody>
          <a:bodyPr wrap="square">
            <a:spAutoFit/>
          </a:bodyPr>
          <a:lstStyle/>
          <a:p>
            <a:pPr algn="just"/>
            <a:r>
              <a:rPr lang="ar-IQ" sz="3600" dirty="0"/>
              <a:t>توجد فوق كل كلية غدة فوق كلوية(كظرية) يتراوح وزنها بين 15-20 جم  وتتكون من جزئين </a:t>
            </a:r>
            <a:r>
              <a:rPr lang="ar-IQ" sz="3600" b="1" u="sng" dirty="0">
                <a:solidFill>
                  <a:srgbClr val="FF0000"/>
                </a:solidFill>
              </a:rPr>
              <a:t>القشرة والنخاع</a:t>
            </a:r>
            <a:r>
              <a:rPr lang="ar-IQ" sz="3600" dirty="0"/>
              <a:t>.</a:t>
            </a:r>
          </a:p>
          <a:p>
            <a:pPr algn="just"/>
            <a:r>
              <a:rPr lang="ar-IQ" sz="3600" dirty="0"/>
              <a:t>1/ </a:t>
            </a:r>
            <a:r>
              <a:rPr lang="ar-IQ" sz="3600" b="1" dirty="0"/>
              <a:t>نخاع الغدة الادرينالية  </a:t>
            </a:r>
            <a:r>
              <a:rPr lang="en-US" sz="3600" dirty="0"/>
              <a:t>Adrenal Medulla :</a:t>
            </a:r>
          </a:p>
          <a:p>
            <a:pPr algn="just"/>
            <a:r>
              <a:rPr lang="ar-IQ" sz="3600" dirty="0"/>
              <a:t>يتلقى النخاع التنبيه من الجهاز العصبى اللاارادى(المستقل) خاصة </a:t>
            </a:r>
            <a:r>
              <a:rPr lang="ar-IQ" sz="3600" dirty="0" smtClean="0"/>
              <a:t>السمبثاوى</a:t>
            </a:r>
            <a:r>
              <a:rPr lang="ar-IQ" sz="3600" dirty="0"/>
              <a:t>، ويفرز النخاع نوعين من الهرمونات ( </a:t>
            </a:r>
            <a:r>
              <a:rPr lang="ar-IQ" sz="3600" b="1" u="sng" dirty="0">
                <a:solidFill>
                  <a:srgbClr val="FF0000"/>
                </a:solidFill>
              </a:rPr>
              <a:t>الادرينالين والنور ادرينالين</a:t>
            </a:r>
            <a:r>
              <a:rPr lang="ar-IQ" sz="3600" dirty="0"/>
              <a:t>).</a:t>
            </a:r>
          </a:p>
          <a:p>
            <a:pPr algn="just"/>
            <a:r>
              <a:rPr lang="ar-IQ" sz="3600" dirty="0"/>
              <a:t>يؤثر الادرينالين فى جميع الاعضاء التى تتلقى التنبيهات من الجهاز العصبى اللاارادى. ويؤدى دورا مهما فى الحالات الانفعالية، بمساعدة الجسم  لتعبئة الطاقة لمواجهة الطوارئ بصورة ايجابية.</a:t>
            </a:r>
          </a:p>
        </p:txBody>
      </p:sp>
    </p:spTree>
    <p:extLst>
      <p:ext uri="{BB962C8B-B14F-4D97-AF65-F5344CB8AC3E}">
        <p14:creationId xmlns:p14="http://schemas.microsoft.com/office/powerpoint/2010/main" val="3577507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lstStyle/>
          <a:p>
            <a:r>
              <a:rPr lang="ar-IQ" b="1" dirty="0">
                <a:solidFill>
                  <a:srgbClr val="FF0000"/>
                </a:solidFill>
              </a:rPr>
              <a:t>أنواع الغدد</a:t>
            </a:r>
          </a:p>
        </p:txBody>
      </p:sp>
      <p:sp>
        <p:nvSpPr>
          <p:cNvPr id="3" name="مستطيل 2"/>
          <p:cNvSpPr/>
          <p:nvPr/>
        </p:nvSpPr>
        <p:spPr>
          <a:xfrm>
            <a:off x="251520" y="889844"/>
            <a:ext cx="8640960" cy="6494085"/>
          </a:xfrm>
          <a:prstGeom prst="rect">
            <a:avLst/>
          </a:prstGeom>
        </p:spPr>
        <p:txBody>
          <a:bodyPr wrap="square">
            <a:spAutoFit/>
          </a:bodyPr>
          <a:lstStyle/>
          <a:p>
            <a:pPr algn="just"/>
            <a:r>
              <a:rPr lang="ar-IQ" sz="3200" dirty="0"/>
              <a:t>يحتوى الجسم على ثلاثة أنواع من الغدد هى:</a:t>
            </a:r>
          </a:p>
          <a:p>
            <a:pPr algn="just"/>
            <a:r>
              <a:rPr lang="ar-IQ" sz="3200" dirty="0"/>
              <a:t>   1/ </a:t>
            </a:r>
            <a:r>
              <a:rPr lang="ar-IQ" sz="3200" b="1" dirty="0"/>
              <a:t>غدد قنوية(مقناة) </a:t>
            </a:r>
            <a:r>
              <a:rPr lang="ar-IQ" sz="3200" dirty="0"/>
              <a:t>أو ذات قنوات تفرز افرازا خارجيا. داخل تجاويف او على سطح الجسم، يشترك بعضها  فى عمليات الهضم والتغذية.مثل الغدد اللعابية والمعدية والمعوية. وبعضها يقوم بعمليات الاخراج والتخلص </a:t>
            </a:r>
            <a:r>
              <a:rPr lang="ar-IQ" sz="3200" dirty="0" smtClean="0"/>
              <a:t>من الفضلات </a:t>
            </a:r>
            <a:r>
              <a:rPr lang="ar-IQ" sz="3200" dirty="0"/>
              <a:t>كالكليتين والغدد العرقية والغدد الدمعية.</a:t>
            </a:r>
          </a:p>
          <a:p>
            <a:pPr algn="just"/>
            <a:r>
              <a:rPr lang="ar-IQ" sz="3200" dirty="0"/>
              <a:t>   2/ </a:t>
            </a:r>
            <a:r>
              <a:rPr lang="ar-IQ" sz="3200" b="1" dirty="0"/>
              <a:t>غدد غير قنوية(غير مقناة) او مغلقة،أوصماء </a:t>
            </a:r>
            <a:r>
              <a:rPr lang="ar-IQ" sz="3200" dirty="0"/>
              <a:t>تفرز افرازا داخليا. تصب افرازها الداخلى فى الدم مباشرة، زهى لذلك غنية بالاوعية الدموية الشعرية، ويسمى افرازها بالهرمون. تفرز الغدد الصما كمية قليلة جدا (بضعة مليجرامات يوميا) لكنها ذات تأثير، فهى تقوم بدور العواملالمساعدة فى نمو الجسم، عمليات الهدم والبناء،النمو العقلى، السلوك الانفعالى، نمو الخصائص الجنسية الثانوية وتحقيق التكامل الكيميائى للجسم</a:t>
            </a:r>
            <a:r>
              <a:rPr lang="ar-IQ" sz="3200" dirty="0" smtClean="0"/>
              <a:t>.</a:t>
            </a:r>
            <a:endParaRPr lang="ar-IQ" sz="3200" dirty="0"/>
          </a:p>
        </p:txBody>
      </p:sp>
    </p:spTree>
    <p:extLst>
      <p:ext uri="{BB962C8B-B14F-4D97-AF65-F5344CB8AC3E}">
        <p14:creationId xmlns:p14="http://schemas.microsoft.com/office/powerpoint/2010/main" val="38602873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4" y="260647"/>
            <a:ext cx="9326823" cy="6185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8022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0437"/>
            <a:ext cx="8856984" cy="669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5178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أهم وظائف الادرينالين</a:t>
            </a:r>
          </a:p>
        </p:txBody>
      </p:sp>
      <p:sp>
        <p:nvSpPr>
          <p:cNvPr id="3" name="مستطيل 2"/>
          <p:cNvSpPr/>
          <p:nvPr/>
        </p:nvSpPr>
        <p:spPr>
          <a:xfrm>
            <a:off x="251520" y="1340768"/>
            <a:ext cx="8496944" cy="5016758"/>
          </a:xfrm>
          <a:prstGeom prst="rect">
            <a:avLst/>
          </a:prstGeom>
        </p:spPr>
        <p:txBody>
          <a:bodyPr wrap="square">
            <a:spAutoFit/>
          </a:bodyPr>
          <a:lstStyle/>
          <a:p>
            <a:pPr algn="just"/>
            <a:r>
              <a:rPr lang="ar-IQ" sz="4000" dirty="0" smtClean="0"/>
              <a:t>1/ </a:t>
            </a:r>
            <a:r>
              <a:rPr lang="ar-IQ" sz="4000" dirty="0"/>
              <a:t>توسيع حدقة العين.</a:t>
            </a:r>
          </a:p>
          <a:p>
            <a:pPr algn="just"/>
            <a:r>
              <a:rPr lang="ar-IQ" sz="4000" dirty="0"/>
              <a:t>2/زيادة سرعة القلب.</a:t>
            </a:r>
          </a:p>
          <a:p>
            <a:pPr algn="just"/>
            <a:r>
              <a:rPr lang="ar-IQ" sz="4000" dirty="0"/>
              <a:t>3/ انقباض الشرايين الصغيرة فى الجلد، وانقباض الاوعية الدموية فى الاحشاء الداخلية. مع توسيع الاوعية الدموية الذاهبة للقلب والى العضلات المخططة(التى تحيط بالهيكل العظمى).</a:t>
            </a:r>
          </a:p>
          <a:p>
            <a:pPr algn="just"/>
            <a:r>
              <a:rPr lang="ar-IQ" sz="4000" dirty="0"/>
              <a:t>4/ ارتخاء عضلات الشعب الهوائية.</a:t>
            </a:r>
          </a:p>
          <a:p>
            <a:pPr algn="just"/>
            <a:r>
              <a:rPr lang="ar-IQ" sz="4000" dirty="0"/>
              <a:t>5/ كف نشاط جدران المعدة.</a:t>
            </a:r>
          </a:p>
        </p:txBody>
      </p:sp>
    </p:spTree>
    <p:extLst>
      <p:ext uri="{BB962C8B-B14F-4D97-AF65-F5344CB8AC3E}">
        <p14:creationId xmlns:p14="http://schemas.microsoft.com/office/powerpoint/2010/main" val="27295062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04664"/>
            <a:ext cx="8424936" cy="5509200"/>
          </a:xfrm>
          <a:prstGeom prst="rect">
            <a:avLst/>
          </a:prstGeom>
        </p:spPr>
        <p:txBody>
          <a:bodyPr wrap="square">
            <a:spAutoFit/>
          </a:bodyPr>
          <a:lstStyle/>
          <a:p>
            <a:pPr algn="just"/>
            <a:r>
              <a:rPr lang="ar-IQ" sz="4400" dirty="0"/>
              <a:t>8</a:t>
            </a:r>
            <a:r>
              <a:rPr lang="ar-IQ" sz="4400" dirty="0" smtClean="0"/>
              <a:t>/ </a:t>
            </a:r>
            <a:r>
              <a:rPr lang="ar-IQ" sz="4400" dirty="0"/>
              <a:t>تحويل الجيلوكوجين فى الكبد الى سكر جلكوز.</a:t>
            </a:r>
          </a:p>
          <a:p>
            <a:pPr algn="just"/>
            <a:r>
              <a:rPr lang="ar-IQ" sz="4400" dirty="0"/>
              <a:t>7/ ارتخاء المثانة، وانقباض العضلة العاصرة.</a:t>
            </a:r>
          </a:p>
          <a:p>
            <a:pPr algn="just"/>
            <a:r>
              <a:rPr lang="ar-IQ" sz="4400" dirty="0"/>
              <a:t>8/ يقاوم التعب العضلى.</a:t>
            </a:r>
          </a:p>
          <a:p>
            <a:pPr algn="just"/>
            <a:r>
              <a:rPr lang="ar-IQ" sz="4400" dirty="0"/>
              <a:t>9/يزيد من نسبة الايض القاعدى.</a:t>
            </a:r>
          </a:p>
          <a:p>
            <a:pPr algn="just"/>
            <a:r>
              <a:rPr lang="ar-IQ" sz="4400" dirty="0"/>
              <a:t>10/ يزيد عدد كرات الدم الحمراء فى الدم، كما يزيد من سرعة تكوين الجلطة الدموية منعا للنزيف</a:t>
            </a:r>
            <a:r>
              <a:rPr lang="ar-IQ" dirty="0"/>
              <a:t>.</a:t>
            </a:r>
          </a:p>
        </p:txBody>
      </p:sp>
    </p:spTree>
    <p:extLst>
      <p:ext uri="{BB962C8B-B14F-4D97-AF65-F5344CB8AC3E}">
        <p14:creationId xmlns:p14="http://schemas.microsoft.com/office/powerpoint/2010/main" val="7114215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وظائف النورادرينالين</a:t>
            </a:r>
          </a:p>
        </p:txBody>
      </p:sp>
      <p:sp>
        <p:nvSpPr>
          <p:cNvPr id="3" name="مستطيل 2"/>
          <p:cNvSpPr/>
          <p:nvPr/>
        </p:nvSpPr>
        <p:spPr>
          <a:xfrm>
            <a:off x="251520" y="1052737"/>
            <a:ext cx="8712968" cy="5632311"/>
          </a:xfrm>
          <a:prstGeom prst="rect">
            <a:avLst/>
          </a:prstGeom>
        </p:spPr>
        <p:txBody>
          <a:bodyPr wrap="square">
            <a:spAutoFit/>
          </a:bodyPr>
          <a:lstStyle/>
          <a:p>
            <a:pPr algn="just"/>
            <a:r>
              <a:rPr lang="ar-IQ" sz="3600" dirty="0"/>
              <a:t>وظائف </a:t>
            </a:r>
            <a:r>
              <a:rPr lang="ar-IQ" sz="3600" dirty="0" smtClean="0"/>
              <a:t>النورادرينالين : </a:t>
            </a:r>
            <a:r>
              <a:rPr lang="ar-IQ" sz="3600" dirty="0"/>
              <a:t>هى شبيهة بوظائف الادرينالين، غير ان مفعول النورادرينالين أقوى فى رفع ضغط الدم.</a:t>
            </a:r>
          </a:p>
          <a:p>
            <a:pPr algn="just"/>
            <a:r>
              <a:rPr lang="ar-IQ" sz="3600" dirty="0"/>
              <a:t> بعض أورام الغدة الادرينالية تزيد من افراز الهرمونين مما يسب قلق نفس متكرر.</a:t>
            </a:r>
          </a:p>
          <a:p>
            <a:pPr algn="just"/>
            <a:r>
              <a:rPr lang="ar-IQ" sz="3600" b="1" dirty="0"/>
              <a:t>قشرة الغدة الادرينالية</a:t>
            </a:r>
            <a:r>
              <a:rPr lang="ar-IQ" sz="3600" dirty="0"/>
              <a:t>: تحيط بنخاع الغدة، وهى خالية من الاطراف </a:t>
            </a:r>
            <a:r>
              <a:rPr lang="ar-IQ" sz="3600" dirty="0" smtClean="0"/>
              <a:t>العصبية . </a:t>
            </a:r>
            <a:r>
              <a:rPr lang="ar-IQ" sz="3600" dirty="0"/>
              <a:t>يصلها التنبيه من الغدة </a:t>
            </a:r>
            <a:r>
              <a:rPr lang="ar-IQ" sz="3600" dirty="0" smtClean="0"/>
              <a:t>النخامية (</a:t>
            </a:r>
            <a:r>
              <a:rPr lang="ar-IQ" sz="3600" dirty="0"/>
              <a:t>هرمون الكورتيكوتروفين</a:t>
            </a:r>
            <a:r>
              <a:rPr lang="ar-IQ" sz="3600" dirty="0" smtClean="0"/>
              <a:t>) </a:t>
            </a:r>
            <a:r>
              <a:rPr lang="ar-IQ" sz="3600" dirty="0"/>
              <a:t>وضرورية </a:t>
            </a:r>
            <a:r>
              <a:rPr lang="ar-IQ" sz="3600" dirty="0" smtClean="0"/>
              <a:t>للحياة ، </a:t>
            </a:r>
            <a:r>
              <a:rPr lang="ar-IQ" sz="3600" dirty="0"/>
              <a:t>فان استئصالها  يؤدى للموت فى خلال 4 الى 5 أيام حسب </a:t>
            </a:r>
            <a:r>
              <a:rPr lang="ar-IQ" sz="3600" dirty="0" smtClean="0"/>
              <a:t>الدراسات . </a:t>
            </a:r>
            <a:r>
              <a:rPr lang="ar-IQ" sz="3600" dirty="0"/>
              <a:t>اما اسئصال نخاع الغدة دون القشرة فليس له اثار خطرة.</a:t>
            </a:r>
          </a:p>
        </p:txBody>
      </p:sp>
    </p:spTree>
    <p:extLst>
      <p:ext uri="{BB962C8B-B14F-4D97-AF65-F5344CB8AC3E}">
        <p14:creationId xmlns:p14="http://schemas.microsoft.com/office/powerpoint/2010/main" val="22306467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84976" cy="6740307"/>
          </a:xfrm>
          <a:prstGeom prst="rect">
            <a:avLst/>
          </a:prstGeom>
        </p:spPr>
        <p:txBody>
          <a:bodyPr wrap="square">
            <a:spAutoFit/>
          </a:bodyPr>
          <a:lstStyle/>
          <a:p>
            <a:pPr algn="just"/>
            <a:r>
              <a:rPr lang="ar-IQ" dirty="0"/>
              <a:t> </a:t>
            </a:r>
            <a:r>
              <a:rPr lang="ar-IQ" sz="3600" dirty="0"/>
              <a:t>ولايستطيع الانسان ان يتحمل ضغوط البيئة الداخلية والخارجية دون القشرة </a:t>
            </a:r>
            <a:r>
              <a:rPr lang="ar-IQ" sz="3600" dirty="0" smtClean="0"/>
              <a:t>الدرينالية (مثل </a:t>
            </a:r>
            <a:r>
              <a:rPr lang="ar-IQ" sz="3600" dirty="0"/>
              <a:t>التعرض للبرد، واجتياز الامتحانات والاصابة بالجروح والامراض </a:t>
            </a:r>
            <a:r>
              <a:rPr lang="ar-IQ" sz="3600" dirty="0" smtClean="0"/>
              <a:t>المتنوعة  </a:t>
            </a:r>
            <a:endParaRPr lang="ar-IQ" sz="3600" dirty="0"/>
          </a:p>
          <a:p>
            <a:pPr algn="just"/>
            <a:r>
              <a:rPr lang="ar-IQ" sz="3600" dirty="0"/>
              <a:t> </a:t>
            </a:r>
            <a:r>
              <a:rPr lang="ar-IQ" sz="3600" dirty="0" smtClean="0"/>
              <a:t>الجهاز </a:t>
            </a:r>
            <a:r>
              <a:rPr lang="ar-IQ" sz="3600" dirty="0"/>
              <a:t>العصبى هو الذى يحس ويشعر بالشدائد ويدركها،  فيتم حث الغدة النخامية على افراز الهرمون المنشط للغدة الادرينالية، فتفرز الغدة </a:t>
            </a:r>
            <a:r>
              <a:rPr lang="ar-IQ" sz="3600" dirty="0" smtClean="0"/>
              <a:t>هرموناتها .  </a:t>
            </a:r>
            <a:r>
              <a:rPr lang="ar-IQ" sz="3600" dirty="0"/>
              <a:t>وتفرز القشرة ثلاثة هرمونات </a:t>
            </a:r>
            <a:r>
              <a:rPr lang="ar-IQ" sz="3600" dirty="0" smtClean="0"/>
              <a:t>هى :</a:t>
            </a:r>
            <a:endParaRPr lang="ar-IQ" sz="3600" dirty="0"/>
          </a:p>
          <a:p>
            <a:pPr algn="just"/>
            <a:r>
              <a:rPr lang="ar-IQ" sz="3600" b="1" dirty="0"/>
              <a:t>1/الكورتيزول(الكورتيزون): </a:t>
            </a:r>
            <a:r>
              <a:rPr lang="ar-IQ" sz="3600" dirty="0"/>
              <a:t>يلعب دور مهم فى عملية الهدم والبناء. ويزيد من نسبة السكر فى </a:t>
            </a:r>
            <a:r>
              <a:rPr lang="ar-IQ" sz="3600" dirty="0" smtClean="0"/>
              <a:t>الدم ، </a:t>
            </a:r>
            <a:r>
              <a:rPr lang="ar-IQ" sz="3600" dirty="0"/>
              <a:t>وترفع ضغط الدم ويؤدى أخذ هذا الهرمون بكمية كبيرة اعراض نفسية وعقلية(كالاكتئاب</a:t>
            </a:r>
            <a:r>
              <a:rPr lang="ar-IQ" sz="3600" dirty="0" smtClean="0"/>
              <a:t>) . </a:t>
            </a:r>
            <a:r>
              <a:rPr lang="ar-IQ" sz="3600" dirty="0"/>
              <a:t>ويستعمل فى علاج الكثير من أمراض الحساسية من ربو شعبى الى الاكزيما الجلدية. </a:t>
            </a:r>
          </a:p>
        </p:txBody>
      </p:sp>
    </p:spTree>
    <p:extLst>
      <p:ext uri="{BB962C8B-B14F-4D97-AF65-F5344CB8AC3E}">
        <p14:creationId xmlns:p14="http://schemas.microsoft.com/office/powerpoint/2010/main" val="42756663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640960" cy="6863417"/>
          </a:xfrm>
          <a:prstGeom prst="rect">
            <a:avLst/>
          </a:prstGeom>
        </p:spPr>
        <p:txBody>
          <a:bodyPr wrap="square">
            <a:spAutoFit/>
          </a:bodyPr>
          <a:lstStyle/>
          <a:p>
            <a:pPr algn="just"/>
            <a:r>
              <a:rPr lang="ar-IQ" sz="4000" dirty="0"/>
              <a:t>زيادة افراز الهرمون يحدث تورم فى الغدة ويشكو المريض من زيادة الوزن وضعف عام ويبدو وجهه فى استدارة تامة مع زيادة الشعر فى الجسم خاصة عند النساء، ويزيد حب الشباب ويرتفع الضغط وتزيد نسبة السكر فى الدم ويصاب المريض بأحد انواع الذهان.</a:t>
            </a:r>
          </a:p>
          <a:p>
            <a:pPr algn="just"/>
            <a:r>
              <a:rPr lang="ar-IQ" sz="4000" dirty="0"/>
              <a:t> اما قصور الافراز يسبب ضمور فى القشرة، ويؤدى الى مرض اديسون ويتميز بالضعف العام والفتور ونقص الوزن مع تلون الفم والشفة بلون بنى ونقص ضغط الدم وخفض السكر فى الدم وعدم القدرة على القيام بأى نشاط.</a:t>
            </a:r>
          </a:p>
        </p:txBody>
      </p:sp>
    </p:spTree>
    <p:extLst>
      <p:ext uri="{BB962C8B-B14F-4D97-AF65-F5344CB8AC3E}">
        <p14:creationId xmlns:p14="http://schemas.microsoft.com/office/powerpoint/2010/main" val="35233547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332656"/>
            <a:ext cx="8640960" cy="6801862"/>
          </a:xfrm>
          <a:prstGeom prst="rect">
            <a:avLst/>
          </a:prstGeom>
        </p:spPr>
        <p:txBody>
          <a:bodyPr wrap="square">
            <a:spAutoFit/>
          </a:bodyPr>
          <a:lstStyle/>
          <a:p>
            <a:pPr algn="just"/>
            <a:r>
              <a:rPr lang="ar-IQ" sz="4000" b="1" dirty="0" smtClean="0"/>
              <a:t>2/ </a:t>
            </a:r>
            <a:r>
              <a:rPr lang="ar-IQ" sz="3600" b="1" dirty="0"/>
              <a:t>الالدوستيرون</a:t>
            </a:r>
            <a:r>
              <a:rPr lang="ar-IQ" sz="3600" dirty="0"/>
              <a:t>: له علاقة بنسبة البوتاسيوم والصوديوم فى الدم . زيادة الافراز تؤدى الاصابة بمرض كون. يتميز بضعف شديد وارتفاع ضغط الدم</a:t>
            </a:r>
          </a:p>
          <a:p>
            <a:pPr algn="just"/>
            <a:r>
              <a:rPr lang="ar-IQ" sz="3600" b="1" dirty="0"/>
              <a:t>3/الاندروجين</a:t>
            </a:r>
            <a:r>
              <a:rPr lang="ar-IQ" sz="3600" dirty="0"/>
              <a:t>: هى مجموعة من الهرمونات الشبيهه بالهرمونات الجنسية للذكور والاناث.</a:t>
            </a:r>
          </a:p>
          <a:p>
            <a:pPr algn="just"/>
            <a:r>
              <a:rPr lang="ar-IQ" sz="3600" dirty="0"/>
              <a:t>عندما تصاب قشرة المخ بالتورم، فان افرازها يؤدى الى تضخم سمات الرجولة والى تغلب هذه السمات لدى المرأة، فيغلظ صوتها ويتساقط شعر الرأس وينبت شعر اللحية. وتؤدى عند الاطفال الى تبكير النضج الجنسى فى سن الرابعة او الخامسة. مع ظهور الصفات الثانوية.</a:t>
            </a:r>
          </a:p>
          <a:p>
            <a:pPr algn="just"/>
            <a:r>
              <a:rPr lang="ar-IQ" sz="3600" dirty="0"/>
              <a:t>يعتقد بعض الباحثين أن الهرمون الجنسى للقشرة الادرينالية يشترك فى تحديد جنس الجنين فى المراحل الاولى للتكوين.</a:t>
            </a:r>
          </a:p>
        </p:txBody>
      </p:sp>
    </p:spTree>
    <p:extLst>
      <p:ext uri="{BB962C8B-B14F-4D97-AF65-F5344CB8AC3E}">
        <p14:creationId xmlns:p14="http://schemas.microsoft.com/office/powerpoint/2010/main" val="4664415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الغدد المشتركة</a:t>
            </a:r>
          </a:p>
        </p:txBody>
      </p:sp>
      <p:sp>
        <p:nvSpPr>
          <p:cNvPr id="3" name="مستطيل 2"/>
          <p:cNvSpPr/>
          <p:nvPr/>
        </p:nvSpPr>
        <p:spPr>
          <a:xfrm>
            <a:off x="179512" y="1196752"/>
            <a:ext cx="8784976" cy="5632311"/>
          </a:xfrm>
          <a:prstGeom prst="rect">
            <a:avLst/>
          </a:prstGeom>
        </p:spPr>
        <p:txBody>
          <a:bodyPr wrap="square">
            <a:spAutoFit/>
          </a:bodyPr>
          <a:lstStyle/>
          <a:p>
            <a:pPr algn="just"/>
            <a:r>
              <a:rPr lang="ar-IQ" sz="3600" b="1" dirty="0">
                <a:solidFill>
                  <a:srgbClr val="FF0000"/>
                </a:solidFill>
              </a:rPr>
              <a:t>غدة البنكرياس </a:t>
            </a:r>
            <a:r>
              <a:rPr lang="ar-IQ" sz="3600" b="1" dirty="0" smtClean="0">
                <a:solidFill>
                  <a:srgbClr val="FF0000"/>
                </a:solidFill>
              </a:rPr>
              <a:t>: </a:t>
            </a:r>
            <a:r>
              <a:rPr lang="ar-IQ" sz="3600" dirty="0" smtClean="0"/>
              <a:t>هى  </a:t>
            </a:r>
            <a:r>
              <a:rPr lang="ar-IQ" sz="3600" dirty="0"/>
              <a:t>من الغدد  المشتركة التى تفرز افرازا داخليا وخارجيا معا.  تقع  خلف المعدة ويتراوح وزنها بين 80-90جم. يصب افرازها الداخلى فى الامعاء عن طريق قناة، وتفرز انزيمات مساعدة لعملية الهضم، كما تفرز افرازا داخليا هو هرمون الانسولين. من </a:t>
            </a:r>
            <a:r>
              <a:rPr lang="ar-IQ" sz="3600" dirty="0" smtClean="0"/>
              <a:t>خلايا </a:t>
            </a:r>
            <a:r>
              <a:rPr lang="ar-IQ" sz="3600" dirty="0"/>
              <a:t>داخلية متخصصة تعرف </a:t>
            </a:r>
            <a:r>
              <a:rPr lang="ar-IQ" sz="3600" b="1" u="sng" dirty="0">
                <a:solidFill>
                  <a:srgbClr val="FF0000"/>
                </a:solidFill>
              </a:rPr>
              <a:t>بجزر </a:t>
            </a:r>
            <a:r>
              <a:rPr lang="ar-IQ" sz="3600" b="1" u="sng" dirty="0" smtClean="0">
                <a:solidFill>
                  <a:srgbClr val="FF0000"/>
                </a:solidFill>
              </a:rPr>
              <a:t>لانجرهانز</a:t>
            </a:r>
            <a:r>
              <a:rPr lang="ar-IQ" sz="3600" dirty="0" smtClean="0"/>
              <a:t>. </a:t>
            </a:r>
            <a:r>
              <a:rPr lang="ar-IQ" sz="3600" dirty="0"/>
              <a:t>وظيفة هذا الهرمون ضبط مستوى السكر فى الدم، وفى حالة عجز الافراز تزداد نسبة السكر فى الدم ويصاب الفرد بمرض السكر، الذى يعالج كما هو </a:t>
            </a:r>
            <a:r>
              <a:rPr lang="ar-IQ" sz="3600" dirty="0" smtClean="0"/>
              <a:t>معلوم </a:t>
            </a:r>
            <a:r>
              <a:rPr lang="ar-IQ" sz="3600" dirty="0"/>
              <a:t>بحقن المريض بالانسولين. او باعطاء المريض أقراص خاصة تقلل من نسبة السكر فى الدم.</a:t>
            </a:r>
          </a:p>
        </p:txBody>
      </p:sp>
    </p:spTree>
    <p:extLst>
      <p:ext uri="{BB962C8B-B14F-4D97-AF65-F5344CB8AC3E}">
        <p14:creationId xmlns:p14="http://schemas.microsoft.com/office/powerpoint/2010/main" val="35449579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83244"/>
            <a:ext cx="7848871" cy="5965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036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38" y="116632"/>
            <a:ext cx="8694966"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2972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7" y="116632"/>
            <a:ext cx="9404244"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7102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895"/>
            <a:ext cx="8892479" cy="692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4098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2414"/>
            <a:ext cx="8964488" cy="737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3547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1"/>
            <a:ext cx="8640960" cy="6863417"/>
          </a:xfrm>
          <a:prstGeom prst="rect">
            <a:avLst/>
          </a:prstGeom>
        </p:spPr>
        <p:txBody>
          <a:bodyPr wrap="square">
            <a:spAutoFit/>
          </a:bodyPr>
          <a:lstStyle/>
          <a:p>
            <a:pPr algn="just"/>
            <a:r>
              <a:rPr lang="ar-IQ" sz="4000" dirty="0"/>
              <a:t>ورد ذكر مرض السكر فى الكتابات المصرية القديمة وكذلك فى المؤلفات الهندية وأشارت هذه الكتابات الى (مرض يتميز ببول حلو المذاق وذوبان اللحم) وهو مرض السكر.</a:t>
            </a:r>
          </a:p>
          <a:p>
            <a:pPr algn="just"/>
            <a:r>
              <a:rPr lang="ar-IQ" sz="4000" dirty="0"/>
              <a:t>  ينشأ مرض السكر فى الحالات التالية:</a:t>
            </a:r>
          </a:p>
          <a:p>
            <a:pPr algn="just"/>
            <a:r>
              <a:rPr lang="ar-IQ" sz="4000" dirty="0"/>
              <a:t> 1/عندما يبطل تأثير الانسولين بتأثير الاجسام المضادة للانسولين فى الدم، ومن ثم تزيد نسبة السكر فى الدم.</a:t>
            </a:r>
          </a:p>
          <a:p>
            <a:pPr algn="just"/>
            <a:r>
              <a:rPr lang="ar-IQ" sz="4000" dirty="0"/>
              <a:t> 2/ نتيجة لزيادةافراز هرمون الثيروكسين.</a:t>
            </a:r>
          </a:p>
          <a:p>
            <a:pPr algn="just"/>
            <a:r>
              <a:rPr lang="ar-IQ" sz="4000" dirty="0"/>
              <a:t>  3/ زيادة هرمون النمو فى الغدة النخامية.  </a:t>
            </a:r>
          </a:p>
          <a:p>
            <a:pPr algn="just"/>
            <a:r>
              <a:rPr lang="ar-IQ" sz="4000" dirty="0"/>
              <a:t>  4/ زيادة هرمونات قشرة الغدة الغدة الادرينالية.</a:t>
            </a:r>
          </a:p>
        </p:txBody>
      </p:sp>
    </p:spTree>
    <p:extLst>
      <p:ext uri="{BB962C8B-B14F-4D97-AF65-F5344CB8AC3E}">
        <p14:creationId xmlns:p14="http://schemas.microsoft.com/office/powerpoint/2010/main" val="41425160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640960" cy="5016758"/>
          </a:xfrm>
          <a:prstGeom prst="rect">
            <a:avLst/>
          </a:prstGeom>
        </p:spPr>
        <p:txBody>
          <a:bodyPr wrap="square">
            <a:spAutoFit/>
          </a:bodyPr>
          <a:lstStyle/>
          <a:p>
            <a:pPr algn="just"/>
            <a:r>
              <a:rPr lang="ar-IQ" sz="4000" dirty="0"/>
              <a:t>والمريض بالسكر تنتابه حالات من الخلط الذهنى والذهول (بغيبوبة السكر) وفقدان الشعور والتى تعنى زيادة السكر فى الدم، مع ظهور السكر والاسيتون فى البول.</a:t>
            </a:r>
          </a:p>
          <a:p>
            <a:pPr algn="just"/>
            <a:r>
              <a:rPr lang="ar-IQ" sz="4000" b="1" dirty="0">
                <a:solidFill>
                  <a:srgbClr val="FF0000"/>
                </a:solidFill>
              </a:rPr>
              <a:t>ويزداد افراز الانسولين فى حالة تورم جزر </a:t>
            </a:r>
            <a:r>
              <a:rPr lang="ar-IQ" sz="4000" b="1" dirty="0" smtClean="0">
                <a:solidFill>
                  <a:srgbClr val="FF0000"/>
                </a:solidFill>
              </a:rPr>
              <a:t>لانجرهانز </a:t>
            </a:r>
            <a:r>
              <a:rPr lang="ar-IQ" sz="4000" dirty="0" smtClean="0"/>
              <a:t>، </a:t>
            </a:r>
            <a:r>
              <a:rPr lang="ar-IQ" sz="4000" dirty="0"/>
              <a:t>مما يؤدى الى هبوط سريع فى نسبة السكر فى </a:t>
            </a:r>
            <a:r>
              <a:rPr lang="ar-IQ" sz="4000" dirty="0" smtClean="0"/>
              <a:t>الدم . </a:t>
            </a:r>
            <a:r>
              <a:rPr lang="ar-IQ" sz="4000" dirty="0"/>
              <a:t>ويعتمد الجهاز العصبى وخاصة المخ فى غذائه على السكر فى </a:t>
            </a:r>
            <a:r>
              <a:rPr lang="ar-IQ" sz="4000" dirty="0" smtClean="0"/>
              <a:t>الدم (</a:t>
            </a:r>
            <a:r>
              <a:rPr lang="ar-IQ" sz="4000" dirty="0"/>
              <a:t>الجلكوز).</a:t>
            </a:r>
          </a:p>
        </p:txBody>
      </p:sp>
    </p:spTree>
    <p:extLst>
      <p:ext uri="{BB962C8B-B14F-4D97-AF65-F5344CB8AC3E}">
        <p14:creationId xmlns:p14="http://schemas.microsoft.com/office/powerpoint/2010/main" val="4155620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92" y="260647"/>
            <a:ext cx="9063108" cy="648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808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lstStyle/>
          <a:p>
            <a:r>
              <a:rPr lang="ar-IQ" b="1" dirty="0">
                <a:solidFill>
                  <a:srgbClr val="FF0000"/>
                </a:solidFill>
              </a:rPr>
              <a:t>أعراض نقص السكر</a:t>
            </a:r>
          </a:p>
        </p:txBody>
      </p:sp>
      <p:sp>
        <p:nvSpPr>
          <p:cNvPr id="4" name="مستطيل 3"/>
          <p:cNvSpPr/>
          <p:nvPr/>
        </p:nvSpPr>
        <p:spPr>
          <a:xfrm>
            <a:off x="395536" y="1196752"/>
            <a:ext cx="8424936" cy="6740307"/>
          </a:xfrm>
          <a:prstGeom prst="rect">
            <a:avLst/>
          </a:prstGeom>
        </p:spPr>
        <p:txBody>
          <a:bodyPr wrap="square">
            <a:spAutoFit/>
          </a:bodyPr>
          <a:lstStyle/>
          <a:p>
            <a:r>
              <a:rPr lang="ar-IQ" sz="3600" dirty="0"/>
              <a:t>الشعورالشديد بالجوع.</a:t>
            </a:r>
          </a:p>
          <a:p>
            <a:r>
              <a:rPr lang="ar-IQ" sz="3600" dirty="0"/>
              <a:t>2/ الاحساس بالتعب.</a:t>
            </a:r>
          </a:p>
          <a:p>
            <a:r>
              <a:rPr lang="ar-IQ" sz="3600" dirty="0"/>
              <a:t>3/ صعوبة المشى.</a:t>
            </a:r>
          </a:p>
          <a:p>
            <a:r>
              <a:rPr lang="ar-IQ" sz="3600" dirty="0"/>
              <a:t>4/ تعذر القيام بالحركات الدقيقة.</a:t>
            </a:r>
          </a:p>
          <a:p>
            <a:r>
              <a:rPr lang="ar-IQ" sz="3600" dirty="0"/>
              <a:t>5/ زيادة افراز العرق.</a:t>
            </a:r>
          </a:p>
          <a:p>
            <a:r>
              <a:rPr lang="ar-IQ" sz="3600" dirty="0"/>
              <a:t>6/ شحوب الوجه.</a:t>
            </a:r>
          </a:p>
          <a:p>
            <a:r>
              <a:rPr lang="ar-IQ" sz="3600" dirty="0"/>
              <a:t>7/ الاحساس بالبرد.</a:t>
            </a:r>
          </a:p>
          <a:p>
            <a:r>
              <a:rPr lang="ar-IQ" sz="3600" dirty="0"/>
              <a:t>8/ الشعور بالقلق وسرعة التهيج.</a:t>
            </a:r>
          </a:p>
          <a:p>
            <a:r>
              <a:rPr lang="ar-IQ" sz="3600" dirty="0"/>
              <a:t>9/ يصبح سلوكه شبيه بسلوك المخمور.</a:t>
            </a:r>
          </a:p>
          <a:p>
            <a:r>
              <a:rPr lang="ar-IQ" sz="3600" dirty="0"/>
              <a:t>10/ احيانا تننابه نوبات شرود ذهنى، وهذيان.</a:t>
            </a:r>
          </a:p>
          <a:p>
            <a:r>
              <a:rPr lang="ar-IQ" sz="3600" dirty="0"/>
              <a:t>11/ قد تنتهى هذه الحالات اذا لم تعالج بغيبوبة قد تؤدى للوفاة.</a:t>
            </a:r>
          </a:p>
        </p:txBody>
      </p:sp>
    </p:spTree>
    <p:extLst>
      <p:ext uri="{BB962C8B-B14F-4D97-AF65-F5344CB8AC3E}">
        <p14:creationId xmlns:p14="http://schemas.microsoft.com/office/powerpoint/2010/main" val="26078412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712968" cy="6186309"/>
          </a:xfrm>
          <a:prstGeom prst="rect">
            <a:avLst/>
          </a:prstGeom>
        </p:spPr>
        <p:txBody>
          <a:bodyPr wrap="square">
            <a:spAutoFit/>
          </a:bodyPr>
          <a:lstStyle/>
          <a:p>
            <a:pPr algn="just"/>
            <a:r>
              <a:rPr lang="ar-IQ" sz="3600" dirty="0"/>
              <a:t>وقد كانت غيبوبة الانسولين(حتى وقت قريب) احدى طرق علاج مرض الفصام، باعطاء المريض كميات كبيرة من الانسولين  تحت الاشراف الطبى حتى يدخل فى غيبوبة عميقة، ثم يعطى الجلكوز لاعادته لوعيه. كانت تكرر هذه الغيبوبة عدة مرات فى الاسبوع.</a:t>
            </a:r>
          </a:p>
          <a:p>
            <a:pPr algn="just"/>
            <a:r>
              <a:rPr lang="ar-IQ" sz="3600" dirty="0"/>
              <a:t>كانت تنجح هذه الطريقة فى علاج مرضى الفصام (الواهنين جسديا) والذين لم يمض على مرضهم أكثر من عامين. ولكن نظرا لخطورة هذا العلاج ومضاعفاته الكثيرة، اضافة الى اكتشاف عدد من العقاقيرالتى تأتى بنتائج أفضل من غيبوبة الانسولين. فقد هجرت معظم مراكز العلاج النفسى هذا النوع من علاج الفصام.</a:t>
            </a:r>
          </a:p>
        </p:txBody>
      </p:sp>
    </p:spTree>
    <p:extLst>
      <p:ext uri="{BB962C8B-B14F-4D97-AF65-F5344CB8AC3E}">
        <p14:creationId xmlns:p14="http://schemas.microsoft.com/office/powerpoint/2010/main" val="6934419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332656"/>
            <a:ext cx="8856984" cy="6494085"/>
          </a:xfrm>
          <a:prstGeom prst="rect">
            <a:avLst/>
          </a:prstGeom>
        </p:spPr>
        <p:txBody>
          <a:bodyPr wrap="square">
            <a:spAutoFit/>
          </a:bodyPr>
          <a:lstStyle/>
          <a:p>
            <a:pPr algn="just"/>
            <a:r>
              <a:rPr lang="ar-IQ" sz="3200" dirty="0"/>
              <a:t>لكن احيانا يحتاج الطبيب المختص الى اعطاء كميات بسيطة من الانسولين لفتح الشهية وزيادة الوزن وتقليل القلق فى كثير من الامراض النفسية.</a:t>
            </a:r>
          </a:p>
          <a:p>
            <a:pPr algn="just"/>
            <a:r>
              <a:rPr lang="ar-IQ" sz="3200" dirty="0"/>
              <a:t> ويفسر البعض نجاح العلاج بالانسولين للامراض النفسية بالاتى:</a:t>
            </a:r>
          </a:p>
          <a:p>
            <a:pPr algn="just"/>
            <a:r>
              <a:rPr lang="ar-IQ" sz="3200" dirty="0"/>
              <a:t>1/مدرسة التحليل النفسى: أن المريض عند الغيبوبة تنخفض لديه عقدة الشعور بالذنب والتى تسبب الكثير من الامراض النفسية(كالاكتئاب).</a:t>
            </a:r>
          </a:p>
          <a:p>
            <a:pPr algn="just"/>
            <a:r>
              <a:rPr lang="ar-IQ" sz="3200" dirty="0"/>
              <a:t>2/ التفسير الفسيولوجى:  اى سوك مرضى سببه تغيرات بيولوجية وكيميائية وكهربائية فى خلايا المخ، فاذا استطعنا وقف عمل هذه الخلايا لفترة ما، فيحتمل عندما تبدأ العمل مرة ثانية يزول الاضطراب فى هذه الخلايا.(عندم ينقص السكر فى الدم يصل المريض لحالة الغيبوبة، فيتوقف نشاط خلايا قشرة المخ، وعند حقنه مرة ثانيةبالجلكوز وتبدأ هذه الخلايا فى السلوك السوى.</a:t>
            </a:r>
          </a:p>
        </p:txBody>
      </p:sp>
    </p:spTree>
    <p:extLst>
      <p:ext uri="{BB962C8B-B14F-4D97-AF65-F5344CB8AC3E}">
        <p14:creationId xmlns:p14="http://schemas.microsoft.com/office/powerpoint/2010/main" val="3271891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الغدد الجنسية </a:t>
            </a:r>
          </a:p>
        </p:txBody>
      </p:sp>
      <p:sp>
        <p:nvSpPr>
          <p:cNvPr id="3" name="مستطيل 2"/>
          <p:cNvSpPr/>
          <p:nvPr/>
        </p:nvSpPr>
        <p:spPr>
          <a:xfrm>
            <a:off x="179512" y="1196752"/>
            <a:ext cx="8712968" cy="5509200"/>
          </a:xfrm>
          <a:prstGeom prst="rect">
            <a:avLst/>
          </a:prstGeom>
        </p:spPr>
        <p:txBody>
          <a:bodyPr wrap="square">
            <a:spAutoFit/>
          </a:bodyPr>
          <a:lstStyle/>
          <a:p>
            <a:pPr algn="just"/>
            <a:r>
              <a:rPr lang="ar-IQ" sz="3200" dirty="0"/>
              <a:t>هى من الغدد  المشتركة التى تفرز افرازا داخليا وخارجيا معا.  وهى الخصيتان عند الذكر والمبيضان عند الانثى.</a:t>
            </a:r>
          </a:p>
          <a:p>
            <a:pPr algn="just"/>
            <a:r>
              <a:rPr lang="ar-IQ" sz="3200" dirty="0"/>
              <a:t>  1/ الافراز الخارجى وهو تكوين الخلايا التناسلية(الحيوانات المنوية عند الذكر والبويضات عند الانثى).</a:t>
            </a:r>
          </a:p>
          <a:p>
            <a:pPr algn="just"/>
            <a:r>
              <a:rPr lang="ar-IQ" sz="3200" dirty="0"/>
              <a:t>  2/ الافراز الداخلى وهو افراز الهرمونات الجنسية.</a:t>
            </a:r>
          </a:p>
          <a:p>
            <a:pPr algn="just"/>
            <a:r>
              <a:rPr lang="ar-IQ" sz="3200" dirty="0"/>
              <a:t> 1- الخصيتان:  تفرز الخصيتان ثلاثة أنواع من هرمونات الذكورة (الاندروجينات)، أكثرها فاعلية هو هرمون التستسترون. وتفرز ايضا كمية من هرمونات الانوثة(الاستروجينات).</a:t>
            </a:r>
          </a:p>
          <a:p>
            <a:pPr algn="just"/>
            <a:r>
              <a:rPr lang="ar-IQ" sz="3200" dirty="0"/>
              <a:t>يخضع افراز هرمون التستسترون لضبط هرمون الجونادوتروفين الذى يفرز من الغدة النخامية، وهو ينشط الخلايا التخللية فى الخصية.</a:t>
            </a:r>
          </a:p>
        </p:txBody>
      </p:sp>
    </p:spTree>
    <p:extLst>
      <p:ext uri="{BB962C8B-B14F-4D97-AF65-F5344CB8AC3E}">
        <p14:creationId xmlns:p14="http://schemas.microsoft.com/office/powerpoint/2010/main" val="255484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836696" cy="795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4266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04664"/>
            <a:ext cx="8640960" cy="5078313"/>
          </a:xfrm>
          <a:prstGeom prst="rect">
            <a:avLst/>
          </a:prstGeom>
        </p:spPr>
        <p:txBody>
          <a:bodyPr wrap="square">
            <a:spAutoFit/>
          </a:bodyPr>
          <a:lstStyle/>
          <a:p>
            <a:pPr algn="just"/>
            <a:r>
              <a:rPr lang="ar-IQ" sz="3600" dirty="0"/>
              <a:t>يبدأ افراز التستسترون عند بدء البلوغ، ويقل افرازه بتأثير نقص الغذاء، خاصة نقص فايتمين ب).</a:t>
            </a:r>
          </a:p>
          <a:p>
            <a:pPr algn="just"/>
            <a:r>
              <a:rPr lang="ar-IQ" sz="3600" dirty="0"/>
              <a:t>لايجب ان يعطى الشخص السوى هرمونات الذكورة بغرض الدافع الدافع الجنسى أو القوة الجنسية، لان ذلك سيؤدى الى خفض نشاط الغدة النخامية وبالتالى نقص هرمونات الذكورة التى تفرز من الخصيتين. ومن المعروف ان معظم حالات الضعف الجنسى أو سرعة القذف عند الشباب هى حالات من القلق النفسى، وليس لها علاقة بافراز الخصيتين. </a:t>
            </a:r>
          </a:p>
        </p:txBody>
      </p:sp>
    </p:spTree>
    <p:extLst>
      <p:ext uri="{BB962C8B-B14F-4D97-AF65-F5344CB8AC3E}">
        <p14:creationId xmlns:p14="http://schemas.microsoft.com/office/powerpoint/2010/main" val="34600998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وظائف هرمونات الذكورة</a:t>
            </a:r>
          </a:p>
        </p:txBody>
      </p:sp>
      <p:sp>
        <p:nvSpPr>
          <p:cNvPr id="3" name="مستطيل 2"/>
          <p:cNvSpPr/>
          <p:nvPr/>
        </p:nvSpPr>
        <p:spPr>
          <a:xfrm>
            <a:off x="107504" y="1340768"/>
            <a:ext cx="8856984" cy="5632311"/>
          </a:xfrm>
          <a:prstGeom prst="rect">
            <a:avLst/>
          </a:prstGeom>
        </p:spPr>
        <p:txBody>
          <a:bodyPr wrap="square">
            <a:spAutoFit/>
          </a:bodyPr>
          <a:lstStyle/>
          <a:p>
            <a:pPr algn="just"/>
            <a:r>
              <a:rPr lang="ar-IQ" dirty="0"/>
              <a:t>1</a:t>
            </a:r>
            <a:r>
              <a:rPr lang="ar-IQ" sz="3600" dirty="0"/>
              <a:t>/ نمو أعضاء التناسل وظهور الخصائص الجنسية الثانوية وهى: خشونة صوت المراهق، نبت الشعر فى بعض المناطق مثل الشارب واللحية والعانة والابطين وغيرها. زيادة النمو العضلى،خشونة الجلد.</a:t>
            </a:r>
          </a:p>
          <a:p>
            <a:pPr algn="just"/>
            <a:r>
              <a:rPr lang="ar-IQ" sz="3600" dirty="0"/>
              <a:t> 2/ يزيد من حيوية الحيوانات المنوية وقابليتها للاخصاب، ويحافظ على سلامة الاوعية المنوية.</a:t>
            </a:r>
          </a:p>
          <a:p>
            <a:pPr algn="just"/>
            <a:r>
              <a:rPr lang="ar-IQ" sz="3600" dirty="0"/>
              <a:t> 3/ يؤثر فى النمو الانفعالى للمراهق ويقوى الدافع الجنسى.</a:t>
            </a:r>
          </a:p>
          <a:p>
            <a:pPr algn="just"/>
            <a:r>
              <a:rPr lang="ar-IQ" sz="3600" dirty="0"/>
              <a:t> 4/ الاتجاهه السليم(الميل) نحو الجنس الاخر. يسهم فى ظهور سمات الرجولة النفسية، بالاشتراك مع عوامل التربية والتنشئة الاسرية.</a:t>
            </a:r>
          </a:p>
        </p:txBody>
      </p:sp>
    </p:spTree>
    <p:extLst>
      <p:ext uri="{BB962C8B-B14F-4D97-AF65-F5344CB8AC3E}">
        <p14:creationId xmlns:p14="http://schemas.microsoft.com/office/powerpoint/2010/main" val="19991545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76672"/>
            <a:ext cx="8784976" cy="6740307"/>
          </a:xfrm>
          <a:prstGeom prst="rect">
            <a:avLst/>
          </a:prstGeom>
        </p:spPr>
        <p:txBody>
          <a:bodyPr wrap="square">
            <a:spAutoFit/>
          </a:bodyPr>
          <a:lstStyle/>
          <a:p>
            <a:pPr algn="just"/>
            <a:r>
              <a:rPr lang="ar-IQ" sz="3600" dirty="0"/>
              <a:t>- المبيضان: يفرزان نوعين من الهرمونات هما:</a:t>
            </a:r>
          </a:p>
          <a:p>
            <a:pPr algn="just"/>
            <a:r>
              <a:rPr lang="ar-IQ" sz="3600" dirty="0"/>
              <a:t>   1/ مجموعة الاستروجين، واكثرها نشاطا هرمون الاسترديول.</a:t>
            </a:r>
          </a:p>
          <a:p>
            <a:pPr algn="just"/>
            <a:r>
              <a:rPr lang="ar-IQ" sz="3600" dirty="0"/>
              <a:t>   2/ هرمون البروجسترون.</a:t>
            </a:r>
          </a:p>
          <a:p>
            <a:pPr algn="just"/>
            <a:r>
              <a:rPr lang="ar-IQ" sz="3600" dirty="0"/>
              <a:t>     تفرز الاستروجين حويصلة جراف فى المبيض، بعد انتهاء الحيض مباشرة.</a:t>
            </a:r>
          </a:p>
          <a:p>
            <a:pPr algn="just"/>
            <a:r>
              <a:rPr lang="ar-IQ" sz="3600" dirty="0"/>
              <a:t>ويبدأ افراز البروجسترون بعد خروج البويضة عند منتصف الدورة الشهرية. اذا حدث اخصاب(حمل) يتمر الافراز للهرمونين حتى نهاية الشهر السادس من الحمل، وتقوم المشيمة بافراز الهرمونات الجنسية اثناء الحمل.</a:t>
            </a:r>
          </a:p>
          <a:p>
            <a:pPr algn="just"/>
            <a:r>
              <a:rPr lang="ar-IQ" sz="3600" dirty="0"/>
              <a:t>اما اذا لم يحدث اخصاب للبويضة، يتوقف افرازهما قبل حوالى يومين من بداية الدورة الشهرية التالية(الحيض). </a:t>
            </a:r>
          </a:p>
        </p:txBody>
      </p:sp>
    </p:spTree>
    <p:extLst>
      <p:ext uri="{BB962C8B-B14F-4D97-AF65-F5344CB8AC3E}">
        <p14:creationId xmlns:p14="http://schemas.microsoft.com/office/powerpoint/2010/main" val="21597238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548680"/>
            <a:ext cx="8280920" cy="5632311"/>
          </a:xfrm>
          <a:prstGeom prst="rect">
            <a:avLst/>
          </a:prstGeom>
        </p:spPr>
        <p:txBody>
          <a:bodyPr wrap="square">
            <a:spAutoFit/>
          </a:bodyPr>
          <a:lstStyle/>
          <a:p>
            <a:pPr algn="just"/>
            <a:r>
              <a:rPr lang="ar-IQ" sz="3600" dirty="0"/>
              <a:t>افراز الهرمونات الجنسية لدى الانثى ايضا يخضع لافرازات الغدة النخامية (الجونادوتروفين)  تشمل هذه الهرمونات: </a:t>
            </a:r>
          </a:p>
          <a:p>
            <a:pPr algn="just"/>
            <a:r>
              <a:rPr lang="ar-IQ" sz="3600" dirty="0"/>
              <a:t>1/ الهرمون المنشط للحويصلة.</a:t>
            </a:r>
          </a:p>
          <a:p>
            <a:pPr algn="just"/>
            <a:r>
              <a:rPr lang="ar-IQ" sz="3600" dirty="0"/>
              <a:t>2/ الهرمون المنشط للجسم الاصفر.</a:t>
            </a:r>
          </a:p>
          <a:p>
            <a:pPr algn="just"/>
            <a:r>
              <a:rPr lang="ar-IQ" sz="3600" dirty="0"/>
              <a:t>ايضا تركيز الهرمونات الهرمونات الجنسية فى الدم قد يؤثر فى فى افرازات الغدة النخامية.</a:t>
            </a:r>
          </a:p>
          <a:p>
            <a:pPr algn="just"/>
            <a:r>
              <a:rPr lang="ar-IQ" sz="3600" dirty="0"/>
              <a:t>فى سن انقطاع الدورة الشهرية(الحيض) نتيجة لتوقف افراز الهرمونات الجنسية (الاستروجين والبروجسترون) من المبيض. </a:t>
            </a:r>
          </a:p>
        </p:txBody>
      </p:sp>
    </p:spTree>
    <p:extLst>
      <p:ext uri="{BB962C8B-B14F-4D97-AF65-F5344CB8AC3E}">
        <p14:creationId xmlns:p14="http://schemas.microsoft.com/office/powerpoint/2010/main" val="5539142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وظائف هرمونات الانوثة</a:t>
            </a:r>
          </a:p>
        </p:txBody>
      </p:sp>
      <p:sp>
        <p:nvSpPr>
          <p:cNvPr id="3" name="مستطيل 2"/>
          <p:cNvSpPr/>
          <p:nvPr/>
        </p:nvSpPr>
        <p:spPr>
          <a:xfrm>
            <a:off x="179512" y="1484784"/>
            <a:ext cx="8784976" cy="5632311"/>
          </a:xfrm>
          <a:prstGeom prst="rect">
            <a:avLst/>
          </a:prstGeom>
        </p:spPr>
        <p:txBody>
          <a:bodyPr wrap="square">
            <a:spAutoFit/>
          </a:bodyPr>
          <a:lstStyle/>
          <a:p>
            <a:pPr algn="just"/>
            <a:r>
              <a:rPr lang="ar-IQ" dirty="0"/>
              <a:t>/ </a:t>
            </a:r>
            <a:r>
              <a:rPr lang="ar-IQ" sz="3600" dirty="0"/>
              <a:t>نمو أعضاء التناسل وظهور الخصائص الجنسية الثانويةعند مرحلة البلوغ.</a:t>
            </a:r>
          </a:p>
          <a:p>
            <a:pPr algn="just"/>
            <a:r>
              <a:rPr lang="ar-IQ" sz="3600" dirty="0"/>
              <a:t>مع نمو الجسم العام وتكوين الثديين. </a:t>
            </a:r>
          </a:p>
          <a:p>
            <a:pPr algn="just"/>
            <a:r>
              <a:rPr lang="ar-IQ" sz="3600" dirty="0"/>
              <a:t>2/ تنشيط الدافع الجنسى، وظهور السمات الانويه النفسية وتثبيتها وتوجيه النمو الجنسى فى اتجاهه السوى.</a:t>
            </a:r>
          </a:p>
          <a:p>
            <a:pPr algn="just"/>
            <a:r>
              <a:rPr lang="ar-IQ" sz="3600" dirty="0"/>
              <a:t>3/ تعمل على تعجيل نمو العظام، ومن ثم تدفع الى توقف نموها، وهذا هو السر فى ان النساء بصفة عامة أقصر من الرجال عادة.</a:t>
            </a:r>
          </a:p>
          <a:p>
            <a:pPr algn="just"/>
            <a:r>
              <a:rPr lang="ar-IQ" sz="3600" dirty="0"/>
              <a:t>4/ تؤثر فى ترسيب الدهن توزيعه الانثوى فى جسم المرأة، كم أنها تعمل على تماسك الجسم بما فيه من ماء واملاح. </a:t>
            </a:r>
          </a:p>
        </p:txBody>
      </p:sp>
    </p:spTree>
    <p:extLst>
      <p:ext uri="{BB962C8B-B14F-4D97-AF65-F5344CB8AC3E}">
        <p14:creationId xmlns:p14="http://schemas.microsoft.com/office/powerpoint/2010/main" val="270895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0"/>
            <a:ext cx="9058275"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5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628"/>
            <a:ext cx="9036496" cy="677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98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3433</Words>
  <Application>Microsoft Office PowerPoint</Application>
  <PresentationFormat>عرض على الشاشة (3:4)‏</PresentationFormat>
  <Paragraphs>167</Paragraphs>
  <Slides>74</Slides>
  <Notes>0</Notes>
  <HiddenSlides>0</HiddenSlides>
  <MMClips>0</MMClips>
  <ScaleCrop>false</ScaleCrop>
  <HeadingPairs>
    <vt:vector size="4" baseType="variant">
      <vt:variant>
        <vt:lpstr>نسق</vt:lpstr>
      </vt:variant>
      <vt:variant>
        <vt:i4>1</vt:i4>
      </vt:variant>
      <vt:variant>
        <vt:lpstr>عناوين الشرائح</vt:lpstr>
      </vt:variant>
      <vt:variant>
        <vt:i4>74</vt:i4>
      </vt:variant>
    </vt:vector>
  </HeadingPairs>
  <TitlesOfParts>
    <vt:vector size="75" baseType="lpstr">
      <vt:lpstr>سمة Office</vt:lpstr>
      <vt:lpstr>جهــاز الغــدي </vt:lpstr>
      <vt:lpstr>محتويات المحاضرة </vt:lpstr>
      <vt:lpstr>الجهاز الغدى </vt:lpstr>
      <vt:lpstr>عرض تقديمي في PowerPoint</vt:lpstr>
      <vt:lpstr>أنواع الغدد</vt:lpstr>
      <vt:lpstr>عرض تقديمي في PowerPoint</vt:lpstr>
      <vt:lpstr>عرض تقديمي في PowerPoint</vt:lpstr>
      <vt:lpstr>عرض تقديمي في PowerPoint</vt:lpstr>
      <vt:lpstr>عرض تقديمي في PowerPoint</vt:lpstr>
      <vt:lpstr>عرض تقديمي في PowerPoint</vt:lpstr>
      <vt:lpstr>أهم الغدد الصماء فى جسم الانسان</vt:lpstr>
      <vt:lpstr>عرض تقديمي في PowerPoint</vt:lpstr>
      <vt:lpstr>عرض تقديمي في PowerPoint</vt:lpstr>
      <vt:lpstr>عرض تقديمي في PowerPoint</vt:lpstr>
      <vt:lpstr>عرض تقديمي في PowerPoint</vt:lpstr>
      <vt:lpstr>عرض تقديمي في PowerPoint</vt:lpstr>
      <vt:lpstr>مناهج البحث فى مجال الغدد الصماء</vt:lpstr>
      <vt:lpstr>الامراض التى تصيب الغدد الصماء</vt:lpstr>
      <vt:lpstr>عرض تقديمي في PowerPoint</vt:lpstr>
      <vt:lpstr>الغدة النخامية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الغدة الدرقية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عمل الغدة الدرقية </vt:lpstr>
      <vt:lpstr>عرض تقديمي في PowerPoint</vt:lpstr>
      <vt:lpstr>الغدد جارات الدرقية</vt:lpstr>
      <vt:lpstr>عرض تقديمي في PowerPoint</vt:lpstr>
      <vt:lpstr>عرض تقديمي في PowerPoint</vt:lpstr>
      <vt:lpstr>عرض تقديمي في PowerPoint</vt:lpstr>
      <vt:lpstr>الغــــدة الادرينالية(الكظرية)</vt:lpstr>
      <vt:lpstr>عرض تقديمي في PowerPoint</vt:lpstr>
      <vt:lpstr>عرض تقديمي في PowerPoint</vt:lpstr>
      <vt:lpstr>أهم وظائف الادرينالين</vt:lpstr>
      <vt:lpstr>عرض تقديمي في PowerPoint</vt:lpstr>
      <vt:lpstr>وظائف النورادرينالين</vt:lpstr>
      <vt:lpstr>عرض تقديمي في PowerPoint</vt:lpstr>
      <vt:lpstr>عرض تقديمي في PowerPoint</vt:lpstr>
      <vt:lpstr>عرض تقديمي في PowerPoint</vt:lpstr>
      <vt:lpstr>الغدد المشتركة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أعراض نقص السكر</vt:lpstr>
      <vt:lpstr>عرض تقديمي في PowerPoint</vt:lpstr>
      <vt:lpstr>عرض تقديمي في PowerPoint</vt:lpstr>
      <vt:lpstr>الغدد الجنسية </vt:lpstr>
      <vt:lpstr>عرض تقديمي في PowerPoint</vt:lpstr>
      <vt:lpstr>وظائف هرمونات الذكورة</vt:lpstr>
      <vt:lpstr>عرض تقديمي في PowerPoint</vt:lpstr>
      <vt:lpstr>عرض تقديمي في PowerPoint</vt:lpstr>
      <vt:lpstr>وظائف هرمونات الانوثة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جهــاز الغــدي </dc:title>
  <dc:creator>almadar</dc:creator>
  <cp:lastModifiedBy>almadar</cp:lastModifiedBy>
  <cp:revision>32</cp:revision>
  <dcterms:created xsi:type="dcterms:W3CDTF">2018-11-29T14:15:47Z</dcterms:created>
  <dcterms:modified xsi:type="dcterms:W3CDTF">2018-12-02T19:24:56Z</dcterms:modified>
</cp:coreProperties>
</file>