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BD5E-6C2F-473B-9B27-53E4779767AE}" type="datetimeFigureOut">
              <a:rPr lang="ar-IQ" smtClean="0"/>
              <a:t>15/04/1441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10A7-15B3-4BFC-90AC-D001E754A5D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BD5E-6C2F-473B-9B27-53E4779767AE}" type="datetimeFigureOut">
              <a:rPr lang="ar-IQ" smtClean="0"/>
              <a:t>15/04/1441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10A7-15B3-4BFC-90AC-D001E754A5D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BD5E-6C2F-473B-9B27-53E4779767AE}" type="datetimeFigureOut">
              <a:rPr lang="ar-IQ" smtClean="0"/>
              <a:t>15/04/1441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10A7-15B3-4BFC-90AC-D001E754A5D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BD5E-6C2F-473B-9B27-53E4779767AE}" type="datetimeFigureOut">
              <a:rPr lang="ar-IQ" smtClean="0"/>
              <a:t>15/04/1441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10A7-15B3-4BFC-90AC-D001E754A5D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BD5E-6C2F-473B-9B27-53E4779767AE}" type="datetimeFigureOut">
              <a:rPr lang="ar-IQ" smtClean="0"/>
              <a:t>15/04/1441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10A7-15B3-4BFC-90AC-D001E754A5D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BD5E-6C2F-473B-9B27-53E4779767AE}" type="datetimeFigureOut">
              <a:rPr lang="ar-IQ" smtClean="0"/>
              <a:t>15/04/1441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10A7-15B3-4BFC-90AC-D001E754A5D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BD5E-6C2F-473B-9B27-53E4779767AE}" type="datetimeFigureOut">
              <a:rPr lang="ar-IQ" smtClean="0"/>
              <a:t>15/04/1441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10A7-15B3-4BFC-90AC-D001E754A5D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BD5E-6C2F-473B-9B27-53E4779767AE}" type="datetimeFigureOut">
              <a:rPr lang="ar-IQ" smtClean="0"/>
              <a:t>15/04/1441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10A7-15B3-4BFC-90AC-D001E754A5D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BD5E-6C2F-473B-9B27-53E4779767AE}" type="datetimeFigureOut">
              <a:rPr lang="ar-IQ" smtClean="0"/>
              <a:t>15/04/1441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10A7-15B3-4BFC-90AC-D001E754A5D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BD5E-6C2F-473B-9B27-53E4779767AE}" type="datetimeFigureOut">
              <a:rPr lang="ar-IQ" smtClean="0"/>
              <a:t>15/04/1441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10A7-15B3-4BFC-90AC-D001E754A5D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BD5E-6C2F-473B-9B27-53E4779767AE}" type="datetimeFigureOut">
              <a:rPr lang="ar-IQ" smtClean="0"/>
              <a:t>15/04/1441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10A7-15B3-4BFC-90AC-D001E754A5D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DBD5E-6C2F-473B-9B27-53E4779767AE}" type="datetimeFigureOut">
              <a:rPr lang="ar-IQ" smtClean="0"/>
              <a:t>15/04/1441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C10A7-15B3-4BFC-90AC-D001E754A5D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8640"/>
            <a:ext cx="6400800" cy="5450160"/>
          </a:xfrm>
        </p:spPr>
        <p:txBody>
          <a:bodyPr>
            <a:noAutofit/>
          </a:bodyPr>
          <a:lstStyle/>
          <a:p>
            <a:pPr algn="r"/>
            <a:r>
              <a:rPr lang="ar-SA" sz="1800" b="1" dirty="0">
                <a:solidFill>
                  <a:schemeClr val="tx1"/>
                </a:solidFill>
              </a:rPr>
              <a:t>المصدر الخامس من مصادر التفسير </a:t>
            </a:r>
            <a:r>
              <a:rPr lang="en-US" sz="1800" b="1" dirty="0">
                <a:solidFill>
                  <a:schemeClr val="tx1"/>
                </a:solidFill>
              </a:rPr>
              <a:t/>
            </a:r>
            <a:br>
              <a:rPr lang="en-US" sz="1800" b="1" dirty="0">
                <a:solidFill>
                  <a:schemeClr val="tx1"/>
                </a:solidFill>
              </a:rPr>
            </a:br>
            <a:r>
              <a:rPr lang="ar-SA" sz="1800" b="1" dirty="0" err="1">
                <a:solidFill>
                  <a:schemeClr val="tx1"/>
                </a:solidFill>
              </a:rPr>
              <a:t>خــامســـا </a:t>
            </a:r>
            <a:r>
              <a:rPr lang="ar-SA" sz="1800" b="1" dirty="0">
                <a:solidFill>
                  <a:schemeClr val="tx1"/>
                </a:solidFill>
              </a:rPr>
              <a:t>: اللغـــة وعلــومهـــا</a:t>
            </a:r>
            <a:r>
              <a:rPr lang="en-US" sz="1800" b="1" dirty="0">
                <a:solidFill>
                  <a:schemeClr val="tx1"/>
                </a:solidFill>
              </a:rPr>
              <a:t> : </a:t>
            </a:r>
            <a:br>
              <a:rPr lang="en-US" sz="1800" b="1" dirty="0">
                <a:solidFill>
                  <a:schemeClr val="tx1"/>
                </a:solidFill>
              </a:rPr>
            </a:br>
            <a:r>
              <a:rPr lang="ar-SA" sz="1800" b="1" dirty="0">
                <a:solidFill>
                  <a:schemeClr val="tx1"/>
                </a:solidFill>
              </a:rPr>
              <a:t>من البديهي أن تكون اللغة العربية وعلومها من المصادر الأساسية في تفسير الخطاب </a:t>
            </a:r>
            <a:r>
              <a:rPr lang="ar-SA" sz="1800" b="1" dirty="0" err="1">
                <a:solidFill>
                  <a:schemeClr val="tx1"/>
                </a:solidFill>
              </a:rPr>
              <a:t>القرآني </a:t>
            </a:r>
            <a:r>
              <a:rPr lang="ar-SA" sz="1800" b="1" dirty="0">
                <a:solidFill>
                  <a:schemeClr val="tx1"/>
                </a:solidFill>
              </a:rPr>
              <a:t>، ذلك أن القرآن الكريم قد أنزل إلى العرب خاصة، وإلى الناس عامة، ومن ثم فهو يخاطبهم بلغتهم ويتحداهم بأن يأتوا بمثله، فكان ذلك تأكيدا لإعجاز بيانه، وسمو بلاغته</a:t>
            </a:r>
            <a:r>
              <a:rPr lang="en-US" sz="1800" b="1" dirty="0">
                <a:solidFill>
                  <a:schemeClr val="tx1"/>
                </a:solidFill>
              </a:rPr>
              <a:t> .</a:t>
            </a:r>
            <a:br>
              <a:rPr lang="en-US" sz="1800" b="1" dirty="0">
                <a:solidFill>
                  <a:schemeClr val="tx1"/>
                </a:solidFill>
              </a:rPr>
            </a:br>
            <a:r>
              <a:rPr lang="ar-SA" sz="1800" b="1" dirty="0">
                <a:solidFill>
                  <a:schemeClr val="tx1"/>
                </a:solidFill>
              </a:rPr>
              <a:t>وقد اشترط العلماء بالتفسير الإحاطة باللغة العربية وعلومها في كل من يريد اقتحام باب </a:t>
            </a:r>
            <a:r>
              <a:rPr lang="ar-SA" sz="1800" b="1" dirty="0" err="1">
                <a:solidFill>
                  <a:schemeClr val="tx1"/>
                </a:solidFill>
              </a:rPr>
              <a:t>التفسير </a:t>
            </a:r>
            <a:r>
              <a:rPr lang="ar-SA" sz="1800" b="1" dirty="0">
                <a:solidFill>
                  <a:schemeClr val="tx1"/>
                </a:solidFill>
              </a:rPr>
              <a:t>، وقد نص على ذلك الشيخ أبو زهرة في </a:t>
            </a:r>
            <a:r>
              <a:rPr lang="ar-SA" sz="1800" b="1" dirty="0" err="1">
                <a:solidFill>
                  <a:schemeClr val="tx1"/>
                </a:solidFill>
              </a:rPr>
              <a:t>كتابه </a:t>
            </a:r>
            <a:r>
              <a:rPr lang="ar-SA" sz="1800" b="1" dirty="0">
                <a:solidFill>
                  <a:schemeClr val="tx1"/>
                </a:solidFill>
              </a:rPr>
              <a:t>"المعجزة </a:t>
            </a:r>
            <a:r>
              <a:rPr lang="ar-SA" sz="1800" b="1" dirty="0" err="1">
                <a:solidFill>
                  <a:schemeClr val="tx1"/>
                </a:solidFill>
              </a:rPr>
              <a:t>الكبرى" </a:t>
            </a:r>
            <a:r>
              <a:rPr lang="ar-SA" sz="1800" b="1" dirty="0">
                <a:solidFill>
                  <a:schemeClr val="tx1"/>
                </a:solidFill>
              </a:rPr>
              <a:t>، حيث </a:t>
            </a:r>
            <a:r>
              <a:rPr lang="ar-SA" sz="1800" b="1" dirty="0" err="1">
                <a:solidFill>
                  <a:schemeClr val="tx1"/>
                </a:solidFill>
              </a:rPr>
              <a:t>يقول </a:t>
            </a:r>
            <a:r>
              <a:rPr lang="ar-SA" sz="1800" b="1" dirty="0">
                <a:solidFill>
                  <a:schemeClr val="tx1"/>
                </a:solidFill>
              </a:rPr>
              <a:t>:"ولا شك أن اللغة هي الأساس الأول لكل هذه </a:t>
            </a:r>
            <a:r>
              <a:rPr lang="ar-SA" sz="1800" b="1" dirty="0" err="1">
                <a:solidFill>
                  <a:schemeClr val="tx1"/>
                </a:solidFill>
              </a:rPr>
              <a:t>المصادر.</a:t>
            </a:r>
            <a:r>
              <a:rPr lang="ar-SA" sz="1800" b="1" dirty="0">
                <a:solidFill>
                  <a:schemeClr val="tx1"/>
                </a:solidFill>
              </a:rPr>
              <a:t> ولا نقصد باللغة ما </a:t>
            </a:r>
            <a:r>
              <a:rPr lang="ar-SA" sz="1800" b="1" dirty="0" err="1">
                <a:solidFill>
                  <a:schemeClr val="tx1"/>
                </a:solidFill>
              </a:rPr>
              <a:t>تومىء</a:t>
            </a:r>
            <a:r>
              <a:rPr lang="ar-SA" sz="1800" b="1" dirty="0">
                <a:solidFill>
                  <a:schemeClr val="tx1"/>
                </a:solidFill>
              </a:rPr>
              <a:t> إليه المعاجم </a:t>
            </a:r>
            <a:r>
              <a:rPr lang="ar-SA" sz="1800" b="1" dirty="0" err="1">
                <a:solidFill>
                  <a:schemeClr val="tx1"/>
                </a:solidFill>
              </a:rPr>
              <a:t>فقط </a:t>
            </a:r>
            <a:r>
              <a:rPr lang="ar-SA" sz="1800" b="1" dirty="0">
                <a:solidFill>
                  <a:schemeClr val="tx1"/>
                </a:solidFill>
              </a:rPr>
              <a:t>، فإن تفسير </a:t>
            </a:r>
            <a:r>
              <a:rPr lang="ar-SA" sz="1800" b="1" dirty="0" err="1">
                <a:solidFill>
                  <a:schemeClr val="tx1"/>
                </a:solidFill>
              </a:rPr>
              <a:t>النبي </a:t>
            </a:r>
            <a:r>
              <a:rPr lang="ar-SA" sz="1800" b="1" dirty="0">
                <a:solidFill>
                  <a:schemeClr val="tx1"/>
                </a:solidFill>
              </a:rPr>
              <a:t>-صلى الله عليه وسلم- لا يمكن أن يكون مخالفا للعربية </a:t>
            </a:r>
            <a:r>
              <a:rPr lang="ar-SA" sz="1800" b="1" dirty="0" err="1">
                <a:solidFill>
                  <a:schemeClr val="tx1"/>
                </a:solidFill>
              </a:rPr>
              <a:t>ومعانيها </a:t>
            </a:r>
            <a:r>
              <a:rPr lang="ar-SA" sz="1800" b="1" dirty="0">
                <a:solidFill>
                  <a:schemeClr val="tx1"/>
                </a:solidFill>
              </a:rPr>
              <a:t>، لأنه العربي الذي ينطق بجوامع الكلم، وليس في الكلام العربي ما يكون أصدق مصدر </a:t>
            </a:r>
            <a:r>
              <a:rPr lang="ar-SA" sz="1800" b="1" dirty="0" err="1">
                <a:solidFill>
                  <a:schemeClr val="tx1"/>
                </a:solidFill>
              </a:rPr>
              <a:t>للإستعمال</a:t>
            </a:r>
            <a:r>
              <a:rPr lang="ar-SA" sz="1800" b="1" dirty="0">
                <a:solidFill>
                  <a:schemeClr val="tx1"/>
                </a:solidFill>
              </a:rPr>
              <a:t> العربي الصحيح من أقوال </a:t>
            </a:r>
            <a:r>
              <a:rPr lang="ar-SA" sz="1800" b="1" dirty="0" err="1">
                <a:solidFill>
                  <a:schemeClr val="tx1"/>
                </a:solidFill>
              </a:rPr>
              <a:t>النبي </a:t>
            </a:r>
            <a:r>
              <a:rPr lang="ar-SA" sz="1800" b="1" dirty="0">
                <a:solidFill>
                  <a:schemeClr val="tx1"/>
                </a:solidFill>
              </a:rPr>
              <a:t>- صلى الله عليه </a:t>
            </a:r>
            <a:r>
              <a:rPr lang="ar-SA" sz="1800" b="1" dirty="0" err="1">
                <a:solidFill>
                  <a:schemeClr val="tx1"/>
                </a:solidFill>
              </a:rPr>
              <a:t>وسلم- "</a:t>
            </a:r>
            <a:r>
              <a:rPr lang="ar-SA" sz="1800" b="1" dirty="0">
                <a:solidFill>
                  <a:schemeClr val="tx1"/>
                </a:solidFill>
              </a:rPr>
              <a:t>(1</a:t>
            </a:r>
            <a:r>
              <a:rPr lang="en-US" sz="1800" b="1" dirty="0">
                <a:solidFill>
                  <a:schemeClr val="tx1"/>
                </a:solidFill>
              </a:rPr>
              <a:t>) .</a:t>
            </a:r>
            <a:br>
              <a:rPr lang="en-US" sz="1800" b="1" dirty="0">
                <a:solidFill>
                  <a:schemeClr val="tx1"/>
                </a:solidFill>
              </a:rPr>
            </a:br>
            <a:r>
              <a:rPr lang="ar-SA" sz="1800" b="1" dirty="0">
                <a:solidFill>
                  <a:schemeClr val="tx1"/>
                </a:solidFill>
              </a:rPr>
              <a:t>وهذا المنهج قد سلكه الصحابة رضوان الله عليهم في تفسير القرآن </a:t>
            </a:r>
            <a:r>
              <a:rPr lang="ar-SA" sz="1800" b="1" dirty="0" err="1">
                <a:solidFill>
                  <a:schemeClr val="tx1"/>
                </a:solidFill>
              </a:rPr>
              <a:t>الكريم </a:t>
            </a:r>
            <a:r>
              <a:rPr lang="ar-SA" sz="1800" b="1" dirty="0">
                <a:solidFill>
                  <a:schemeClr val="tx1"/>
                </a:solidFill>
              </a:rPr>
              <a:t>، فكانوا كلما أشكل عليهم معنى آية كريمة راجعوا أهل الفصاحة والبلاغة من العرب الخلص فكانوا يحلون إشكالها بتفسيرها لغويا </a:t>
            </a:r>
            <a:r>
              <a:rPr lang="ar-SA" sz="1800" b="1" dirty="0" err="1">
                <a:solidFill>
                  <a:schemeClr val="tx1"/>
                </a:solidFill>
              </a:rPr>
              <a:t>والإستشهاد</a:t>
            </a:r>
            <a:r>
              <a:rPr lang="ar-SA" sz="1800" b="1" dirty="0">
                <a:solidFill>
                  <a:schemeClr val="tx1"/>
                </a:solidFill>
              </a:rPr>
              <a:t> على ذلك بما جاء في </a:t>
            </a:r>
            <a:r>
              <a:rPr lang="ar-SA" sz="1800" b="1" dirty="0" err="1">
                <a:solidFill>
                  <a:schemeClr val="tx1"/>
                </a:solidFill>
              </a:rPr>
              <a:t>شعرهم </a:t>
            </a:r>
            <a:r>
              <a:rPr lang="ar-SA" sz="1800" b="1" dirty="0">
                <a:solidFill>
                  <a:schemeClr val="tx1"/>
                </a:solidFill>
              </a:rPr>
              <a:t>"فهذا عمر بن </a:t>
            </a:r>
            <a:r>
              <a:rPr lang="ar-SA" sz="1800" b="1" dirty="0" err="1">
                <a:solidFill>
                  <a:schemeClr val="tx1"/>
                </a:solidFill>
              </a:rPr>
              <a:t>الخطاب </a:t>
            </a:r>
            <a:r>
              <a:rPr lang="ar-SA" sz="1800" b="1" dirty="0">
                <a:solidFill>
                  <a:schemeClr val="tx1"/>
                </a:solidFill>
              </a:rPr>
              <a:t>-رضي الله عنه- يسأل أصحابه عن معنى قوله تعالى في الآية 47 من سورة </a:t>
            </a:r>
            <a:r>
              <a:rPr lang="ar-SA" sz="1800" b="1" dirty="0" err="1">
                <a:solidFill>
                  <a:schemeClr val="tx1"/>
                </a:solidFill>
              </a:rPr>
              <a:t>النحل </a:t>
            </a:r>
            <a:r>
              <a:rPr lang="ar-SA" sz="1800" b="1" dirty="0">
                <a:solidFill>
                  <a:schemeClr val="tx1"/>
                </a:solidFill>
              </a:rPr>
              <a:t>{ أو يأخذهم على تخوف} فيقول له شيخ من </a:t>
            </a:r>
            <a:r>
              <a:rPr lang="ar-SA" sz="1800" b="1" dirty="0" err="1">
                <a:solidFill>
                  <a:schemeClr val="tx1"/>
                </a:solidFill>
              </a:rPr>
              <a:t>هذيل </a:t>
            </a:r>
            <a:r>
              <a:rPr lang="ar-SA" sz="1800" b="1" dirty="0">
                <a:solidFill>
                  <a:schemeClr val="tx1"/>
                </a:solidFill>
              </a:rPr>
              <a:t>: هذه </a:t>
            </a:r>
            <a:r>
              <a:rPr lang="ar-SA" sz="1800" b="1" dirty="0" err="1">
                <a:solidFill>
                  <a:schemeClr val="tx1"/>
                </a:solidFill>
              </a:rPr>
              <a:t>لغتنا .</a:t>
            </a:r>
            <a:r>
              <a:rPr lang="ar-SA" sz="1800" b="1" dirty="0">
                <a:solidFill>
                  <a:schemeClr val="tx1"/>
                </a:solidFill>
              </a:rPr>
              <a:t> </a:t>
            </a:r>
            <a:r>
              <a:rPr lang="ar-SA" sz="1800" b="1" dirty="0" err="1">
                <a:solidFill>
                  <a:schemeClr val="tx1"/>
                </a:solidFill>
              </a:rPr>
              <a:t>التخوف </a:t>
            </a:r>
            <a:r>
              <a:rPr lang="ar-SA" sz="1800" b="1" dirty="0">
                <a:solidFill>
                  <a:schemeClr val="tx1"/>
                </a:solidFill>
              </a:rPr>
              <a:t>: </a:t>
            </a:r>
            <a:r>
              <a:rPr lang="ar-SA" sz="1800" b="1" dirty="0" err="1">
                <a:solidFill>
                  <a:schemeClr val="tx1"/>
                </a:solidFill>
              </a:rPr>
              <a:t>التنقص</a:t>
            </a:r>
            <a:r>
              <a:rPr lang="ar-SA" sz="1800" b="1" dirty="0">
                <a:solidFill>
                  <a:schemeClr val="tx1"/>
                </a:solidFill>
              </a:rPr>
              <a:t> </a:t>
            </a:r>
            <a:r>
              <a:rPr lang="ar-SA" sz="1800" b="1" dirty="0" err="1">
                <a:solidFill>
                  <a:schemeClr val="tx1"/>
                </a:solidFill>
              </a:rPr>
              <a:t>.</a:t>
            </a:r>
            <a:r>
              <a:rPr lang="ar-SA" sz="1800" b="1" dirty="0">
                <a:solidFill>
                  <a:schemeClr val="tx1"/>
                </a:solidFill>
              </a:rPr>
              <a:t> فيقول له </a:t>
            </a:r>
            <a:r>
              <a:rPr lang="ar-SA" sz="1800" b="1" dirty="0" err="1">
                <a:solidFill>
                  <a:schemeClr val="tx1"/>
                </a:solidFill>
              </a:rPr>
              <a:t>عمر </a:t>
            </a:r>
            <a:r>
              <a:rPr lang="ar-SA" sz="1800" b="1" dirty="0">
                <a:solidFill>
                  <a:schemeClr val="tx1"/>
                </a:solidFill>
              </a:rPr>
              <a:t>: هل تعرف العرب ذلك في </a:t>
            </a:r>
            <a:r>
              <a:rPr lang="ar-SA" sz="1800" b="1" dirty="0" err="1">
                <a:solidFill>
                  <a:schemeClr val="tx1"/>
                </a:solidFill>
              </a:rPr>
              <a:t>أشعارها ؟</a:t>
            </a:r>
            <a:r>
              <a:rPr lang="ar-SA" sz="1800" b="1" dirty="0">
                <a:solidFill>
                  <a:schemeClr val="tx1"/>
                </a:solidFill>
              </a:rPr>
              <a:t> فيقول له </a:t>
            </a:r>
            <a:r>
              <a:rPr lang="ar-SA" sz="1800" b="1" dirty="0" err="1">
                <a:solidFill>
                  <a:schemeClr val="tx1"/>
                </a:solidFill>
              </a:rPr>
              <a:t>نعم </a:t>
            </a:r>
            <a:r>
              <a:rPr lang="ar-SA" sz="1800" b="1" dirty="0">
                <a:solidFill>
                  <a:schemeClr val="tx1"/>
                </a:solidFill>
              </a:rPr>
              <a:t>، ويروي قول الشاعر</a:t>
            </a:r>
            <a:r>
              <a:rPr lang="en-US" sz="1800" b="1" dirty="0">
                <a:solidFill>
                  <a:schemeClr val="tx1"/>
                </a:solidFill>
              </a:rPr>
              <a:t> : </a:t>
            </a:r>
            <a:br>
              <a:rPr lang="en-US" sz="1800" b="1" dirty="0">
                <a:solidFill>
                  <a:schemeClr val="tx1"/>
                </a:solidFill>
              </a:rPr>
            </a:br>
            <a:r>
              <a:rPr lang="ar-SA" sz="1800" b="1" dirty="0">
                <a:solidFill>
                  <a:schemeClr val="tx1"/>
                </a:solidFill>
              </a:rPr>
              <a:t>تخوف الرحل منها </a:t>
            </a:r>
            <a:r>
              <a:rPr lang="ar-SA" sz="1800" b="1" dirty="0" err="1">
                <a:solidFill>
                  <a:schemeClr val="tx1"/>
                </a:solidFill>
              </a:rPr>
              <a:t>تامكا</a:t>
            </a:r>
            <a:r>
              <a:rPr lang="ar-SA" sz="1800" b="1" dirty="0">
                <a:solidFill>
                  <a:schemeClr val="tx1"/>
                </a:solidFill>
              </a:rPr>
              <a:t> قردا </a:t>
            </a:r>
            <a:r>
              <a:rPr lang="en-US" sz="1800" b="1" dirty="0">
                <a:solidFill>
                  <a:schemeClr val="tx1"/>
                </a:solidFill>
                <a:sym typeface="Symbol"/>
              </a:rPr>
              <a:t>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ar-SA" sz="1800" b="1" dirty="0">
                <a:solidFill>
                  <a:schemeClr val="tx1"/>
                </a:solidFill>
              </a:rPr>
              <a:t>كما تخوف عود </a:t>
            </a:r>
            <a:r>
              <a:rPr lang="ar-SA" sz="1800" b="1" dirty="0" err="1">
                <a:solidFill>
                  <a:schemeClr val="tx1"/>
                </a:solidFill>
              </a:rPr>
              <a:t>النبعة</a:t>
            </a:r>
            <a:r>
              <a:rPr lang="ar-SA" sz="1800" b="1" dirty="0">
                <a:solidFill>
                  <a:schemeClr val="tx1"/>
                </a:solidFill>
              </a:rPr>
              <a:t> </a:t>
            </a:r>
            <a:r>
              <a:rPr lang="ar-SA" sz="1800" b="1" dirty="0" err="1">
                <a:solidFill>
                  <a:schemeClr val="tx1"/>
                </a:solidFill>
              </a:rPr>
              <a:t>السفن </a:t>
            </a:r>
            <a:r>
              <a:rPr lang="ar-SA" sz="1800" b="1" dirty="0">
                <a:solidFill>
                  <a:schemeClr val="tx1"/>
                </a:solidFill>
              </a:rPr>
              <a:t>(2</a:t>
            </a:r>
            <a:r>
              <a:rPr lang="en-US" sz="1800" b="1" dirty="0">
                <a:solidFill>
                  <a:schemeClr val="tx1"/>
                </a:solidFill>
              </a:rPr>
              <a:t>) </a:t>
            </a:r>
            <a:r>
              <a:rPr lang="en-US" sz="1800" b="1" dirty="0"/>
              <a:t/>
            </a:r>
            <a:br>
              <a:rPr lang="en-US" sz="1800" b="1" dirty="0"/>
            </a:br>
            <a:endParaRPr lang="ar-IQ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r>
              <a:rPr lang="ar-SA" sz="1800" b="1" dirty="0" smtClean="0"/>
              <a:t>فيقول عمر رضي الله عنه </a:t>
            </a:r>
            <a:r>
              <a:rPr lang="ar-SA" sz="1800" b="1" dirty="0" err="1" smtClean="0"/>
              <a:t>لأصحابه </a:t>
            </a:r>
            <a:r>
              <a:rPr lang="ar-SA" sz="1800" b="1" dirty="0" smtClean="0"/>
              <a:t>: عليكم بديوانكم لا </a:t>
            </a:r>
            <a:r>
              <a:rPr lang="ar-SA" sz="1800" b="1" dirty="0" err="1" smtClean="0"/>
              <a:t>تضلوا.</a:t>
            </a:r>
            <a:r>
              <a:rPr lang="ar-SA" sz="1800" b="1" dirty="0" smtClean="0"/>
              <a:t> </a:t>
            </a:r>
            <a:r>
              <a:rPr lang="ar-SA" sz="1800" b="1" dirty="0" err="1" smtClean="0"/>
              <a:t>قالوا </a:t>
            </a:r>
            <a:r>
              <a:rPr lang="ar-SA" sz="1800" b="1" dirty="0" smtClean="0"/>
              <a:t>: وما </a:t>
            </a:r>
            <a:r>
              <a:rPr lang="ar-SA" sz="1800" b="1" dirty="0" err="1" smtClean="0"/>
              <a:t>ديواننا ؟</a:t>
            </a:r>
            <a:r>
              <a:rPr lang="ar-SA" sz="1800" b="1" dirty="0" smtClean="0"/>
              <a:t> </a:t>
            </a:r>
            <a:r>
              <a:rPr lang="ar-SA" sz="1800" b="1" dirty="0" err="1" smtClean="0"/>
              <a:t>قال </a:t>
            </a:r>
            <a:r>
              <a:rPr lang="ar-SA" sz="1800" b="1" dirty="0" smtClean="0"/>
              <a:t>: شعر </a:t>
            </a:r>
            <a:r>
              <a:rPr lang="ar-SA" sz="1800" b="1" dirty="0" err="1" smtClean="0"/>
              <a:t>الجاهلية </a:t>
            </a:r>
            <a:r>
              <a:rPr lang="ar-SA" sz="1800" b="1" dirty="0" smtClean="0"/>
              <a:t>، فإن فيه تفسير كتابكم، ومعاني </a:t>
            </a:r>
            <a:r>
              <a:rPr lang="ar-SA" sz="1800" b="1" dirty="0" err="1" smtClean="0"/>
              <a:t>كلامكم "</a:t>
            </a:r>
            <a:r>
              <a:rPr lang="ar-SA" sz="1800" b="1" dirty="0" smtClean="0"/>
              <a:t>(3</a:t>
            </a:r>
            <a:r>
              <a:rPr lang="en-US" sz="1800" b="1" dirty="0" smtClean="0"/>
              <a:t>) .</a:t>
            </a:r>
            <a:br>
              <a:rPr lang="en-US" sz="1800" b="1" dirty="0" smtClean="0"/>
            </a:br>
            <a:r>
              <a:rPr lang="ar-SA" sz="1800" b="1" dirty="0" smtClean="0"/>
              <a:t>وقد اشتهر ابن عباس بالرجوع إلى الشعر القديم عند تفسيره للذكر الحكيم مما يدل على معرفته الواسعة بلغة العرب وإلمامه الكبير </a:t>
            </a:r>
            <a:r>
              <a:rPr lang="ar-SA" sz="1800" b="1" dirty="0" err="1" smtClean="0"/>
              <a:t>بغريبها</a:t>
            </a:r>
            <a:r>
              <a:rPr lang="ar-SA" sz="1800" b="1" dirty="0" smtClean="0"/>
              <a:t> </a:t>
            </a:r>
            <a:r>
              <a:rPr lang="ar-SA" sz="1800" b="1" dirty="0" err="1" smtClean="0"/>
              <a:t>.</a:t>
            </a:r>
            <a:r>
              <a:rPr lang="ar-SA" sz="1800" b="1" dirty="0" smtClean="0"/>
              <a:t> ومن ذلك ما يروى عنه في تفسير قوله </a:t>
            </a:r>
            <a:r>
              <a:rPr lang="ar-SA" sz="1800" b="1" dirty="0" err="1" smtClean="0"/>
              <a:t>تعالى : </a:t>
            </a:r>
            <a:r>
              <a:rPr lang="ar-SA" sz="1800" b="1" dirty="0" smtClean="0"/>
              <a:t>{وابتغوا إليه الوسيلة</a:t>
            </a:r>
            <a:r>
              <a:rPr lang="ar-SA" sz="1800" b="1" dirty="0" err="1" smtClean="0"/>
              <a:t>}</a:t>
            </a:r>
            <a:r>
              <a:rPr lang="ar-SA" sz="1800" b="1" dirty="0" smtClean="0"/>
              <a:t>(1</a:t>
            </a:r>
            <a:r>
              <a:rPr lang="ar-SA" sz="1800" b="1" dirty="0" err="1" smtClean="0"/>
              <a:t>) </a:t>
            </a:r>
            <a:r>
              <a:rPr lang="ar-SA" sz="1800" b="1" dirty="0" smtClean="0"/>
              <a:t>، فقال الوسيلة </a:t>
            </a:r>
            <a:r>
              <a:rPr lang="ar-SA" sz="1800" b="1" dirty="0" err="1" smtClean="0"/>
              <a:t>الحاجة </a:t>
            </a:r>
            <a:r>
              <a:rPr lang="ar-SA" sz="1800" b="1" dirty="0" smtClean="0"/>
              <a:t>، واستدل على ذلك ببيت من شعر عنترة</a:t>
            </a:r>
            <a:r>
              <a:rPr lang="en-US" sz="1800" b="1" dirty="0" smtClean="0"/>
              <a:t> : </a:t>
            </a:r>
            <a:br>
              <a:rPr lang="en-US" sz="1800" b="1" dirty="0" smtClean="0"/>
            </a:br>
            <a:r>
              <a:rPr lang="ar-SA" sz="1800" b="1" dirty="0" smtClean="0"/>
              <a:t>إن الرجال لهم إليك وسيلة </a:t>
            </a:r>
            <a:r>
              <a:rPr lang="en-US" sz="1800" b="1" dirty="0" smtClean="0"/>
              <a:t> </a:t>
            </a:r>
            <a:r>
              <a:rPr lang="ar-SA" sz="1800" b="1" dirty="0" smtClean="0"/>
              <a:t>إن يأخذوك تكحلي</a:t>
            </a:r>
            <a:r>
              <a:rPr lang="en-US" sz="1800" b="1" dirty="0" smtClean="0"/>
              <a:t> </a:t>
            </a:r>
            <a:r>
              <a:rPr lang="ar-SA" sz="1800" b="1" dirty="0" smtClean="0"/>
              <a:t>وتخضبي(2</a:t>
            </a:r>
            <a:r>
              <a:rPr lang="en-US" sz="1800" b="1" dirty="0" smtClean="0"/>
              <a:t>)</a:t>
            </a:r>
            <a:r>
              <a:rPr lang="ar-SA" sz="1800" b="1" dirty="0"/>
              <a:t> كما أننا نجد علماء المسلمين ينصون على أن من معايير الحكم على تفاسير المفسرين موافقتها لما تعارفت عليه العرب في </a:t>
            </a:r>
            <a:r>
              <a:rPr lang="ar-SA" sz="1800" b="1" dirty="0" err="1"/>
              <a:t>لغاتها </a:t>
            </a:r>
            <a:r>
              <a:rPr lang="ar-SA" sz="1800" b="1" dirty="0"/>
              <a:t>، فمن تجاوز دلالتها ومعانيها فهو </a:t>
            </a:r>
            <a:r>
              <a:rPr lang="ar-SA" sz="1800" b="1" dirty="0" err="1"/>
              <a:t>مجحف </a:t>
            </a:r>
            <a:r>
              <a:rPr lang="ar-SA" sz="1800" b="1" dirty="0"/>
              <a:t>، وتفسيره </a:t>
            </a:r>
            <a:r>
              <a:rPr lang="ar-SA" sz="1800" b="1" dirty="0" err="1"/>
              <a:t>مغرض .</a:t>
            </a:r>
            <a:r>
              <a:rPr lang="ar-SA" sz="1800" b="1" dirty="0"/>
              <a:t> وقد نقل صاحب الإتقان عن </a:t>
            </a:r>
            <a:r>
              <a:rPr lang="ar-SA" sz="1800" b="1" dirty="0" err="1"/>
              <a:t>الزركشي</a:t>
            </a:r>
            <a:r>
              <a:rPr lang="ar-SA" sz="1800" b="1" dirty="0"/>
              <a:t> أن من أهم شروط المفسر إحاطته باللغة وعلومها، كما عرض آراء العلماء في هذا المصدر فوجدناهم يقررونه كأساس لأي تفسير </a:t>
            </a:r>
            <a:r>
              <a:rPr lang="ar-SA" sz="1800" b="1" dirty="0" err="1"/>
              <a:t>سليم </a:t>
            </a:r>
            <a:r>
              <a:rPr lang="ar-SA" sz="1800" b="1" dirty="0"/>
              <a:t>، باستثناء الإمام أحمد في إحدى الروايات المأثورة عنه فإنه يكره </a:t>
            </a:r>
            <a:r>
              <a:rPr lang="ar-SA" sz="1800" b="1" dirty="0" err="1"/>
              <a:t>الإستشهاد</a:t>
            </a:r>
            <a:r>
              <a:rPr lang="ar-SA" sz="1800" b="1" dirty="0"/>
              <a:t> على معنى من القرآن الكريم ببيت من </a:t>
            </a:r>
            <a:r>
              <a:rPr lang="ar-SA" sz="1800" b="1" dirty="0" err="1"/>
              <a:t>الشعر: </a:t>
            </a:r>
            <a:r>
              <a:rPr lang="ar-SA" sz="1800" b="1" dirty="0"/>
              <a:t>"إن القرآن نزل بلسان </a:t>
            </a:r>
            <a:r>
              <a:rPr lang="ar-SA" sz="1800" b="1" dirty="0" err="1"/>
              <a:t>عربي </a:t>
            </a:r>
            <a:r>
              <a:rPr lang="ar-SA" sz="1800" b="1" dirty="0"/>
              <a:t>، وهذا قد ذكره </a:t>
            </a:r>
            <a:r>
              <a:rPr lang="ar-SA" sz="1800" b="1" dirty="0" err="1"/>
              <a:t>جماعة </a:t>
            </a:r>
            <a:r>
              <a:rPr lang="ar-SA" sz="1800" b="1" dirty="0"/>
              <a:t>، ونص عليه أحمد في </a:t>
            </a:r>
            <a:r>
              <a:rPr lang="ar-SA" sz="1800" b="1" dirty="0" err="1"/>
              <a:t>مواضع </a:t>
            </a:r>
            <a:r>
              <a:rPr lang="ar-SA" sz="1800" b="1" dirty="0"/>
              <a:t>، لكن نقل الفضل بن زياد عنه أنه سئل عن القرآن يمثل له بيت من </a:t>
            </a:r>
            <a:r>
              <a:rPr lang="ar-SA" sz="1800" b="1" dirty="0" err="1"/>
              <a:t>الشعر.</a:t>
            </a:r>
            <a:r>
              <a:rPr lang="ar-SA" sz="1800" b="1" dirty="0"/>
              <a:t> </a:t>
            </a:r>
            <a:r>
              <a:rPr lang="ar-SA" sz="1800" b="1" dirty="0" err="1"/>
              <a:t>فقال </a:t>
            </a:r>
            <a:r>
              <a:rPr lang="ar-SA" sz="1800" b="1" dirty="0"/>
              <a:t>: ما </a:t>
            </a:r>
            <a:r>
              <a:rPr lang="ar-SA" sz="1800" b="1" dirty="0" err="1"/>
              <a:t>يعجبني </a:t>
            </a:r>
            <a:r>
              <a:rPr lang="ar-SA" sz="1800" b="1" dirty="0"/>
              <a:t>، فقيل ظاهره المنع، ولهذا قال بعضهم في جواز تفسير القرآن بمقتضى اللغة روايتان عن </a:t>
            </a:r>
            <a:r>
              <a:rPr lang="ar-SA" sz="1800" b="1" dirty="0" err="1"/>
              <a:t>أحمد.</a:t>
            </a:r>
            <a:r>
              <a:rPr lang="ar-SA" sz="1800" b="1" dirty="0"/>
              <a:t> وقيل الكراهة تحمل على صرف الآية عن ظاهرها إلى معان خارجة محتملة يدل عليها القليل من كلام العرب ولا يوجد غالبا إلا في الشعر ونحوه، ويكون المتبادر </a:t>
            </a:r>
            <a:r>
              <a:rPr lang="ar-SA" sz="1800" b="1" dirty="0" err="1"/>
              <a:t>خلافها </a:t>
            </a:r>
            <a:r>
              <a:rPr lang="ar-SA" sz="1800" b="1" dirty="0"/>
              <a:t>، وروى </a:t>
            </a:r>
            <a:r>
              <a:rPr lang="ar-SA" sz="1800" b="1" dirty="0" err="1"/>
              <a:t>البيهقي</a:t>
            </a:r>
            <a:r>
              <a:rPr lang="ar-SA" sz="1800" b="1" dirty="0"/>
              <a:t> في الشعب عن مالك </a:t>
            </a:r>
            <a:r>
              <a:rPr lang="ar-SA" sz="1800" b="1" dirty="0" err="1"/>
              <a:t>قال </a:t>
            </a:r>
            <a:r>
              <a:rPr lang="ar-SA" sz="1800" b="1" dirty="0"/>
              <a:t>: لا أوتي برجل غير عالم بلغة العرب يفسر كتاب الله إلى جعلته </a:t>
            </a:r>
            <a:r>
              <a:rPr lang="ar-SA" sz="1800" b="1" dirty="0" err="1"/>
              <a:t>نكالا "</a:t>
            </a:r>
            <a:r>
              <a:rPr lang="ar-SA" sz="1800" b="1" dirty="0"/>
              <a:t>(1</a:t>
            </a:r>
            <a:r>
              <a:rPr lang="en-US" sz="1800" b="1" dirty="0"/>
              <a:t>) .</a:t>
            </a:r>
            <a:br>
              <a:rPr lang="en-US" sz="1800" b="1" dirty="0"/>
            </a:br>
            <a:r>
              <a:rPr lang="ar-SA" sz="1800" b="1" dirty="0"/>
              <a:t>بل إن العلماء بالتفسير وعلومه لا يجوزون تفسير القرآن إلا لمن كان محيطا إحاطة شافية كافية باللغة </a:t>
            </a:r>
            <a:r>
              <a:rPr lang="ar-SA" sz="1800" b="1" dirty="0" err="1"/>
              <a:t>وعلومها </a:t>
            </a:r>
            <a:r>
              <a:rPr lang="ar-SA" sz="1800" b="1" dirty="0"/>
              <a:t>، وقد نص على ذلك كثير من </a:t>
            </a:r>
            <a:r>
              <a:rPr lang="ar-SA" sz="1800" b="1" dirty="0" err="1"/>
              <a:t>العلماء </a:t>
            </a:r>
            <a:r>
              <a:rPr lang="ar-SA" sz="1800" b="1" dirty="0"/>
              <a:t>، من ذلك ما أورده السيوطي في </a:t>
            </a:r>
            <a:r>
              <a:rPr lang="ar-SA" sz="1800" b="1" dirty="0" err="1"/>
              <a:t>كتابه </a:t>
            </a:r>
            <a:r>
              <a:rPr lang="ar-SA" sz="1800" b="1" dirty="0"/>
              <a:t>"الإتقان في علوم </a:t>
            </a:r>
            <a:r>
              <a:rPr lang="ar-SA" sz="1800" b="1" dirty="0" err="1"/>
              <a:t>القرآن ": </a:t>
            </a:r>
            <a:r>
              <a:rPr lang="ar-SA" sz="1800" b="1" dirty="0"/>
              <a:t>"ومنهم من قال يجوز تفسيره لمن كان جامعا للعلوم التي يحتاج المفسر إليها وهي خمسة عشر علما</a:t>
            </a:r>
            <a:r>
              <a:rPr lang="en-US" sz="1800" b="1" dirty="0"/>
              <a:t> : </a:t>
            </a:r>
            <a:br>
              <a:rPr lang="en-US" sz="1800" b="1" dirty="0"/>
            </a:br>
            <a:r>
              <a:rPr lang="en-US" sz="1800" b="1" dirty="0"/>
              <a:t/>
            </a:r>
            <a:br>
              <a:rPr lang="en-US" sz="1800" b="1" dirty="0"/>
            </a:br>
            <a:r>
              <a:rPr lang="en-US" sz="1800" b="1" dirty="0"/>
              <a:t/>
            </a:r>
            <a:br>
              <a:rPr lang="en-US" sz="1800" b="1" dirty="0"/>
            </a:br>
            <a:endParaRPr lang="en-US" sz="1800" b="1" dirty="0" smtClean="0"/>
          </a:p>
          <a:p>
            <a:endParaRPr lang="ar-IQ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55000" lnSpcReduction="20000"/>
          </a:bodyPr>
          <a:lstStyle/>
          <a:p>
            <a:r>
              <a:rPr lang="ar-SA" b="1" dirty="0" err="1" smtClean="0"/>
              <a:t>أحدهما </a:t>
            </a:r>
            <a:r>
              <a:rPr lang="ar-SA" b="1" dirty="0" smtClean="0"/>
              <a:t>: </a:t>
            </a:r>
            <a:r>
              <a:rPr lang="ar-SA" b="1" dirty="0" err="1" smtClean="0"/>
              <a:t>اللغة </a:t>
            </a:r>
            <a:r>
              <a:rPr lang="ar-SA" b="1" dirty="0" smtClean="0"/>
              <a:t>، لأن </a:t>
            </a:r>
            <a:r>
              <a:rPr lang="ar-SA" b="1" dirty="0" err="1" smtClean="0"/>
              <a:t>بها</a:t>
            </a:r>
            <a:r>
              <a:rPr lang="ar-SA" b="1" dirty="0" smtClean="0"/>
              <a:t> يعرف شرح مفردات الألفاظ ومدلولاتها بحسب الوضع، قال </a:t>
            </a:r>
            <a:r>
              <a:rPr lang="ar-SA" b="1" dirty="0" err="1" smtClean="0"/>
              <a:t>مجاهد </a:t>
            </a:r>
            <a:r>
              <a:rPr lang="ar-SA" b="1" dirty="0" smtClean="0"/>
              <a:t>: لا يحل لأحد يؤمن بالله واليوم الآخر أن يتكلم في كتاب الله إذا لم يكن عالما بلغات </a:t>
            </a:r>
            <a:r>
              <a:rPr lang="ar-SA" b="1" dirty="0" err="1" smtClean="0"/>
              <a:t>العرب </a:t>
            </a:r>
            <a:r>
              <a:rPr lang="ar-SA" b="1" dirty="0" smtClean="0"/>
              <a:t>" وتقدم قول الإمام مالك في </a:t>
            </a:r>
            <a:r>
              <a:rPr lang="ar-SA" b="1" dirty="0" err="1" smtClean="0"/>
              <a:t>ذلك </a:t>
            </a:r>
            <a:r>
              <a:rPr lang="ar-SA" b="1" dirty="0" smtClean="0"/>
              <a:t>، ولا يكفي في حقه معرفة اليسير </a:t>
            </a:r>
            <a:r>
              <a:rPr lang="ar-SA" b="1" dirty="0" err="1" smtClean="0"/>
              <a:t>منها </a:t>
            </a:r>
            <a:r>
              <a:rPr lang="ar-SA" b="1" dirty="0" smtClean="0"/>
              <a:t>، فقد يكون اللفظ مشتركا وهو يعلم أحد المعنيين والمراد الآخر</a:t>
            </a:r>
            <a:r>
              <a:rPr lang="en-US" b="1" dirty="0" smtClean="0"/>
              <a:t> .</a:t>
            </a:r>
            <a:endParaRPr lang="en-US" b="1" dirty="0"/>
          </a:p>
          <a:p>
            <a:r>
              <a:rPr lang="ar-SA" b="1" dirty="0" err="1" smtClean="0"/>
              <a:t>الثاني </a:t>
            </a:r>
            <a:r>
              <a:rPr lang="ar-SA" b="1" dirty="0" smtClean="0"/>
              <a:t>: </a:t>
            </a:r>
            <a:r>
              <a:rPr lang="ar-SA" b="1" dirty="0" err="1" smtClean="0"/>
              <a:t>النحو </a:t>
            </a:r>
            <a:r>
              <a:rPr lang="ar-SA" b="1" dirty="0" smtClean="0"/>
              <a:t>، لأن المعنى يتغير ويختلف باختلاف الإعراب فلا بد من </a:t>
            </a:r>
            <a:r>
              <a:rPr lang="ar-SA" b="1" dirty="0" err="1" smtClean="0"/>
              <a:t>اعتباره </a:t>
            </a:r>
            <a:r>
              <a:rPr lang="ar-SA" b="1" dirty="0" smtClean="0"/>
              <a:t>، أخرج أبو عبيد عن الحسن أنه سئل عن الرجل يتعلم العربية يلتمس </a:t>
            </a:r>
            <a:r>
              <a:rPr lang="ar-SA" b="1" dirty="0" err="1" smtClean="0"/>
              <a:t>بها</a:t>
            </a:r>
            <a:r>
              <a:rPr lang="ar-SA" b="1" dirty="0" smtClean="0"/>
              <a:t> النطق ويقيم </a:t>
            </a:r>
            <a:r>
              <a:rPr lang="ar-SA" b="1" dirty="0" err="1" smtClean="0"/>
              <a:t>بها</a:t>
            </a:r>
            <a:r>
              <a:rPr lang="ar-SA" b="1" dirty="0" smtClean="0"/>
              <a:t> </a:t>
            </a:r>
            <a:r>
              <a:rPr lang="ar-SA" b="1" dirty="0" err="1" smtClean="0"/>
              <a:t>قراءته </a:t>
            </a:r>
            <a:r>
              <a:rPr lang="ar-SA" b="1" dirty="0" smtClean="0"/>
              <a:t>، فقال حسن </a:t>
            </a:r>
            <a:r>
              <a:rPr lang="ar-SA" b="1" dirty="0" err="1" smtClean="0"/>
              <a:t>فتعلمها </a:t>
            </a:r>
            <a:r>
              <a:rPr lang="ar-SA" b="1" dirty="0" smtClean="0"/>
              <a:t>، فإن الرجل يقرأ الآية فيعيا بوجهها فيهلك فيها</a:t>
            </a:r>
            <a:r>
              <a:rPr lang="en-US" b="1" dirty="0" smtClean="0"/>
              <a:t> .</a:t>
            </a:r>
            <a:r>
              <a:rPr lang="ar-SA" b="1" dirty="0"/>
              <a:t> </a:t>
            </a:r>
            <a:r>
              <a:rPr lang="ar-SA" b="1" dirty="0" err="1"/>
              <a:t>الثالث </a:t>
            </a:r>
            <a:r>
              <a:rPr lang="ar-SA" b="1" dirty="0"/>
              <a:t>: </a:t>
            </a:r>
            <a:r>
              <a:rPr lang="ar-SA" b="1" dirty="0" err="1"/>
              <a:t>التصريف </a:t>
            </a:r>
            <a:r>
              <a:rPr lang="ar-SA" b="1" dirty="0"/>
              <a:t>، لأن </a:t>
            </a:r>
            <a:r>
              <a:rPr lang="ar-SA" b="1" dirty="0" err="1"/>
              <a:t>به</a:t>
            </a:r>
            <a:r>
              <a:rPr lang="ar-SA" b="1" dirty="0"/>
              <a:t> تعرف الأبنية </a:t>
            </a:r>
            <a:r>
              <a:rPr lang="ar-SA" b="1" dirty="0" err="1"/>
              <a:t>والصيع</a:t>
            </a:r>
            <a:r>
              <a:rPr lang="ar-SA" b="1" dirty="0"/>
              <a:t> </a:t>
            </a:r>
            <a:r>
              <a:rPr lang="ar-SA" b="1" dirty="0" err="1"/>
              <a:t>.</a:t>
            </a:r>
            <a:r>
              <a:rPr lang="ar-SA" b="1" dirty="0"/>
              <a:t> قال ابن </a:t>
            </a:r>
            <a:r>
              <a:rPr lang="ar-SA" b="1" dirty="0" err="1"/>
              <a:t>فارس </a:t>
            </a:r>
            <a:r>
              <a:rPr lang="ar-SA" b="1" dirty="0"/>
              <a:t>: ومن </a:t>
            </a:r>
            <a:r>
              <a:rPr lang="ar-SA" b="1" dirty="0" err="1"/>
              <a:t>فاته</a:t>
            </a:r>
            <a:r>
              <a:rPr lang="ar-SA" b="1" dirty="0"/>
              <a:t> علمه </a:t>
            </a:r>
            <a:r>
              <a:rPr lang="ar-SA" b="1" dirty="0" err="1"/>
              <a:t>فاته</a:t>
            </a:r>
            <a:r>
              <a:rPr lang="ar-SA" b="1" dirty="0"/>
              <a:t> </a:t>
            </a:r>
            <a:r>
              <a:rPr lang="ar-SA" b="1" dirty="0" err="1"/>
              <a:t>المعظم </a:t>
            </a:r>
            <a:r>
              <a:rPr lang="ar-SA" b="1" dirty="0"/>
              <a:t>، </a:t>
            </a:r>
            <a:r>
              <a:rPr lang="ar-SA" b="1" dirty="0" err="1"/>
              <a:t>لأن "وجد </a:t>
            </a:r>
            <a:r>
              <a:rPr lang="ar-SA" b="1" dirty="0"/>
              <a:t>" مثلا كلمة مبهمة فإذا صرفناها اتضحت بمصادرها</a:t>
            </a:r>
            <a:r>
              <a:rPr lang="en-US" b="1" dirty="0"/>
              <a:t> ... </a:t>
            </a:r>
            <a:br>
              <a:rPr lang="en-US" b="1" dirty="0"/>
            </a:br>
            <a:r>
              <a:rPr lang="ar-SA" b="1" dirty="0" err="1"/>
              <a:t>الرابع </a:t>
            </a:r>
            <a:r>
              <a:rPr lang="ar-SA" b="1" dirty="0"/>
              <a:t>: </a:t>
            </a:r>
            <a:r>
              <a:rPr lang="ar-SA" b="1" dirty="0" err="1"/>
              <a:t>الإشتقاق</a:t>
            </a:r>
            <a:r>
              <a:rPr lang="ar-SA" b="1" dirty="0"/>
              <a:t> ، لأن </a:t>
            </a:r>
            <a:r>
              <a:rPr lang="ar-SA" b="1" dirty="0" err="1"/>
              <a:t>الإسم</a:t>
            </a:r>
            <a:r>
              <a:rPr lang="ar-SA" b="1" dirty="0"/>
              <a:t> إذا كان اشتقاقه من مادتين مختلفتين اختلف باختلافهما كالمسيح هل هو من السياحة أو المسح</a:t>
            </a:r>
            <a:r>
              <a:rPr lang="en-US" b="1" dirty="0"/>
              <a:t> .</a:t>
            </a:r>
            <a:br>
              <a:rPr lang="en-US" b="1" dirty="0"/>
            </a:br>
            <a:r>
              <a:rPr lang="ar-SA" b="1" dirty="0"/>
              <a:t>الخامس والسادس </a:t>
            </a:r>
            <a:r>
              <a:rPr lang="ar-SA" b="1" dirty="0" err="1"/>
              <a:t>والسابع </a:t>
            </a:r>
            <a:r>
              <a:rPr lang="ar-SA" b="1" dirty="0"/>
              <a:t>: المعاني والبيان </a:t>
            </a:r>
            <a:r>
              <a:rPr lang="ar-SA" b="1" dirty="0" err="1"/>
              <a:t>والبديع </a:t>
            </a:r>
            <a:r>
              <a:rPr lang="ar-SA" b="1" dirty="0"/>
              <a:t>، لأنه يعرف بالأول خواص تراكيب الكلام من جهة إفادتها </a:t>
            </a:r>
            <a:r>
              <a:rPr lang="ar-SA" b="1" dirty="0" err="1"/>
              <a:t>المعنى </a:t>
            </a:r>
            <a:r>
              <a:rPr lang="ar-SA" b="1" dirty="0"/>
              <a:t>، وبالثاني خواصها من حيث اختلافها بحسب وضوح الدلالة </a:t>
            </a:r>
            <a:r>
              <a:rPr lang="ar-SA" b="1" dirty="0" err="1"/>
              <a:t>وخفائها</a:t>
            </a:r>
            <a:r>
              <a:rPr lang="ar-SA" b="1" dirty="0"/>
              <a:t> ، وبالثالث وجوه تحسين </a:t>
            </a:r>
            <a:r>
              <a:rPr lang="ar-SA" b="1" dirty="0" err="1"/>
              <a:t>الكلام </a:t>
            </a:r>
            <a:r>
              <a:rPr lang="ar-SA" b="1" dirty="0"/>
              <a:t>، وهذه العلوم الثلاثة هي علوم البلاغة وهي من أعظم أركان </a:t>
            </a:r>
            <a:r>
              <a:rPr lang="ar-SA" b="1" dirty="0" err="1"/>
              <a:t>المفسر" </a:t>
            </a:r>
            <a:r>
              <a:rPr lang="ar-SA" b="1" dirty="0"/>
              <a:t>(1</a:t>
            </a:r>
            <a:r>
              <a:rPr lang="en-US" b="1" dirty="0"/>
              <a:t>) .</a:t>
            </a:r>
            <a:br>
              <a:rPr lang="en-US" b="1" dirty="0"/>
            </a:br>
            <a:r>
              <a:rPr lang="ar-SA" b="1" dirty="0"/>
              <a:t>مما سبق يتضح لنا أن اللغة وعلومها مصدر أساسي في تفسير القرآن وأي تجاهل له </a:t>
            </a:r>
            <a:r>
              <a:rPr lang="ar-SA" b="1" dirty="0" err="1"/>
              <a:t>يفضي </a:t>
            </a:r>
            <a:r>
              <a:rPr lang="ar-SA" b="1" dirty="0"/>
              <a:t>-لا </a:t>
            </a:r>
            <a:r>
              <a:rPr lang="ar-SA" b="1" dirty="0" err="1"/>
              <a:t>محالة </a:t>
            </a:r>
            <a:r>
              <a:rPr lang="ar-SA" b="1" dirty="0"/>
              <a:t>- إلى التفسيرات الباطلة التي صنفها العلماء بالتفسير ضمن التفسير بالتأويل </a:t>
            </a:r>
            <a:r>
              <a:rPr lang="ar-SA" b="1" dirty="0" err="1"/>
              <a:t>المذموم .</a:t>
            </a:r>
            <a:r>
              <a:rPr lang="ar-SA" b="1" dirty="0"/>
              <a:t> أو التفسير على المذهب</a:t>
            </a:r>
            <a:r>
              <a:rPr lang="en-US" b="1" dirty="0"/>
              <a:t> .</a:t>
            </a:r>
            <a:br>
              <a:rPr lang="en-US" b="1" dirty="0"/>
            </a:br>
            <a:r>
              <a:rPr lang="ar-SA" b="1" dirty="0"/>
              <a:t> وفي ختام حديثنا عن مصادر التفسير عند أهل السنة نشير إلى أن المنهج التفسيري الذي وضعوه لا يكفي فيه أن تكون هذه المصادرة الخمسة هي </a:t>
            </a:r>
            <a:r>
              <a:rPr lang="ar-SA" b="1" dirty="0" err="1"/>
              <a:t>عمدته </a:t>
            </a:r>
            <a:r>
              <a:rPr lang="ar-SA" b="1" dirty="0"/>
              <a:t>، بل لا بد من احترام التسلسل الذي وضعوه بحيث لا نتجاوز المصدر الأول إلى المصدر الذي يليه إلى بعد التأكد بأنه لا يوجد له تفسير </a:t>
            </a:r>
            <a:r>
              <a:rPr lang="ar-SA" b="1" dirty="0" err="1"/>
              <a:t>فيه .</a:t>
            </a:r>
            <a:r>
              <a:rPr lang="ar-SA" b="1" dirty="0"/>
              <a:t> "فإن قال </a:t>
            </a:r>
            <a:r>
              <a:rPr lang="ar-SA" b="1" dirty="0" err="1"/>
              <a:t>قائل </a:t>
            </a:r>
            <a:r>
              <a:rPr lang="ar-SA" b="1" dirty="0"/>
              <a:t>: فما أحسن طرق </a:t>
            </a:r>
            <a:r>
              <a:rPr lang="ar-SA" b="1" dirty="0" err="1"/>
              <a:t>التفسير ؟</a:t>
            </a:r>
            <a:r>
              <a:rPr lang="ar-SA" b="1" dirty="0"/>
              <a:t> </a:t>
            </a:r>
            <a:r>
              <a:rPr lang="ar-SA" b="1" dirty="0" err="1"/>
              <a:t>فالجواب </a:t>
            </a:r>
            <a:r>
              <a:rPr lang="ar-SA" b="1" dirty="0"/>
              <a:t>: أن أصح الطرق في ذلك أن يفسر القرآن </a:t>
            </a:r>
            <a:r>
              <a:rPr lang="ar-SA" b="1" dirty="0" err="1"/>
              <a:t>بالقرآن </a:t>
            </a:r>
            <a:r>
              <a:rPr lang="ar-SA" b="1" dirty="0"/>
              <a:t>، فما أجمل في مكان فإنه قد فسر في موضع </a:t>
            </a:r>
            <a:r>
              <a:rPr lang="ar-SA" b="1" dirty="0" err="1"/>
              <a:t>آخر </a:t>
            </a:r>
            <a:r>
              <a:rPr lang="ar-SA" b="1" dirty="0"/>
              <a:t>، وما اختصر في مكان فقد بسط في موضع آخر</a:t>
            </a:r>
            <a:r>
              <a:rPr lang="en-US" b="1" dirty="0"/>
              <a:t> . </a:t>
            </a:r>
            <a:br>
              <a:rPr lang="en-US" b="1" dirty="0"/>
            </a:br>
            <a:r>
              <a:rPr lang="ar-SA" b="1" dirty="0"/>
              <a:t> فإن أعياك ذلك فعليك بالسنة فإنها شارحة للقرآن وموضحة </a:t>
            </a:r>
            <a:r>
              <a:rPr lang="ar-SA" b="1" dirty="0" err="1"/>
              <a:t>له ...</a:t>
            </a:r>
            <a:r>
              <a:rPr lang="ar-SA" b="1" dirty="0"/>
              <a:t> وحينئذ إذا لم نجد التفسير في القرآن ولا في </a:t>
            </a:r>
            <a:r>
              <a:rPr lang="ar-SA" b="1" dirty="0" err="1"/>
              <a:t>النسة</a:t>
            </a:r>
            <a:r>
              <a:rPr lang="ar-SA" b="1" dirty="0"/>
              <a:t> رجعنا في ذلك إلى أقوال الصحابة فإنهم أدرى بذلك لما شاهدوه من </a:t>
            </a:r>
            <a:r>
              <a:rPr lang="ar-SA" b="1" dirty="0" err="1"/>
              <a:t>القرآن </a:t>
            </a:r>
            <a:r>
              <a:rPr lang="ar-SA" b="1" dirty="0"/>
              <a:t>، والأحوال التي اختصوا </a:t>
            </a:r>
            <a:r>
              <a:rPr lang="ar-SA" b="1" dirty="0" err="1"/>
              <a:t>بها</a:t>
            </a:r>
            <a:r>
              <a:rPr lang="ar-SA" b="1" dirty="0"/>
              <a:t> ، ولما لهم من الفهم التام والعلم </a:t>
            </a:r>
            <a:r>
              <a:rPr lang="ar-SA" b="1" dirty="0" err="1"/>
              <a:t>الصحيح </a:t>
            </a:r>
            <a:r>
              <a:rPr lang="ar-SA" b="1" dirty="0"/>
              <a:t>، لاسيما علماؤهم وكبراؤهم كالأئمة الأربعة الخلفاء الراشدين والأئمة </a:t>
            </a:r>
            <a:r>
              <a:rPr lang="ar-SA" b="1" dirty="0" err="1"/>
              <a:t>المهديين </a:t>
            </a:r>
            <a:r>
              <a:rPr lang="ar-SA" b="1" dirty="0"/>
              <a:t>، ومنهم عبد الله بن </a:t>
            </a:r>
            <a:r>
              <a:rPr lang="ar-SA" b="1" dirty="0" err="1"/>
              <a:t>مسعود "</a:t>
            </a:r>
            <a:r>
              <a:rPr lang="ar-SA" b="1" dirty="0"/>
              <a:t> 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55000" lnSpcReduction="20000"/>
          </a:bodyPr>
          <a:lstStyle/>
          <a:p>
            <a:r>
              <a:rPr lang="ar-SA" b="1" dirty="0"/>
              <a:t>ويقول في موضح </a:t>
            </a:r>
            <a:r>
              <a:rPr lang="ar-SA" b="1" dirty="0" err="1"/>
              <a:t>آخر : </a:t>
            </a:r>
            <a:r>
              <a:rPr lang="ar-SA" b="1" dirty="0"/>
              <a:t>"وإذا لم تجد التفسير في القرآن ولا في السنة ولا وجدته عن الصحابة فقد رجع كثير من الأئمة في ذلك إلى أقوال </a:t>
            </a:r>
            <a:r>
              <a:rPr lang="ar-SA" b="1" dirty="0" err="1"/>
              <a:t>التابعين"</a:t>
            </a:r>
            <a:r>
              <a:rPr lang="ar-SA" b="1" dirty="0"/>
              <a:t>(2</a:t>
            </a:r>
            <a:r>
              <a:rPr lang="ar-SA" b="1" dirty="0" err="1"/>
              <a:t>).</a:t>
            </a:r>
            <a:r>
              <a:rPr lang="ar-SA" b="1" dirty="0"/>
              <a:t> وجاراه في ذلك ابن </a:t>
            </a:r>
            <a:r>
              <a:rPr lang="ar-SA" b="1" dirty="0" err="1"/>
              <a:t>كثير </a:t>
            </a:r>
            <a:r>
              <a:rPr lang="ar-SA" b="1" dirty="0"/>
              <a:t>(ت </a:t>
            </a:r>
            <a:r>
              <a:rPr lang="ar-SA" b="1" dirty="0" err="1"/>
              <a:t>774هـ</a:t>
            </a:r>
            <a:r>
              <a:rPr lang="ar-SA" b="1" dirty="0"/>
              <a:t>) في </a:t>
            </a:r>
            <a:r>
              <a:rPr lang="ar-SA" b="1" dirty="0" err="1"/>
              <a:t>تفسيره </a:t>
            </a:r>
            <a:r>
              <a:rPr lang="ar-SA" b="1" dirty="0"/>
              <a:t>(3</a:t>
            </a:r>
            <a:r>
              <a:rPr lang="en-US" b="1" dirty="0"/>
              <a:t>).</a:t>
            </a:r>
            <a:br>
              <a:rPr lang="en-US" b="1" dirty="0"/>
            </a:br>
            <a:r>
              <a:rPr lang="ar-SA" b="1" dirty="0"/>
              <a:t>وهو نفس رأي الإمام </a:t>
            </a:r>
            <a:r>
              <a:rPr lang="ar-SA" b="1" dirty="0" err="1"/>
              <a:t>الزركشي</a:t>
            </a:r>
            <a:r>
              <a:rPr lang="ar-SA" b="1" dirty="0"/>
              <a:t> (ت </a:t>
            </a:r>
            <a:r>
              <a:rPr lang="ar-SA" b="1" dirty="0" err="1"/>
              <a:t>794هـ</a:t>
            </a:r>
            <a:r>
              <a:rPr lang="ar-SA" b="1" dirty="0"/>
              <a:t>) في </a:t>
            </a:r>
            <a:r>
              <a:rPr lang="ar-SA" b="1" dirty="0" err="1"/>
              <a:t>كتابه </a:t>
            </a:r>
            <a:r>
              <a:rPr lang="ar-SA" b="1" dirty="0"/>
              <a:t>"البرهان في علوم القرآن"، وإن كان لم ينص على قول التابعي بل تجاوزه إلى ذكر النظر </a:t>
            </a:r>
            <a:r>
              <a:rPr lang="ar-SA" b="1" dirty="0" err="1"/>
              <a:t>والإستنباط</a:t>
            </a:r>
            <a:r>
              <a:rPr lang="ar-SA" b="1" dirty="0"/>
              <a:t> - أي الرأي القائم على أسس علمية </a:t>
            </a:r>
            <a:r>
              <a:rPr lang="ar-SA" b="1" dirty="0" err="1"/>
              <a:t>رصينة </a:t>
            </a:r>
            <a:r>
              <a:rPr lang="ar-SA" b="1" dirty="0"/>
              <a:t>- كمرجع من مراجع التفسير(1</a:t>
            </a:r>
            <a:r>
              <a:rPr lang="en-US" b="1" dirty="0"/>
              <a:t>). </a:t>
            </a:r>
            <a:br>
              <a:rPr lang="en-US" b="1" dirty="0"/>
            </a:br>
            <a:r>
              <a:rPr lang="ar-SA" b="1" dirty="0"/>
              <a:t>ويتضح لنا مما سبق أنه لا يكون متبعا لمنهج اهل السنة في التفسير من فسر القرآن بغير هذه المصادر أو من تجاوز مرحلة من مراحل التفسير إلى المرحلة التي </a:t>
            </a:r>
            <a:r>
              <a:rPr lang="ar-SA" b="1" dirty="0" err="1"/>
              <a:t>تليها </a:t>
            </a:r>
            <a:r>
              <a:rPr lang="ar-SA" b="1" dirty="0"/>
              <a:t>، كأن يكون للآية المزمع تفسيرها تفسير قرآني ولكنه يتجاوزه إلى تفسير الصحابي أو التابعي</a:t>
            </a:r>
            <a:r>
              <a:rPr lang="en-US" b="1" dirty="0"/>
              <a:t> .</a:t>
            </a:r>
            <a:br>
              <a:rPr lang="en-US" b="1" dirty="0"/>
            </a:br>
            <a:r>
              <a:rPr lang="ar-SA" b="1" dirty="0"/>
              <a:t>هذا ما اتضح لنا من خلال تتبعنا لنظرية أهل السنة في </a:t>
            </a:r>
            <a:r>
              <a:rPr lang="ar-SA" b="1" dirty="0" err="1"/>
              <a:t>التفسير </a:t>
            </a:r>
            <a:r>
              <a:rPr lang="ar-SA" b="1" dirty="0"/>
              <a:t>، وإن كنا نميل إلى أن اتباع منهج أهل السنة في التفسير لا يعني بالضرورة التمسك الحرفي بالخطوات المنهجية التي اتبعوها في تفسيرهم للخطاب </a:t>
            </a:r>
            <a:r>
              <a:rPr lang="ar-SA" b="1" dirty="0" err="1"/>
              <a:t>القرآني </a:t>
            </a:r>
            <a:r>
              <a:rPr lang="ar-SA" b="1" dirty="0"/>
              <a:t>، بقدر ما يعني عدم التعارض مع المبادئ الأساسية التي سطروها في نظريتهم </a:t>
            </a:r>
            <a:r>
              <a:rPr lang="ar-SA" b="1" dirty="0" err="1"/>
              <a:t>التفسيرية </a:t>
            </a:r>
            <a:r>
              <a:rPr lang="ar-SA" b="1" dirty="0"/>
              <a:t>، ومع النتائج التي توصلوا إليها في تطبيقاتهم</a:t>
            </a:r>
            <a:r>
              <a:rPr lang="en-US" b="1" dirty="0"/>
              <a:t>.</a:t>
            </a:r>
            <a:br>
              <a:rPr lang="en-US" b="1" dirty="0"/>
            </a:br>
            <a:r>
              <a:rPr lang="ar-SA" b="1" dirty="0"/>
              <a:t>كما أننا نلاحظ أن هذه المصادر التفسيرية تنقسم إلى قسمين</a:t>
            </a:r>
            <a:r>
              <a:rPr lang="en-US" b="1" dirty="0"/>
              <a:t> : </a:t>
            </a:r>
            <a:br>
              <a:rPr lang="en-US" b="1" dirty="0"/>
            </a:br>
            <a:r>
              <a:rPr lang="en-US" b="1" dirty="0"/>
              <a:t>1- </a:t>
            </a:r>
            <a:r>
              <a:rPr lang="ar-SA" b="1" dirty="0"/>
              <a:t>مصادر أساسية في التفسير وهي</a:t>
            </a:r>
            <a:r>
              <a:rPr lang="en-US" b="1" dirty="0"/>
              <a:t> :</a:t>
            </a:r>
            <a:br>
              <a:rPr lang="en-US" b="1" dirty="0"/>
            </a:br>
            <a:r>
              <a:rPr lang="ar-SA" b="1" dirty="0"/>
              <a:t>أ- القرآن الكريم</a:t>
            </a:r>
            <a:r>
              <a:rPr lang="en-US" b="1" dirty="0"/>
              <a:t> .</a:t>
            </a:r>
            <a:br>
              <a:rPr lang="en-US" b="1" dirty="0"/>
            </a:br>
            <a:r>
              <a:rPr lang="ar-SA" b="1" dirty="0"/>
              <a:t>ب- السنة المطهرة</a:t>
            </a:r>
            <a:r>
              <a:rPr lang="en-US" b="1" dirty="0"/>
              <a:t> .</a:t>
            </a:r>
            <a:br>
              <a:rPr lang="en-US" b="1" dirty="0"/>
            </a:br>
            <a:r>
              <a:rPr lang="ar-SA" b="1" dirty="0"/>
              <a:t>ح- أقوال </a:t>
            </a:r>
            <a:r>
              <a:rPr lang="ar-SA" b="1" dirty="0" err="1"/>
              <a:t>التابعين </a:t>
            </a:r>
            <a:r>
              <a:rPr lang="ar-SA" b="1" dirty="0"/>
              <a:t>، ويحتج بإجماعهم على أمر </a:t>
            </a:r>
            <a:r>
              <a:rPr lang="ar-SA" b="1" dirty="0" err="1"/>
              <a:t>ما </a:t>
            </a:r>
            <a:r>
              <a:rPr lang="ar-SA" b="1" dirty="0"/>
              <a:t>، أما إذا اختلفوا فيستحسن أن يختار أحد أقوالهم</a:t>
            </a:r>
            <a:r>
              <a:rPr lang="en-US" b="1" dirty="0"/>
              <a:t> .</a:t>
            </a:r>
            <a:br>
              <a:rPr lang="en-US" b="1" dirty="0"/>
            </a:br>
            <a:r>
              <a:rPr lang="en-US" b="1" dirty="0"/>
              <a:t> 2- </a:t>
            </a:r>
            <a:r>
              <a:rPr lang="ar-SA" b="1" dirty="0"/>
              <a:t>مصادر </a:t>
            </a:r>
            <a:r>
              <a:rPr lang="ar-SA" b="1" dirty="0" err="1"/>
              <a:t>فرعية </a:t>
            </a:r>
            <a:r>
              <a:rPr lang="ar-SA" b="1" dirty="0"/>
              <a:t>، وهي</a:t>
            </a:r>
            <a:r>
              <a:rPr lang="en-US" b="1" dirty="0"/>
              <a:t> : </a:t>
            </a:r>
            <a:br>
              <a:rPr lang="en-US" b="1" dirty="0"/>
            </a:br>
            <a:r>
              <a:rPr lang="ar-SA" b="1" dirty="0"/>
              <a:t>أ- الفقه وأصول الفقه</a:t>
            </a:r>
            <a:r>
              <a:rPr lang="en-US" b="1" dirty="0"/>
              <a:t> .</a:t>
            </a:r>
            <a:br>
              <a:rPr lang="en-US" b="1" dirty="0"/>
            </a:br>
            <a:r>
              <a:rPr lang="ar-SA" b="1" dirty="0"/>
              <a:t>ب- علوم البلاغة</a:t>
            </a:r>
            <a:r>
              <a:rPr lang="en-US" b="1" dirty="0"/>
              <a:t> </a:t>
            </a:r>
            <a:br>
              <a:rPr lang="en-US" b="1" dirty="0"/>
            </a:br>
            <a:r>
              <a:rPr lang="ar-SA" b="1" dirty="0" err="1"/>
              <a:t>ح </a:t>
            </a:r>
            <a:r>
              <a:rPr lang="ar-SA" b="1" dirty="0"/>
              <a:t>- علوم العربية</a:t>
            </a:r>
            <a:r>
              <a:rPr lang="en-US" b="1" dirty="0"/>
              <a:t> .</a:t>
            </a:r>
            <a:br>
              <a:rPr lang="en-US" b="1" dirty="0"/>
            </a:br>
            <a:r>
              <a:rPr lang="ar-SA" b="1" dirty="0"/>
              <a:t>وهذه تشكل مجموعة العلوم الضرورية التي يتعين على المفسر </a:t>
            </a:r>
            <a:r>
              <a:rPr lang="ar-SA" b="1" dirty="0" err="1"/>
              <a:t>الإستعانة</a:t>
            </a:r>
            <a:r>
              <a:rPr lang="ar-SA" b="1" dirty="0"/>
              <a:t> </a:t>
            </a:r>
            <a:r>
              <a:rPr lang="ar-SA" b="1" dirty="0" err="1"/>
              <a:t>بها</a:t>
            </a:r>
            <a:r>
              <a:rPr lang="ar-SA" b="1" dirty="0"/>
              <a:t> عند مباشرته تفسير القرآن الكريم، ويسمونها العدة </a:t>
            </a:r>
            <a:r>
              <a:rPr lang="ar-SA" b="1" dirty="0" err="1"/>
              <a:t>الكسبية .</a:t>
            </a:r>
            <a:r>
              <a:rPr lang="ar-SA" b="1" dirty="0"/>
              <a:t> وقد وضعوا على رأس هذه </a:t>
            </a:r>
            <a:r>
              <a:rPr lang="ar-SA" b="1" dirty="0" err="1"/>
              <a:t>المصادر </a:t>
            </a:r>
            <a:r>
              <a:rPr lang="ar-SA" b="1" dirty="0"/>
              <a:t>، شرطا أساسيا ينبغي توفره في المفسر حتى تتحقق أهليته للقيام بهذه الوظيفة </a:t>
            </a:r>
            <a:r>
              <a:rPr lang="ar-SA" b="1" dirty="0" err="1"/>
              <a:t>الشريفة </a:t>
            </a:r>
            <a:r>
              <a:rPr lang="ar-SA" b="1" dirty="0"/>
              <a:t>، وهو ما تعارفوا على تسميته بالعدة </a:t>
            </a:r>
            <a:r>
              <a:rPr lang="ar-SA" b="1" dirty="0" err="1"/>
              <a:t>الوهبية</a:t>
            </a:r>
            <a:r>
              <a:rPr lang="ar-SA" b="1" dirty="0"/>
              <a:t> ، أو علم </a:t>
            </a:r>
            <a:r>
              <a:rPr lang="ar-SA" b="1" dirty="0" err="1"/>
              <a:t>الموهبة </a:t>
            </a:r>
            <a:r>
              <a:rPr lang="ar-SA" b="1" dirty="0"/>
              <a:t>، واستدلوا على ذلك بقوله </a:t>
            </a:r>
            <a:r>
              <a:rPr lang="ar-SA" b="1" dirty="0" err="1"/>
              <a:t>تعالى: </a:t>
            </a:r>
            <a:r>
              <a:rPr lang="ar-SA" b="1" dirty="0"/>
              <a:t>{ يؤتى الحكمة من يشاء</a:t>
            </a:r>
            <a:r>
              <a:rPr lang="ar-SA" b="1" dirty="0" err="1"/>
              <a:t>}</a:t>
            </a:r>
            <a:r>
              <a:rPr lang="ar-SA" b="1" dirty="0"/>
              <a:t>(1</a:t>
            </a:r>
            <a:r>
              <a:rPr lang="en-US" b="1" dirty="0"/>
              <a:t>) . </a:t>
            </a:r>
            <a:endParaRPr lang="en-US" dirty="0"/>
          </a:p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224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2</cp:revision>
  <dcterms:created xsi:type="dcterms:W3CDTF">2019-12-12T16:34:00Z</dcterms:created>
  <dcterms:modified xsi:type="dcterms:W3CDTF">2019-12-12T16:48:18Z</dcterms:modified>
</cp:coreProperties>
</file>