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0584C701-C8A4-4F66-A057-70E0A1867FD0}" type="datetimeFigureOut">
              <a:rPr lang="ar-IQ" smtClean="0"/>
              <a:t>15/04/1441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0D8AACC-2019-41C3-A071-C3A5B581A0E8}"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584C701-C8A4-4F66-A057-70E0A1867FD0}" type="datetimeFigureOut">
              <a:rPr lang="ar-IQ" smtClean="0"/>
              <a:t>15/04/1441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0D8AACC-2019-41C3-A071-C3A5B581A0E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584C701-C8A4-4F66-A057-70E0A1867FD0}" type="datetimeFigureOut">
              <a:rPr lang="ar-IQ" smtClean="0"/>
              <a:t>15/04/1441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0D8AACC-2019-41C3-A071-C3A5B581A0E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584C701-C8A4-4F66-A057-70E0A1867FD0}" type="datetimeFigureOut">
              <a:rPr lang="ar-IQ" smtClean="0"/>
              <a:t>15/04/1441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0D8AACC-2019-41C3-A071-C3A5B581A0E8}"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84C701-C8A4-4F66-A057-70E0A1867FD0}" type="datetimeFigureOut">
              <a:rPr lang="ar-IQ" smtClean="0"/>
              <a:t>15/04/1441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0D8AACC-2019-41C3-A071-C3A5B581A0E8}"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0584C701-C8A4-4F66-A057-70E0A1867FD0}" type="datetimeFigureOut">
              <a:rPr lang="ar-IQ" smtClean="0"/>
              <a:t>15/04/1441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0D8AACC-2019-41C3-A071-C3A5B581A0E8}"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0584C701-C8A4-4F66-A057-70E0A1867FD0}" type="datetimeFigureOut">
              <a:rPr lang="ar-IQ" smtClean="0"/>
              <a:t>15/04/1441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0D8AACC-2019-41C3-A071-C3A5B581A0E8}"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0584C701-C8A4-4F66-A057-70E0A1867FD0}" type="datetimeFigureOut">
              <a:rPr lang="ar-IQ" smtClean="0"/>
              <a:t>15/04/1441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0D8AACC-2019-41C3-A071-C3A5B581A0E8}"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84C701-C8A4-4F66-A057-70E0A1867FD0}" type="datetimeFigureOut">
              <a:rPr lang="ar-IQ" smtClean="0"/>
              <a:t>15/04/1441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0D8AACC-2019-41C3-A071-C3A5B581A0E8}"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84C701-C8A4-4F66-A057-70E0A1867FD0}" type="datetimeFigureOut">
              <a:rPr lang="ar-IQ" smtClean="0"/>
              <a:t>15/04/1441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0D8AACC-2019-41C3-A071-C3A5B581A0E8}"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84C701-C8A4-4F66-A057-70E0A1867FD0}" type="datetimeFigureOut">
              <a:rPr lang="ar-IQ" smtClean="0"/>
              <a:t>15/04/1441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0D8AACC-2019-41C3-A071-C3A5B581A0E8}"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584C701-C8A4-4F66-A057-70E0A1867FD0}" type="datetimeFigureOut">
              <a:rPr lang="ar-IQ" smtClean="0"/>
              <a:t>15/04/1441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0D8AACC-2019-41C3-A071-C3A5B581A0E8}"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a:p>
        </p:txBody>
      </p:sp>
      <p:sp>
        <p:nvSpPr>
          <p:cNvPr id="3" name="Subtitle 2"/>
          <p:cNvSpPr>
            <a:spLocks noGrp="1"/>
          </p:cNvSpPr>
          <p:nvPr>
            <p:ph type="subTitle" idx="1"/>
          </p:nvPr>
        </p:nvSpPr>
        <p:spPr>
          <a:xfrm>
            <a:off x="1371600" y="332656"/>
            <a:ext cx="6400800" cy="6264696"/>
          </a:xfrm>
        </p:spPr>
        <p:txBody>
          <a:bodyPr>
            <a:noAutofit/>
          </a:bodyPr>
          <a:lstStyle/>
          <a:p>
            <a:pPr algn="r"/>
            <a:r>
              <a:rPr lang="ar-SA" sz="1800" b="1" dirty="0"/>
              <a:t>المصدر الرابع من مصادر التفسير </a:t>
            </a:r>
            <a:r>
              <a:rPr lang="en-US" sz="1800" b="1" dirty="0"/>
              <a:t/>
            </a:r>
            <a:br>
              <a:rPr lang="en-US" sz="1800" b="1" dirty="0"/>
            </a:br>
            <a:r>
              <a:rPr lang="ar-SA" sz="1800" b="1" dirty="0" err="1"/>
              <a:t>رابعــا </a:t>
            </a:r>
            <a:r>
              <a:rPr lang="ar-SA" sz="1800" b="1" dirty="0"/>
              <a:t>: التابعــون</a:t>
            </a:r>
            <a:r>
              <a:rPr lang="en-US" sz="1800" b="1" dirty="0"/>
              <a:t> : </a:t>
            </a:r>
            <a:br>
              <a:rPr lang="en-US" sz="1800" b="1" dirty="0"/>
            </a:br>
            <a:r>
              <a:rPr lang="ar-SA" sz="1800" b="1" dirty="0"/>
              <a:t>عمل التابعون على تفسير القرآن </a:t>
            </a:r>
            <a:r>
              <a:rPr lang="ar-SA" sz="1800" b="1" dirty="0" err="1"/>
              <a:t>الكريم </a:t>
            </a:r>
            <a:r>
              <a:rPr lang="ar-SA" sz="1800" b="1" dirty="0"/>
              <a:t>، وقد اشتهر منهم في ذلك أعلام </a:t>
            </a:r>
            <a:r>
              <a:rPr lang="ar-SA" sz="1800" b="1" dirty="0" err="1"/>
              <a:t>منهم </a:t>
            </a:r>
            <a:r>
              <a:rPr lang="ar-SA" sz="1800" b="1" dirty="0"/>
              <a:t>: الحسن </a:t>
            </a:r>
            <a:r>
              <a:rPr lang="ar-SA" sz="1800" b="1" dirty="0" err="1"/>
              <a:t>البصري </a:t>
            </a:r>
            <a:r>
              <a:rPr lang="ar-SA" sz="1800" b="1" dirty="0"/>
              <a:t>، وسعيد بن </a:t>
            </a:r>
            <a:r>
              <a:rPr lang="ar-SA" sz="1800" b="1" dirty="0" err="1"/>
              <a:t>جبير</a:t>
            </a:r>
            <a:r>
              <a:rPr lang="ar-SA" sz="1800" b="1" dirty="0"/>
              <a:t> ، </a:t>
            </a:r>
            <a:r>
              <a:rPr lang="ar-SA" sz="1800" b="1" dirty="0" err="1"/>
              <a:t>وعكرمة </a:t>
            </a:r>
            <a:r>
              <a:rPr lang="ar-SA" sz="1800" b="1" dirty="0"/>
              <a:t>، </a:t>
            </a:r>
            <a:r>
              <a:rPr lang="ar-SA" sz="1800" b="1" dirty="0" err="1"/>
              <a:t>والضحاك </a:t>
            </a:r>
            <a:r>
              <a:rPr lang="ar-SA" sz="1800" b="1" dirty="0"/>
              <a:t>(1</a:t>
            </a:r>
            <a:r>
              <a:rPr lang="en-US" sz="1800" b="1" dirty="0"/>
              <a:t>). </a:t>
            </a:r>
            <a:br>
              <a:rPr lang="en-US" sz="1800" b="1" dirty="0"/>
            </a:br>
            <a:r>
              <a:rPr lang="ar-SA" sz="1800" b="1" dirty="0"/>
              <a:t>وقد كانوا يعتمدون في فهمهم للقرآن الكريم على ما جاء في القرآن </a:t>
            </a:r>
            <a:r>
              <a:rPr lang="ar-SA" sz="1800" b="1" dirty="0" err="1"/>
              <a:t>نفسه </a:t>
            </a:r>
            <a:r>
              <a:rPr lang="ar-SA" sz="1800" b="1" dirty="0"/>
              <a:t>، ثم على صحيح ما روى عن </a:t>
            </a:r>
            <a:r>
              <a:rPr lang="ar-SA" sz="1800" b="1" dirty="0" err="1"/>
              <a:t>الرسول </a:t>
            </a:r>
            <a:r>
              <a:rPr lang="ar-SA" sz="1800" b="1" dirty="0"/>
              <a:t>-صلى الله عليه وسلم- ثم على ما سمعوه من الصحابة من أقوال </a:t>
            </a:r>
            <a:r>
              <a:rPr lang="ar-SA" sz="1800" b="1" dirty="0" err="1"/>
              <a:t>وآراء </a:t>
            </a:r>
            <a:r>
              <a:rPr lang="ar-SA" sz="1800" b="1" dirty="0"/>
              <a:t>، وعلى ما أخذوه عن أهل </a:t>
            </a:r>
            <a:r>
              <a:rPr lang="ar-SA" sz="1800" b="1" dirty="0" err="1"/>
              <a:t>الكتاب </a:t>
            </a:r>
            <a:r>
              <a:rPr lang="ar-SA" sz="1800" b="1" dirty="0"/>
              <a:t>، ثم على رأيهم </a:t>
            </a:r>
            <a:r>
              <a:rPr lang="ar-SA" sz="1800" b="1" dirty="0" err="1"/>
              <a:t>واجتهادهم </a:t>
            </a:r>
            <a:r>
              <a:rPr lang="ar-SA" sz="1800" b="1" dirty="0"/>
              <a:t>(2</a:t>
            </a:r>
            <a:r>
              <a:rPr lang="en-US" sz="1800" b="1" dirty="0"/>
              <a:t>) .</a:t>
            </a:r>
            <a:br>
              <a:rPr lang="en-US" sz="1800" b="1" dirty="0"/>
            </a:br>
            <a:r>
              <a:rPr lang="ar-SA" sz="1800" b="1" dirty="0"/>
              <a:t>أما حكم تفسير التابعي للقرآن </a:t>
            </a:r>
            <a:r>
              <a:rPr lang="ar-SA" sz="1800" b="1" dirty="0" err="1"/>
              <a:t>الكريم </a:t>
            </a:r>
            <a:r>
              <a:rPr lang="ar-SA" sz="1800" b="1" dirty="0"/>
              <a:t>، فقد اختلف فيه </a:t>
            </a:r>
            <a:r>
              <a:rPr lang="ar-SA" sz="1800" b="1" dirty="0" err="1"/>
              <a:t>العلماء </a:t>
            </a:r>
            <a:r>
              <a:rPr lang="ar-SA" sz="1800" b="1" dirty="0"/>
              <a:t>، ويمكننا أن نصنفهم إلى طوائف ثلاث</a:t>
            </a:r>
            <a:r>
              <a:rPr lang="en-US" sz="1800" b="1" dirty="0"/>
              <a:t> : </a:t>
            </a:r>
            <a:br>
              <a:rPr lang="en-US" sz="1800" b="1" dirty="0"/>
            </a:br>
            <a:r>
              <a:rPr lang="ar-SA" sz="1800" b="1" dirty="0" err="1"/>
              <a:t>الأولى </a:t>
            </a:r>
            <a:r>
              <a:rPr lang="ar-SA" sz="1800" b="1" dirty="0"/>
              <a:t>: وهي التي قالت بعدم حجية قول التابعي وقد قال بذلك ابن </a:t>
            </a:r>
            <a:r>
              <a:rPr lang="ar-SA" sz="1800" b="1" dirty="0" err="1"/>
              <a:t>عقيل</a:t>
            </a:r>
            <a:r>
              <a:rPr lang="ar-SA" sz="1800" b="1" dirty="0"/>
              <a:t>، وشعبة بن </a:t>
            </a:r>
            <a:r>
              <a:rPr lang="ar-SA" sz="1800" b="1" dirty="0" err="1"/>
              <a:t>الحجاج </a:t>
            </a:r>
            <a:r>
              <a:rPr lang="ar-SA" sz="1800" b="1" dirty="0"/>
              <a:t>، وهو أحد روايتي الإمام </a:t>
            </a:r>
            <a:r>
              <a:rPr lang="ar-SA" sz="1800" b="1" dirty="0" err="1"/>
              <a:t>أحمد </a:t>
            </a:r>
            <a:r>
              <a:rPr lang="ar-SA" sz="1800" b="1" dirty="0"/>
              <a:t>(3)، وهو رأي الإمام أبي حنيفة </a:t>
            </a:r>
            <a:r>
              <a:rPr lang="ar-SA" sz="1800" b="1" dirty="0" err="1"/>
              <a:t>النعمان</a:t>
            </a:r>
            <a:r>
              <a:rPr lang="ar-SA" sz="1800" b="1" dirty="0"/>
              <a:t> الذي كان </a:t>
            </a:r>
            <a:r>
              <a:rPr lang="ar-SA" sz="1800" b="1" dirty="0" err="1"/>
              <a:t>يقول </a:t>
            </a:r>
            <a:r>
              <a:rPr lang="ar-SA" sz="1800" b="1" dirty="0"/>
              <a:t>: إذا آل الأمر إلى الحسن وإبراهيم فهم رجال ونحن رجال(4</a:t>
            </a:r>
            <a:r>
              <a:rPr lang="en-US" sz="1800" b="1" dirty="0"/>
              <a:t>) .</a:t>
            </a:r>
            <a:br>
              <a:rPr lang="en-US" sz="1800" b="1" dirty="0"/>
            </a:br>
            <a:r>
              <a:rPr lang="ar-SA" sz="1800" b="1" dirty="0" err="1"/>
              <a:t>الثانية </a:t>
            </a:r>
            <a:r>
              <a:rPr lang="ar-SA" sz="1800" b="1" dirty="0"/>
              <a:t>: وهي تتشكل من المفسرين الذين يأخذون بأقوال التابعين في التفسير مطلقا(2</a:t>
            </a:r>
            <a:r>
              <a:rPr lang="ar-SA" sz="1800" b="1" dirty="0" err="1"/>
              <a:t>) </a:t>
            </a:r>
            <a:r>
              <a:rPr lang="ar-SA" sz="1800" b="1" dirty="0"/>
              <a:t>، وأحد روايتي أحمد بن حنبل وبعض </a:t>
            </a:r>
            <a:r>
              <a:rPr lang="ar-SA" sz="1800" b="1" dirty="0" err="1"/>
              <a:t>المالكية </a:t>
            </a:r>
            <a:r>
              <a:rPr lang="ar-SA" sz="1800" b="1" dirty="0"/>
              <a:t>(3</a:t>
            </a:r>
            <a:r>
              <a:rPr lang="en-US" sz="1800" b="1" dirty="0"/>
              <a:t>).</a:t>
            </a:r>
            <a:br>
              <a:rPr lang="en-US" sz="1800" b="1" dirty="0"/>
            </a:br>
            <a:r>
              <a:rPr lang="ar-SA" sz="1800" b="1" dirty="0" err="1"/>
              <a:t>الثالثة </a:t>
            </a:r>
            <a:r>
              <a:rPr lang="ar-SA" sz="1800" b="1" dirty="0"/>
              <a:t>: وأما الطائفة الثالثة فقد ذهبت إلى </a:t>
            </a:r>
            <a:r>
              <a:rPr lang="ar-SA" sz="1800" b="1" dirty="0" err="1"/>
              <a:t>التفصيل </a:t>
            </a:r>
            <a:r>
              <a:rPr lang="ar-SA" sz="1800" b="1" dirty="0"/>
              <a:t>، فقالوا إذا فسر التابعي القرآن الكريم برأيه فرأيه ليس حجة على من </a:t>
            </a:r>
            <a:r>
              <a:rPr lang="ar-SA" sz="1800" b="1" dirty="0" err="1"/>
              <a:t>خالفه </a:t>
            </a:r>
            <a:r>
              <a:rPr lang="ar-SA" sz="1800" b="1" dirty="0"/>
              <a:t>، وأما إذا أجمعوا على رأي ما فيكون قولهم حجة وهو ما ذهب إليه ابن </a:t>
            </a:r>
            <a:r>
              <a:rPr lang="ar-SA" sz="1800" b="1" dirty="0" err="1"/>
              <a:t>تيمية </a:t>
            </a:r>
            <a:r>
              <a:rPr lang="ar-SA" sz="1800" b="1" dirty="0"/>
              <a:t>-رحمه </a:t>
            </a:r>
            <a:r>
              <a:rPr lang="ar-SA" sz="1800" b="1" dirty="0" err="1"/>
              <a:t>الله - </a:t>
            </a:r>
            <a:r>
              <a:rPr lang="ar-SA" sz="1800" b="1" dirty="0"/>
              <a:t>"وقال شعبة بن الحجاج </a:t>
            </a:r>
            <a:r>
              <a:rPr lang="ar-SA" sz="1800" b="1" dirty="0" err="1"/>
              <a:t>وغيره، </a:t>
            </a:r>
            <a:r>
              <a:rPr lang="ar-SA" sz="1800" b="1" dirty="0"/>
              <a:t>(أقوال التابعين في الفروع ليست </a:t>
            </a:r>
            <a:r>
              <a:rPr lang="ar-SA" sz="1800" b="1" dirty="0" err="1"/>
              <a:t>حجة </a:t>
            </a:r>
            <a:r>
              <a:rPr lang="ar-SA" sz="1800" b="1" dirty="0"/>
              <a:t>، فكيف تكون حجة في التفسير) يعني أنها لا تكون حجة على غيرهم ممن </a:t>
            </a:r>
            <a:r>
              <a:rPr lang="ar-SA" sz="1800" b="1" dirty="0" err="1"/>
              <a:t>خالفهم </a:t>
            </a:r>
            <a:r>
              <a:rPr lang="ar-SA" sz="1800" b="1" dirty="0"/>
              <a:t>، وهذا </a:t>
            </a:r>
            <a:r>
              <a:rPr lang="ar-SA" sz="1800" b="1" dirty="0" err="1"/>
              <a:t>صحيح .</a:t>
            </a:r>
            <a:r>
              <a:rPr lang="ar-SA" sz="1800" b="1" dirty="0"/>
              <a:t> أما إذا اجتمعوا على الشيء فلا يرتاب من كونه حجة على غيرهم ممن </a:t>
            </a:r>
            <a:r>
              <a:rPr lang="ar-SA" sz="1800" b="1" dirty="0" err="1"/>
              <a:t>خالفهم </a:t>
            </a:r>
            <a:r>
              <a:rPr lang="ar-SA" sz="1800" b="1" dirty="0"/>
              <a:t>، وهذا </a:t>
            </a:r>
            <a:r>
              <a:rPr lang="ar-SA" sz="1800" b="1" dirty="0" err="1"/>
              <a:t>صحيح .</a:t>
            </a:r>
            <a:r>
              <a:rPr lang="ar-SA" sz="1800" b="1" dirty="0"/>
              <a:t> أما إذا اجتمعوا على الشيء فلا يرتاب من كونه </a:t>
            </a:r>
            <a:r>
              <a:rPr lang="ar-SA" sz="1800" b="1" dirty="0" err="1"/>
              <a:t>حجة </a:t>
            </a:r>
            <a:r>
              <a:rPr lang="ar-SA" sz="1800" b="1" dirty="0"/>
              <a:t>، فإن اختلفوا فلا يكون قول بعضهم حجة على بعض ولا على من بعدهم، ويرجع في ذلك إلى لغة القرآن أو عموم لغة العرب، أو أقوال الصحابة في </a:t>
            </a:r>
            <a:r>
              <a:rPr lang="ar-SA" sz="1800" b="1" dirty="0" err="1"/>
              <a:t>ذلك"</a:t>
            </a:r>
            <a:r>
              <a:rPr lang="ar-SA" sz="1800" b="1" dirty="0"/>
              <a:t>(</a:t>
            </a:r>
            <a:r>
              <a:rPr lang="ar-SA" sz="1800" b="1" dirty="0" smtClean="0"/>
              <a:t>1</a:t>
            </a:r>
            <a:endParaRPr lang="ar-IQ"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332656"/>
            <a:ext cx="8229600" cy="5793507"/>
          </a:xfrm>
        </p:spPr>
        <p:txBody>
          <a:bodyPr>
            <a:normAutofit fontScale="55000" lnSpcReduction="20000"/>
          </a:bodyPr>
          <a:lstStyle/>
          <a:p>
            <a:pPr>
              <a:buNone/>
            </a:pPr>
            <a:endParaRPr lang="en-US" b="1" dirty="0" smtClean="0"/>
          </a:p>
          <a:p>
            <a:r>
              <a:rPr lang="en-US" b="1" dirty="0" smtClean="0"/>
              <a:t>.</a:t>
            </a:r>
            <a:r>
              <a:rPr lang="ar-SA" b="1" dirty="0" smtClean="0"/>
              <a:t> وتفسير التابعي رغم اعتماده أساسا على الرواية </a:t>
            </a:r>
            <a:r>
              <a:rPr lang="ar-SA" b="1" dirty="0" err="1" smtClean="0"/>
              <a:t>والنقل </a:t>
            </a:r>
            <a:r>
              <a:rPr lang="ar-SA" b="1" dirty="0" smtClean="0"/>
              <a:t>، يمكن أن يتطرق إليه النقد من جهات ثلاث</a:t>
            </a:r>
            <a:r>
              <a:rPr lang="en-US" b="1" dirty="0" smtClean="0"/>
              <a:t> : </a:t>
            </a:r>
            <a:br>
              <a:rPr lang="en-US" b="1" dirty="0" smtClean="0"/>
            </a:br>
            <a:r>
              <a:rPr lang="en-US" b="1" dirty="0" smtClean="0"/>
              <a:t>1- </a:t>
            </a:r>
            <a:r>
              <a:rPr lang="ar-SA" b="1" dirty="0" smtClean="0"/>
              <a:t>لم يعاصر التابعون </a:t>
            </a:r>
            <a:r>
              <a:rPr lang="ar-SA" b="1" dirty="0" err="1" smtClean="0"/>
              <a:t>الرسول </a:t>
            </a:r>
            <a:r>
              <a:rPr lang="ar-SA" b="1" dirty="0" smtClean="0"/>
              <a:t>-صلى الله عليه وسلم- مما يرجح أن ما وصلنا عنهم هو من قبيل آرائهم واجتهاداتهم </a:t>
            </a:r>
            <a:r>
              <a:rPr lang="ar-SA" b="1" dirty="0" err="1" smtClean="0"/>
              <a:t>الشخصية </a:t>
            </a:r>
            <a:r>
              <a:rPr lang="ar-SA" b="1" dirty="0" smtClean="0"/>
              <a:t>، مما يجعله لا يرقى إلى قوة ومرتبة المسند إلى </a:t>
            </a:r>
            <a:r>
              <a:rPr lang="ar-SA" b="1" dirty="0" err="1" smtClean="0"/>
              <a:t>الرسول </a:t>
            </a:r>
            <a:r>
              <a:rPr lang="ar-SA" b="1" dirty="0" smtClean="0"/>
              <a:t>-صلى الله عليه وسلم</a:t>
            </a:r>
            <a:r>
              <a:rPr lang="en-US" b="1" dirty="0" smtClean="0"/>
              <a:t>- .</a:t>
            </a:r>
            <a:br>
              <a:rPr lang="en-US" b="1" dirty="0" smtClean="0"/>
            </a:br>
            <a:r>
              <a:rPr lang="en-US" b="1" dirty="0" smtClean="0"/>
              <a:t>2- </a:t>
            </a:r>
            <a:r>
              <a:rPr lang="ar-SA" b="1" dirty="0" smtClean="0"/>
              <a:t>يندر فيه الإسناد الصحيح مما يقوي الشك </a:t>
            </a:r>
            <a:r>
              <a:rPr lang="ar-SA" b="1" dirty="0" err="1" smtClean="0"/>
              <a:t>فيه </a:t>
            </a:r>
            <a:r>
              <a:rPr lang="ar-SA" b="1" dirty="0" smtClean="0"/>
              <a:t>، كما أن الصحيح فيه قد اختلط بغير الصحيح بسبب حذف الإسناد</a:t>
            </a:r>
            <a:r>
              <a:rPr lang="en-US" b="1" dirty="0" smtClean="0"/>
              <a:t> .</a:t>
            </a:r>
            <a:br>
              <a:rPr lang="en-US" b="1" dirty="0" smtClean="0"/>
            </a:br>
            <a:r>
              <a:rPr lang="ar-SA" b="1" dirty="0"/>
              <a:t>اشتماله على الإسرائيليات التي تسربت إليهم عن طريق أهل الكتاب أو زنادقة الشعوب </a:t>
            </a:r>
            <a:r>
              <a:rPr lang="ar-SA" b="1" dirty="0" err="1"/>
              <a:t>الداخلية </a:t>
            </a:r>
            <a:r>
              <a:rPr lang="ar-SA" b="1" dirty="0"/>
              <a:t>، مما </a:t>
            </a:r>
            <a:r>
              <a:rPr lang="ar-SA" b="1" dirty="0" err="1"/>
              <a:t>يشوه </a:t>
            </a:r>
            <a:r>
              <a:rPr lang="ar-SA" b="1" dirty="0"/>
              <a:t>-في عمـومـه- صـفاء </a:t>
            </a:r>
            <a:r>
              <a:rPr lang="ar-SA" b="1" dirty="0" err="1"/>
              <a:t>العقــيدة ،</a:t>
            </a:r>
            <a:r>
              <a:rPr lang="en-US" b="1" dirty="0"/>
              <a:t> </a:t>
            </a:r>
            <a:br>
              <a:rPr lang="en-US" b="1" dirty="0"/>
            </a:br>
            <a:r>
              <a:rPr lang="ar-SA" b="1" dirty="0"/>
              <a:t>وواقعية المنهاج الإسلامي في </a:t>
            </a:r>
            <a:r>
              <a:rPr lang="ar-SA" b="1" dirty="0" err="1"/>
              <a:t>الحياة .</a:t>
            </a:r>
            <a:r>
              <a:rPr lang="ar-SA" b="1" dirty="0"/>
              <a:t> ولعل ذلك هو ما جعل ابن </a:t>
            </a:r>
            <a:r>
              <a:rPr lang="ar-SA" b="1" dirty="0" err="1"/>
              <a:t>تيمية </a:t>
            </a:r>
            <a:r>
              <a:rPr lang="ar-SA" b="1" dirty="0"/>
              <a:t>-رحمه </a:t>
            </a:r>
            <a:r>
              <a:rPr lang="ar-SA" b="1" dirty="0" err="1"/>
              <a:t>الله </a:t>
            </a:r>
            <a:r>
              <a:rPr lang="ar-SA" b="1" dirty="0"/>
              <a:t>- رغم ميله الشديد إلى الأخذ بالمأثور </a:t>
            </a:r>
            <a:r>
              <a:rPr lang="ar-SA" b="1" dirty="0" err="1"/>
              <a:t>والإبتعاد</a:t>
            </a:r>
            <a:r>
              <a:rPr lang="ar-SA" b="1" dirty="0"/>
              <a:t> ما أمكن عن </a:t>
            </a:r>
            <a:r>
              <a:rPr lang="ar-SA" b="1" dirty="0" err="1"/>
              <a:t>الرأي </a:t>
            </a:r>
            <a:r>
              <a:rPr lang="ar-SA" b="1" dirty="0"/>
              <a:t>- لا يأخذ بقول التابعي </a:t>
            </a:r>
            <a:r>
              <a:rPr lang="ar-SA" b="1" dirty="0" err="1"/>
              <a:t>مطلقا </a:t>
            </a:r>
            <a:r>
              <a:rPr lang="ar-SA" b="1" dirty="0"/>
              <a:t>، بل وجدناه يميل إلى التفصيل كما سبق أن بينا</a:t>
            </a:r>
            <a:r>
              <a:rPr lang="en-US" b="1" dirty="0"/>
              <a:t>. </a:t>
            </a:r>
            <a:br>
              <a:rPr lang="en-US" b="1" dirty="0"/>
            </a:br>
            <a:r>
              <a:rPr lang="en-US" b="1" dirty="0"/>
              <a:t>4- </a:t>
            </a:r>
            <a:r>
              <a:rPr lang="ar-SA" b="1" dirty="0"/>
              <a:t>ما لفقه أصحاب المذاهب المتطرفة لإعطاء وجودهم شرعية</a:t>
            </a:r>
            <a:r>
              <a:rPr lang="en-US" b="1" dirty="0"/>
              <a:t> .</a:t>
            </a:r>
            <a:br>
              <a:rPr lang="en-US" b="1" dirty="0"/>
            </a:br>
            <a:r>
              <a:rPr lang="ar-SA" b="1" dirty="0"/>
              <a:t>ولا يفهم مما سبق أنه يمكننا أن نتجاوز كل ما قاله التابعون إلى </a:t>
            </a:r>
            <a:r>
              <a:rPr lang="ar-SA" b="1" dirty="0" err="1"/>
              <a:t>الإجتهاد</a:t>
            </a:r>
            <a:r>
              <a:rPr lang="ar-SA" b="1" dirty="0"/>
              <a:t> والرأي بل لا بد من </a:t>
            </a:r>
            <a:r>
              <a:rPr lang="ar-SA" b="1" dirty="0" err="1"/>
              <a:t>الإستئناس</a:t>
            </a:r>
            <a:r>
              <a:rPr lang="ar-SA" b="1" dirty="0"/>
              <a:t> </a:t>
            </a:r>
            <a:r>
              <a:rPr lang="ar-SA" b="1" dirty="0" err="1"/>
              <a:t>بأقوالهم </a:t>
            </a:r>
            <a:r>
              <a:rPr lang="ar-SA" b="1" dirty="0"/>
              <a:t>، خاصة ونحن نعلم أنهم أدرى وأعلم منا في شتى المجالات التي تعتبر أساسا في فهم النص </a:t>
            </a:r>
            <a:r>
              <a:rPr lang="ar-SA" b="1" dirty="0" err="1"/>
              <a:t>القرآني </a:t>
            </a:r>
            <a:r>
              <a:rPr lang="ar-SA" b="1" dirty="0"/>
              <a:t>، كاللغة وعلومها وعلوم </a:t>
            </a:r>
            <a:r>
              <a:rPr lang="ar-SA" b="1" dirty="0" err="1"/>
              <a:t>القرآن </a:t>
            </a:r>
            <a:r>
              <a:rPr lang="ar-SA" b="1" dirty="0"/>
              <a:t>، ثم ما يمتازون </a:t>
            </a:r>
            <a:r>
              <a:rPr lang="ar-SA" b="1" dirty="0" err="1"/>
              <a:t>به</a:t>
            </a:r>
            <a:r>
              <a:rPr lang="ar-SA" b="1" dirty="0"/>
              <a:t> من صفات نفسية </a:t>
            </a:r>
            <a:r>
              <a:rPr lang="ar-SA" b="1" dirty="0" err="1"/>
              <a:t>عالية </a:t>
            </a:r>
            <a:r>
              <a:rPr lang="ar-SA" b="1" dirty="0"/>
              <a:t>، وما يتمتعون </a:t>
            </a:r>
            <a:r>
              <a:rPr lang="ar-SA" b="1" dirty="0" err="1"/>
              <a:t>به</a:t>
            </a:r>
            <a:r>
              <a:rPr lang="ar-SA" b="1" dirty="0"/>
              <a:t> من أخلاق ربانية تتمثل في الصفاء </a:t>
            </a:r>
            <a:r>
              <a:rPr lang="ar-SA" b="1" dirty="0" err="1"/>
              <a:t>والزهد </a:t>
            </a:r>
            <a:r>
              <a:rPr lang="ar-SA" b="1" dirty="0"/>
              <a:t>، </a:t>
            </a:r>
            <a:r>
              <a:rPr lang="ar-SA" b="1" dirty="0" err="1"/>
              <a:t>والورع </a:t>
            </a:r>
            <a:r>
              <a:rPr lang="ar-SA" b="1" dirty="0"/>
              <a:t>، والتقوى والإخلاص، مما يجعلهم عاملين بما </a:t>
            </a:r>
            <a:r>
              <a:rPr lang="ar-SA" b="1" dirty="0" err="1"/>
              <a:t>علموا.</a:t>
            </a:r>
            <a:r>
              <a:rPr lang="ar-SA" b="1" dirty="0"/>
              <a:t> وقد وعد الله سبحانه من كان ذلك شأنه بأن يعلمه </a:t>
            </a:r>
            <a:r>
              <a:rPr lang="ar-SA" b="1" dirty="0" err="1"/>
              <a:t>مالم</a:t>
            </a:r>
            <a:r>
              <a:rPr lang="ar-SA" b="1" dirty="0"/>
              <a:t> يعلم</a:t>
            </a:r>
            <a:r>
              <a:rPr lang="en-US" b="1" dirty="0" smtClean="0"/>
              <a:t>.</a:t>
            </a:r>
            <a:endParaRPr lang="ar-IQ" b="1" dirty="0" smtClean="0"/>
          </a:p>
          <a:p>
            <a:endParaRPr lang="en-US" dirty="0"/>
          </a:p>
          <a:p>
            <a:r>
              <a:rPr lang="ar-IQ" b="1" dirty="0" smtClean="0"/>
              <a:t>المفسرون من التابعين</a:t>
            </a:r>
            <a:endParaRPr lang="en-US" dirty="0" smtClean="0"/>
          </a:p>
          <a:p>
            <a:r>
              <a:rPr lang="ar-IQ" b="1" dirty="0" smtClean="0"/>
              <a:t>نستطيع أن نعتبر التابعين طبقات ثلاثا طبقة أهل مكة و أهل المدينة وطبقة أهل العراق</a:t>
            </a:r>
            <a:endParaRPr lang="en-US" dirty="0" smtClean="0"/>
          </a:p>
          <a:p>
            <a:r>
              <a:rPr lang="ar-IQ" b="1" u="sng" dirty="0" smtClean="0"/>
              <a:t>طبقة أهل مكة:</a:t>
            </a:r>
            <a:endParaRPr lang="en-US" dirty="0" smtClean="0"/>
          </a:p>
          <a:p>
            <a:r>
              <a:rPr lang="ar-IQ" b="1" dirty="0" smtClean="0"/>
              <a:t>أما طبقة أهل مكة من التابعين فقد كانوا أعلم الناس بالتفسير يقول </a:t>
            </a:r>
            <a:r>
              <a:rPr lang="ar-IQ" b="1" dirty="0" err="1" smtClean="0"/>
              <a:t>السيوطي </a:t>
            </a:r>
            <a:r>
              <a:rPr lang="ar-IQ" b="1" dirty="0" smtClean="0"/>
              <a:t>: أعلم الناس بالتفسير أهل مكة لأنهم أصحاب ابن عباس كمجاهد وعطاء بن أبي </a:t>
            </a:r>
            <a:r>
              <a:rPr lang="ar-IQ" b="1" dirty="0" err="1" smtClean="0"/>
              <a:t>رباح</a:t>
            </a:r>
            <a:r>
              <a:rPr lang="ar-IQ" b="1" dirty="0" smtClean="0"/>
              <a:t> وعكرمة مولى ابن عباس وسعيد بن </a:t>
            </a:r>
            <a:r>
              <a:rPr lang="ar-IQ" b="1" dirty="0" err="1" smtClean="0"/>
              <a:t>جبير</a:t>
            </a:r>
            <a:r>
              <a:rPr lang="ar-IQ" b="1" dirty="0" smtClean="0"/>
              <a:t> </a:t>
            </a:r>
            <a:r>
              <a:rPr lang="ar-IQ" b="1" dirty="0" err="1" smtClean="0"/>
              <a:t>وطاوس.</a:t>
            </a:r>
            <a:endParaRPr lang="en-US" dirty="0" smtClean="0"/>
          </a:p>
          <a:p>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260648"/>
            <a:ext cx="8229600" cy="5865515"/>
          </a:xfrm>
        </p:spPr>
        <p:txBody>
          <a:bodyPr>
            <a:noAutofit/>
          </a:bodyPr>
          <a:lstStyle/>
          <a:p>
            <a:r>
              <a:rPr lang="ar-IQ" sz="1800" b="1" dirty="0" smtClean="0"/>
              <a:t>أما </a:t>
            </a:r>
            <a:r>
              <a:rPr lang="ar-IQ" sz="1800" b="1" dirty="0" err="1"/>
              <a:t>مجاهد </a:t>
            </a:r>
            <a:r>
              <a:rPr lang="ar-IQ" sz="1800" b="1" dirty="0"/>
              <a:t>:فقد كان أوثق من روى عن ابن عباس ولذا يعتمد على تفسير الشافعي والبخاري وغيرهما من أقطاب العلم وأئمة الدين قال النووي إذا </a:t>
            </a:r>
            <a:r>
              <a:rPr lang="ar-IQ" sz="1800" b="1" dirty="0" err="1"/>
              <a:t>جاءك</a:t>
            </a:r>
            <a:r>
              <a:rPr lang="ar-IQ" sz="1800" b="1" dirty="0"/>
              <a:t> التفسير عن مجاهد فحسبك </a:t>
            </a:r>
            <a:r>
              <a:rPr lang="ar-IQ" sz="1800" b="1" dirty="0" err="1"/>
              <a:t>به</a:t>
            </a:r>
            <a:r>
              <a:rPr lang="ar-IQ" sz="1800" b="1" dirty="0"/>
              <a:t> وقال </a:t>
            </a:r>
            <a:r>
              <a:rPr lang="ar-IQ" sz="1800" b="1" dirty="0" err="1"/>
              <a:t>الفضيل</a:t>
            </a:r>
            <a:r>
              <a:rPr lang="ar-IQ" sz="1800" b="1" dirty="0"/>
              <a:t> بن ميمون سمعت مجاهدا يقول عرضت القرآن على ابن عباس ثلاثين مرة وعنه أيضا قال عرضت المصحف على ابن عباس ثلاث </a:t>
            </a:r>
            <a:r>
              <a:rPr lang="ar-IQ" sz="1800" b="1" dirty="0" err="1" smtClean="0"/>
              <a:t>عرضات</a:t>
            </a:r>
            <a:r>
              <a:rPr lang="ar-IQ" sz="1800" dirty="0" smtClean="0"/>
              <a:t> </a:t>
            </a:r>
            <a:r>
              <a:rPr lang="ar-IQ" sz="1800" b="1" dirty="0" smtClean="0"/>
              <a:t>أقف </a:t>
            </a:r>
            <a:r>
              <a:rPr lang="ar-IQ" sz="1800" b="1" dirty="0"/>
              <a:t>عند كل آية منه أسأله عنها فيم أنزلت وكيف </a:t>
            </a:r>
            <a:r>
              <a:rPr lang="ar-IQ" sz="1800" b="1" dirty="0" err="1"/>
              <a:t>كانت؟.</a:t>
            </a:r>
            <a:endParaRPr lang="en-US" sz="1800" dirty="0"/>
          </a:p>
          <a:p>
            <a:r>
              <a:rPr lang="ar-IQ" sz="1800" b="1" dirty="0"/>
              <a:t>ولا تعارض بين هاتين الروايتين فالإخبار بالقليل لا ينافي الإخبار بالكثير ويحتمل أن عرضه القرآن على ابن عباس ثلاثين مرة كان طلبا لضبطه وتجويده وحسن أدائه وأما عرضه إياه ثلاث مرات فكان طلبا لتفسيره ومعرفة أسراره وحكمه وأحكامه كما يدل عليه قوله اقف عند كل آية منه أسأله عنها فيم أنزلت وكيف </a:t>
            </a:r>
            <a:r>
              <a:rPr lang="ar-IQ" sz="1800" b="1" dirty="0" err="1"/>
              <a:t>أنزلت؟؟.</a:t>
            </a:r>
            <a:endParaRPr lang="en-US" sz="1800" dirty="0"/>
          </a:p>
          <a:p>
            <a:r>
              <a:rPr lang="ar-IQ" sz="1800" b="1" dirty="0"/>
              <a:t>وأما عطاء وسعيد: فقد كان كل منهما ثقة ثبتا في الرواية عن ابن عباس.</a:t>
            </a:r>
            <a:endParaRPr lang="en-US" sz="1800" dirty="0"/>
          </a:p>
          <a:p>
            <a:r>
              <a:rPr lang="ar-IQ" sz="1800" b="1" dirty="0"/>
              <a:t>قال سفيان الثوري خذوا التفسير عن أربعة عن سعيد بن </a:t>
            </a:r>
            <a:r>
              <a:rPr lang="ar-IQ" sz="1800" b="1" dirty="0" err="1"/>
              <a:t>جبير</a:t>
            </a:r>
            <a:r>
              <a:rPr lang="ar-IQ" sz="1800" b="1" dirty="0"/>
              <a:t> ومجاهد وعكرمة والضحاك وقال قتادة أعلم التابعين أربعة كان عطاء بن أبي </a:t>
            </a:r>
            <a:r>
              <a:rPr lang="ar-IQ" sz="1800" b="1" dirty="0" err="1"/>
              <a:t>رباح</a:t>
            </a:r>
            <a:r>
              <a:rPr lang="ar-IQ" sz="1800" b="1" dirty="0"/>
              <a:t> أعلمهم بالمناسك وكان سعيد بن </a:t>
            </a:r>
            <a:r>
              <a:rPr lang="ar-IQ" sz="1800" b="1" dirty="0" err="1"/>
              <a:t>جبير</a:t>
            </a:r>
            <a:r>
              <a:rPr lang="ar-IQ" sz="1800" b="1" dirty="0"/>
              <a:t> أعلمهم بالتفسير الخ وقال أبو حنيفة ما لقيت أحدا أفضل من عطاء.</a:t>
            </a:r>
            <a:endParaRPr lang="en-US" sz="1800" dirty="0"/>
          </a:p>
          <a:p>
            <a:r>
              <a:rPr lang="ar-IQ" sz="1800" b="1" dirty="0"/>
              <a:t>وأما عكرمة مولى ابن عباس: فقد قال الشافعي فيه ما بقي أحد أعلم بكتاب الله من عكرمة اهـ وقال عكرمة كان ابن عباس يجعل في رجلي </a:t>
            </a:r>
            <a:r>
              <a:rPr lang="ar-IQ" sz="1800" b="1" dirty="0" err="1"/>
              <a:t>الكبل1</a:t>
            </a:r>
            <a:r>
              <a:rPr lang="ar-IQ" sz="1800" b="1" dirty="0"/>
              <a:t> ويعلمني القرآن والسنة وكان يقول لقد فسرت ما بين اللوحين لعله يريد ما بين دفتي المصحف وكل شيء أحدثكم في القرآن فهو عن ابن عباس اهـ.</a:t>
            </a:r>
            <a:endParaRPr lang="en-US" sz="1800" dirty="0"/>
          </a:p>
          <a:p>
            <a:r>
              <a:rPr lang="ar-IQ" sz="1800" b="1" dirty="0" smtClean="0"/>
              <a:t>وأما </a:t>
            </a:r>
            <a:r>
              <a:rPr lang="ar-IQ" sz="1800" b="1" dirty="0" err="1" smtClean="0"/>
              <a:t>طاوس</a:t>
            </a:r>
            <a:r>
              <a:rPr lang="ar-IQ" sz="1800" b="1" dirty="0" smtClean="0"/>
              <a:t> بن كيسان </a:t>
            </a:r>
            <a:r>
              <a:rPr lang="ar-IQ" sz="1800" b="1" dirty="0" err="1" smtClean="0"/>
              <a:t>اليماني </a:t>
            </a:r>
            <a:r>
              <a:rPr lang="ar-IQ" sz="1800" b="1" dirty="0" smtClean="0"/>
              <a:t>:فقد كان من رجال العلم والعمل وأدرك من أصحاب النبي صلى الله عليه وسلم نحو الخمسين ورد أنه حج بيت الله الحرام أربعين مرة وكان مجاب الدعوة قال فيه ابن عباس إني لأظن </a:t>
            </a:r>
            <a:r>
              <a:rPr lang="ar-IQ" sz="1800" b="1" dirty="0" err="1" smtClean="0"/>
              <a:t>طاوسا</a:t>
            </a:r>
            <a:r>
              <a:rPr lang="ar-IQ" sz="1800" b="1" dirty="0" smtClean="0"/>
              <a:t> من أهل الجنة اهـ رضي الله عنهم أجمعين.</a:t>
            </a:r>
            <a:endParaRPr lang="en-US" sz="1800" dirty="0" smtClean="0"/>
          </a:p>
          <a:p>
            <a:endParaRPr lang="ar-IQ"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260648"/>
            <a:ext cx="8229600" cy="5865515"/>
          </a:xfrm>
        </p:spPr>
        <p:txBody>
          <a:bodyPr>
            <a:normAutofit fontScale="55000" lnSpcReduction="20000"/>
          </a:bodyPr>
          <a:lstStyle/>
          <a:p>
            <a:r>
              <a:rPr lang="ar-IQ" b="1" u="sng" dirty="0" smtClean="0"/>
              <a:t>طبقة </a:t>
            </a:r>
            <a:r>
              <a:rPr lang="ar-IQ" b="1" u="sng" dirty="0"/>
              <a:t>أهل المدينة:</a:t>
            </a:r>
            <a:endParaRPr lang="en-US" dirty="0"/>
          </a:p>
          <a:p>
            <a:r>
              <a:rPr lang="ar-IQ" b="1" dirty="0"/>
              <a:t>منهم زيد بن </a:t>
            </a:r>
            <a:r>
              <a:rPr lang="ar-IQ" b="1" dirty="0" err="1"/>
              <a:t>أسلم </a:t>
            </a:r>
            <a:r>
              <a:rPr lang="ar-IQ" b="1" dirty="0"/>
              <a:t>:وقد أخذ عنه ابنه عبد الرحمن ومالك بن أنس إمام دار الهجرة.</a:t>
            </a:r>
            <a:endParaRPr lang="en-US" dirty="0"/>
          </a:p>
          <a:p>
            <a:r>
              <a:rPr lang="ar-IQ" b="1" dirty="0"/>
              <a:t>ومنهم أبو </a:t>
            </a:r>
            <a:r>
              <a:rPr lang="ar-IQ" b="1" dirty="0" err="1"/>
              <a:t>العالية </a:t>
            </a:r>
            <a:r>
              <a:rPr lang="ar-IQ" b="1" dirty="0"/>
              <a:t>:وهو من رواة أبي بن كعب وقد روى عن الربيع بن أنس.</a:t>
            </a:r>
            <a:endParaRPr lang="en-US" dirty="0"/>
          </a:p>
          <a:p>
            <a:r>
              <a:rPr lang="ar-IQ" b="1" dirty="0"/>
              <a:t>منهم محمد بن كعب </a:t>
            </a:r>
            <a:r>
              <a:rPr lang="ar-IQ" b="1" dirty="0" err="1"/>
              <a:t>القرظي</a:t>
            </a:r>
            <a:r>
              <a:rPr lang="ar-IQ" b="1" dirty="0"/>
              <a:t>: الذي قال فيه ابن عون ما رأيت أحدا أعلم بتأويل القرآن من </a:t>
            </a:r>
            <a:r>
              <a:rPr lang="ar-IQ" b="1" dirty="0" err="1"/>
              <a:t>القرظي.</a:t>
            </a:r>
            <a:endParaRPr lang="en-US" dirty="0"/>
          </a:p>
          <a:p>
            <a:r>
              <a:rPr lang="ar-IQ" b="1" u="sng" dirty="0"/>
              <a:t>طبقة أهل العراق:</a:t>
            </a:r>
            <a:endParaRPr lang="en-US" dirty="0"/>
          </a:p>
          <a:p>
            <a:r>
              <a:rPr lang="ar-IQ" b="1" dirty="0"/>
              <a:t>منهم مسروق بن </a:t>
            </a:r>
            <a:r>
              <a:rPr lang="ar-IQ" b="1" dirty="0" err="1"/>
              <a:t>الأجدع </a:t>
            </a:r>
            <a:r>
              <a:rPr lang="ar-IQ" b="1" dirty="0"/>
              <a:t>:كان ورعا زاهدا صحب ابن مسعود قال ابن معين فيه ثقة لا يسأل عنه وكان القاضي </a:t>
            </a:r>
            <a:r>
              <a:rPr lang="ar-IQ" b="1" dirty="0" err="1"/>
              <a:t>شريح</a:t>
            </a:r>
            <a:r>
              <a:rPr lang="ar-IQ" b="1" dirty="0"/>
              <a:t> يستشيره في معضلات المسائل روى عنه الشعبي وأبو وائل وآخرون لصدق روايته وأمانته.</a:t>
            </a:r>
            <a:endParaRPr lang="en-US" dirty="0"/>
          </a:p>
          <a:p>
            <a:r>
              <a:rPr lang="ar-IQ" b="1" dirty="0"/>
              <a:t>ومنهم قتادة بن </a:t>
            </a:r>
            <a:r>
              <a:rPr lang="ar-IQ" b="1" dirty="0" err="1"/>
              <a:t>دعامة </a:t>
            </a:r>
            <a:r>
              <a:rPr lang="ar-IQ" b="1" dirty="0"/>
              <a:t>:هو من رواة ابن مسعود شهد له ابن سيرين بالضبط والحفظ وقال فيه ابن </a:t>
            </a:r>
            <a:r>
              <a:rPr lang="ar-IQ" b="1" dirty="0" err="1"/>
              <a:t>المسيب</a:t>
            </a:r>
            <a:r>
              <a:rPr lang="ar-IQ" b="1" dirty="0"/>
              <a:t> ما رأيت عراقيا أحفظ من قتادة غير أنه كان يخوض في القضاء والقدر فتحرج بعض الناس من الرواية عنه وقد احتج </a:t>
            </a:r>
            <a:r>
              <a:rPr lang="ar-IQ" b="1" dirty="0" err="1"/>
              <a:t>به</a:t>
            </a:r>
            <a:r>
              <a:rPr lang="ar-IQ" b="1" dirty="0"/>
              <a:t> أرباب الكتب الصحيحة.</a:t>
            </a:r>
            <a:endParaRPr lang="en-US" dirty="0"/>
          </a:p>
          <a:p>
            <a:r>
              <a:rPr lang="ar-IQ" b="1" dirty="0"/>
              <a:t>منهم أبو سعيد الحسن البصري: قال ابن سعد فيه كان ثقة مأمونا وعالما جليلا وفصيحا جميلا وتقيا نقيا حتى قيل إنه سيد التابعين.</a:t>
            </a:r>
            <a:endParaRPr lang="en-US" dirty="0"/>
          </a:p>
          <a:p>
            <a:r>
              <a:rPr lang="ar-IQ" b="1" dirty="0"/>
              <a:t>ومنهم عطاء بن أبي مسلم الخراساني: أصله من البصرة لكنه أقام بخراسان بعد أن دخلها لذلك نسب إليها كان من أجلاء العلماء غير أنه كان مصابا بسوء الحفظ لذلك اختلفوا في توثيقه.</a:t>
            </a:r>
            <a:endParaRPr lang="en-US" dirty="0"/>
          </a:p>
          <a:p>
            <a:r>
              <a:rPr lang="ar-IQ" b="1" dirty="0"/>
              <a:t>ومنهم مرة </a:t>
            </a:r>
            <a:r>
              <a:rPr lang="ar-IQ" b="1" dirty="0" err="1"/>
              <a:t>الهمذاني</a:t>
            </a:r>
            <a:r>
              <a:rPr lang="ar-IQ" b="1" dirty="0"/>
              <a:t> الكوفي: لكثرة عبادته قيل له مرة الطيب ومرة الخير</a:t>
            </a:r>
            <a:endParaRPr lang="en-US" dirty="0"/>
          </a:p>
          <a:p>
            <a:r>
              <a:rPr lang="ar-IQ" b="1" dirty="0"/>
              <a:t>أخذ عن أبي كعب وعمر بن الخطاب وغيرهما من الصحابة وروى عنه الشعبي وغيره.</a:t>
            </a:r>
            <a:endParaRPr lang="en-US" dirty="0"/>
          </a:p>
          <a:p>
            <a:r>
              <a:rPr lang="ar-IQ" b="1" dirty="0"/>
              <a:t>هؤلاء هم أعلام المفسرين من التابعين استمدوا آرائهم وعلومهم مما تلقوه من الصحابة رضوان الله عليهم </a:t>
            </a:r>
            <a:r>
              <a:rPr lang="ar-IQ" b="1" dirty="0" err="1"/>
              <a:t>أجمعين</a:t>
            </a:r>
            <a:r>
              <a:rPr lang="ar-IQ" b="1" dirty="0" err="1" smtClean="0"/>
              <a:t>.</a:t>
            </a:r>
            <a:r>
              <a:rPr lang="ar-IQ" b="1" dirty="0"/>
              <a:t> وعنهم أخذ تابعو التابعين وهكذا حتى وصل إلينا دين الله وكتابه وعلومه ومعارفه سليمة كاملة عن طريق التلقي والتلقين جيلا عن جيل مصداقا لقوله </a:t>
            </a:r>
            <a:r>
              <a:rPr lang="ar-IQ" b="1" dirty="0" err="1"/>
              <a:t>سبحانه: </a:t>
            </a:r>
            <a:r>
              <a:rPr lang="ar-IQ" b="1" dirty="0"/>
              <a:t>{إِنَّا نَحْنُ نَزَّلْنَا الذِّكْرَ وَإِنَّا لَهُ لَحَافِظُونَ</a:t>
            </a:r>
            <a:r>
              <a:rPr lang="ar-IQ" b="1" dirty="0" err="1"/>
              <a:t>}</a:t>
            </a:r>
            <a:endParaRPr lang="en-US" dirty="0"/>
          </a:p>
          <a:p>
            <a:r>
              <a:rPr lang="ar-IQ" b="1" dirty="0"/>
              <a:t>ولقوله صلى الله عليه </a:t>
            </a:r>
            <a:r>
              <a:rPr lang="ar-IQ" b="1" dirty="0" err="1"/>
              <a:t>وسلم: </a:t>
            </a:r>
            <a:r>
              <a:rPr lang="ar-IQ" b="1" dirty="0"/>
              <a:t>"يحمل هذا العلم من كل خلف عدوله ينفون عنه تحريف </a:t>
            </a:r>
            <a:r>
              <a:rPr lang="ar-IQ" b="1" dirty="0" err="1"/>
              <a:t>الغالين</a:t>
            </a:r>
            <a:r>
              <a:rPr lang="ar-IQ" b="1" dirty="0"/>
              <a:t> وانتحال المبطلين وتأويل </a:t>
            </a:r>
            <a:r>
              <a:rPr lang="ar-IQ" b="1" dirty="0" err="1"/>
              <a:t>الجاهلين".</a:t>
            </a:r>
            <a:endParaRPr lang="en-US" dirty="0"/>
          </a:p>
          <a:p>
            <a:endParaRPr lang="en-US" dirty="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260648"/>
            <a:ext cx="8229600" cy="5865515"/>
          </a:xfrm>
        </p:spPr>
        <p:txBody>
          <a:bodyPr/>
          <a:lstStyle/>
          <a:p>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617</Words>
  <Application>Microsoft Office PowerPoint</Application>
  <PresentationFormat>On-screen Show (4:3)</PresentationFormat>
  <Paragraphs>27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Slide 2</vt:lpstr>
      <vt:lpstr>Slide 3</vt:lpstr>
      <vt:lpstr>Slide 4</vt:lpstr>
      <vt:lpstr>Slide 5</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2</cp:revision>
  <dcterms:created xsi:type="dcterms:W3CDTF">2019-12-12T16:48:35Z</dcterms:created>
  <dcterms:modified xsi:type="dcterms:W3CDTF">2019-12-12T17:02:41Z</dcterms:modified>
</cp:coreProperties>
</file>