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12/10/2019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الثانية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4400" dirty="0" smtClean="0">
                <a:cs typeface="B Jadid" pitchFamily="2" charset="-78"/>
              </a:rPr>
              <a:t>2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4398064" y="55852"/>
            <a:ext cx="2550199" cy="4847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342892">
              <a:spcAft>
                <a:spcPts val="450"/>
              </a:spcAft>
            </a:pPr>
            <a:r>
              <a:rPr lang="ar-AE" sz="2700" b="1" dirty="0">
                <a:ln/>
                <a:solidFill>
                  <a:prstClr val="black"/>
                </a:solidFill>
                <a:latin typeface="Andalus" panose="02020603050405020304" pitchFamily="18" charset="-78"/>
                <a:cs typeface="Akhbar MT" pitchFamily="2" charset="-78"/>
              </a:rPr>
              <a:t>*</a:t>
            </a:r>
            <a:r>
              <a:rPr lang="ar-AE" sz="2400" b="1" dirty="0">
                <a:ln/>
                <a:solidFill>
                  <a:prstClr val="black"/>
                </a:solidFill>
                <a:latin typeface="Andalus" panose="02020603050405020304" pitchFamily="18" charset="-78"/>
                <a:cs typeface="AF_Tabook" pitchFamily="2" charset="-78"/>
              </a:rPr>
              <a:t>المخرج الثالث ــ  اللسان:</a:t>
            </a:r>
            <a:endParaRPr lang="ar-SA" sz="6600" b="1" dirty="0">
              <a:ln/>
              <a:solidFill>
                <a:prstClr val="black"/>
              </a:solidFill>
              <a:latin typeface="Andalus" panose="02020603050405020304" pitchFamily="18" charset="-78"/>
              <a:cs typeface="AF_Tabook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92554" y="643667"/>
            <a:ext cx="8685709" cy="315469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marL="342892" indent="-342892" defTabSz="342892">
              <a:buFont typeface="Arial" panose="020B0604020202020204" pitchFamily="34" charset="0"/>
              <a:buChar char="•"/>
            </a:pPr>
            <a:r>
              <a:rPr lang="ar-AE" sz="1600" b="1" dirty="0">
                <a:solidFill>
                  <a:prstClr val="black"/>
                </a:solidFill>
                <a:cs typeface="Akhbar MT" pitchFamily="2" charset="-78"/>
              </a:rPr>
              <a:t>هو مخرج عام لعشرة مخارج إجمالية، يخرج منها ثمانية عشر حرفاً من عشرة مخارج تفصيلية، وهي منحصرة في (أقصاه، ووسطه، وحافته، وطرفه</a:t>
            </a:r>
            <a:r>
              <a:rPr lang="ar-AE" sz="1600" b="1" dirty="0" smtClean="0">
                <a:solidFill>
                  <a:prstClr val="black"/>
                </a:solidFill>
                <a:cs typeface="Akhbar MT" pitchFamily="2" charset="-78"/>
              </a:rPr>
              <a:t>):</a:t>
            </a:r>
            <a:endParaRPr lang="ar-AE" sz="1600" b="1" dirty="0">
              <a:solidFill>
                <a:srgbClr val="0000FF"/>
              </a:solidFill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71600" y="1591909"/>
            <a:ext cx="8071634" cy="1577353"/>
          </a:xfrm>
          <a:prstGeom prst="rect">
            <a:avLst/>
          </a:prstGeom>
          <a:noFill/>
        </p:spPr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1600" b="1" dirty="0" smtClean="0">
                <a:solidFill>
                  <a:srgbClr val="0000FF"/>
                </a:solidFill>
                <a:cs typeface="Akhbar MT" pitchFamily="2" charset="-78"/>
              </a:rPr>
              <a:t>1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.</a:t>
            </a:r>
            <a:r>
              <a:rPr lang="ar-AE" sz="1600" b="1" dirty="0" err="1" smtClean="0">
                <a:solidFill>
                  <a:srgbClr val="0000FF"/>
                </a:solidFill>
                <a:cs typeface="Akhbar MT" pitchFamily="2" charset="-78"/>
              </a:rPr>
              <a:t>مابين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أقصى اللسان ما يلي الحلق من الحنك الأعلى، ق.</a:t>
            </a:r>
          </a:p>
          <a:p>
            <a:pPr defTabSz="342892"/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2.أقصى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اللسان تحت مخرج القاف، ك، ويقال للقاف والكاف لهويان نسبةً 	إلى اللهاة.</a:t>
            </a:r>
          </a:p>
          <a:p>
            <a:pPr defTabSz="342892"/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3.من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وسطه، (ج، ش، ي) (غير المدية)، الياء المتحركة أو الياء الساكنة    التي </a:t>
            </a:r>
            <a:r>
              <a:rPr lang="ar-AE" sz="1600" b="1" dirty="0" err="1">
                <a:solidFill>
                  <a:srgbClr val="0000FF"/>
                </a:solidFill>
                <a:cs typeface="Akhbar MT" pitchFamily="2" charset="-78"/>
              </a:rPr>
              <a:t>لايسبقها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 كسر، ويقال لها الحروف الشجرية لأنها تخرج من شجر اللسان( ). وهو 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م</a:t>
            </a:r>
            <a:r>
              <a:rPr lang="ar-IQ" sz="1600" b="1" dirty="0" smtClean="0">
                <a:solidFill>
                  <a:srgbClr val="0000FF"/>
                </a:solidFill>
                <a:cs typeface="Akhbar MT" pitchFamily="2" charset="-78"/>
              </a:rPr>
              <a:t>خ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رج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الفم، قيل هو ما انفتح من منطبق الفم.</a:t>
            </a:r>
          </a:p>
          <a:p>
            <a:pPr defTabSz="342892"/>
            <a:r>
              <a:rPr lang="ar-AE" b="1" dirty="0" smtClean="0">
                <a:solidFill>
                  <a:srgbClr val="0000FF"/>
                </a:solidFill>
                <a:cs typeface="Akhbar MT" pitchFamily="2" charset="-78"/>
              </a:rPr>
              <a:t>4.من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أول حافته إلى </a:t>
            </a:r>
            <a:r>
              <a:rPr lang="ar-AE" sz="1600" b="1" dirty="0" err="1">
                <a:solidFill>
                  <a:srgbClr val="0000FF"/>
                </a:solidFill>
                <a:cs typeface="Akhbar MT" pitchFamily="2" charset="-78"/>
              </a:rPr>
              <a:t>مايلي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 الأضراس من الجانبين أو من أحدهما، وهو حرف الضاد (ض)، وخروج الضاد من حافة اللسان اليسرى أسهل وأكثر استعمالاً من الحافة اليمنى.</a:t>
            </a:r>
            <a:endParaRPr lang="ar-AE" sz="1600" b="1" dirty="0">
              <a:solidFill>
                <a:srgbClr val="0000FF"/>
              </a:solidFill>
              <a:cs typeface="Akhbar MT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188033" y="1131590"/>
            <a:ext cx="556881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>
                <a:solidFill>
                  <a:prstClr val="black"/>
                </a:solidFill>
                <a:cs typeface="Akhbar MT" pitchFamily="2" charset="-78"/>
              </a:rPr>
              <a:t>( </a:t>
            </a:r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أ)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018502" y="3166840"/>
            <a:ext cx="798536" cy="484748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>
                <a:solidFill>
                  <a:prstClr val="black"/>
                </a:solidFill>
                <a:cs typeface="Akhbar MT" pitchFamily="2" charset="-78"/>
              </a:rPr>
              <a:t>( ب ) 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051720" y="3513790"/>
            <a:ext cx="6919506" cy="1546575"/>
          </a:xfrm>
          <a:prstGeom prst="rect">
            <a:avLst/>
          </a:prstGeom>
          <a:noFill/>
        </p:spPr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1600" b="1" dirty="0" smtClean="0">
                <a:solidFill>
                  <a:srgbClr val="0000FF"/>
                </a:solidFill>
                <a:cs typeface="Akhbar MT" pitchFamily="2" charset="-78"/>
              </a:rPr>
              <a:t>5.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من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أول حافته إلى منتهى طرفه، حرف اللام، (ل).</a:t>
            </a:r>
          </a:p>
          <a:p>
            <a:pPr defTabSz="342892"/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6.من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طرف اللسان تحت مخرجي اللام قليلاً، حرف النون (ن).</a:t>
            </a:r>
          </a:p>
          <a:p>
            <a:pPr defTabSz="342892"/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7.من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طرف اللسان مما يلي ظهره مع ما فوقه من الحنك الأعلى، حرف 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الراء(ر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).</a:t>
            </a:r>
          </a:p>
          <a:p>
            <a:pPr defTabSz="342892"/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8.من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طرفه وأصول الثنايا العليا، حرف الطاء والدال والتاء (ط، د، ت)، 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ومخرج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الطاء أبعدها ثم تحتها الدال ثم التاء.</a:t>
            </a:r>
          </a:p>
          <a:p>
            <a:pPr defTabSz="342892"/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ويقال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لها نطعية لخروجها من نِطْع، أي جلد غار الحنك الأعلى 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وهو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سقفه وثنايا الأسنان المتقدمة، والنطع: الجلدة الملتزقة بعظم الخليقاء 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فيها </a:t>
            </a:r>
            <a:r>
              <a:rPr lang="ar-AE" sz="1600" b="1" dirty="0">
                <a:solidFill>
                  <a:srgbClr val="0000FF"/>
                </a:solidFill>
                <a:cs typeface="Akhbar MT" pitchFamily="2" charset="-78"/>
              </a:rPr>
              <a:t>آثار </a:t>
            </a:r>
            <a:r>
              <a:rPr lang="ar-AE" sz="1600" b="1" dirty="0" smtClean="0">
                <a:solidFill>
                  <a:srgbClr val="0000FF"/>
                </a:solidFill>
                <a:cs typeface="Akhbar MT" pitchFamily="2" charset="-78"/>
              </a:rPr>
              <a:t>كالتحزيز</a:t>
            </a:r>
            <a:endParaRPr lang="ar-AE" sz="1600" b="1" dirty="0">
              <a:solidFill>
                <a:srgbClr val="0000FF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766382" y="1"/>
            <a:ext cx="719188" cy="484748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>
                <a:solidFill>
                  <a:prstClr val="black"/>
                </a:solidFill>
                <a:cs typeface="Akhbar MT" pitchFamily="2" charset="-78"/>
              </a:rPr>
              <a:t>( ج )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2051720" y="590910"/>
            <a:ext cx="6753268" cy="1300354"/>
          </a:xfrm>
          <a:prstGeom prst="rect">
            <a:avLst/>
          </a:prstGeom>
          <a:noFill/>
        </p:spPr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1600" b="1" dirty="0" smtClean="0">
                <a:solidFill>
                  <a:srgbClr val="990099"/>
                </a:solidFill>
                <a:cs typeface="Akhbar MT" pitchFamily="2" charset="-78"/>
              </a:rPr>
              <a:t>9.</a:t>
            </a:r>
            <a:r>
              <a:rPr lang="ar-AE" sz="1600" b="1" dirty="0" smtClean="0">
                <a:solidFill>
                  <a:srgbClr val="990099"/>
                </a:solidFill>
                <a:cs typeface="Akhbar MT" pitchFamily="2" charset="-78"/>
              </a:rPr>
              <a:t>طرف </a:t>
            </a:r>
            <a:r>
              <a:rPr lang="ar-AE" sz="1600" b="1" dirty="0">
                <a:solidFill>
                  <a:srgbClr val="990099"/>
                </a:solidFill>
                <a:cs typeface="Akhbar MT" pitchFamily="2" charset="-78"/>
              </a:rPr>
              <a:t>اللسان وفوق الثنايا السفلى، حرف السين والصاد والزاي، (س، </a:t>
            </a:r>
            <a:r>
              <a:rPr lang="ar-AE" sz="1600" b="1" dirty="0" smtClean="0">
                <a:solidFill>
                  <a:srgbClr val="990099"/>
                </a:solidFill>
                <a:cs typeface="Akhbar MT" pitchFamily="2" charset="-78"/>
              </a:rPr>
              <a:t>ص</a:t>
            </a:r>
            <a:r>
              <a:rPr lang="ar-AE" sz="1600" b="1" dirty="0">
                <a:solidFill>
                  <a:srgbClr val="990099"/>
                </a:solidFill>
                <a:cs typeface="Akhbar MT" pitchFamily="2" charset="-78"/>
              </a:rPr>
              <a:t>، ز). وتسمى الحروف الأسلية لخروجها من </a:t>
            </a:r>
            <a:r>
              <a:rPr lang="ar-AE" sz="1600" b="1" dirty="0" err="1">
                <a:solidFill>
                  <a:srgbClr val="990099"/>
                </a:solidFill>
                <a:cs typeface="Akhbar MT" pitchFamily="2" charset="-78"/>
              </a:rPr>
              <a:t>أسَكة</a:t>
            </a:r>
            <a:r>
              <a:rPr lang="ar-AE" sz="1600" b="1" dirty="0">
                <a:solidFill>
                  <a:srgbClr val="990099"/>
                </a:solidFill>
                <a:cs typeface="Akhbar MT" pitchFamily="2" charset="-78"/>
              </a:rPr>
              <a:t> اللسان أي طرفه </a:t>
            </a:r>
            <a:r>
              <a:rPr lang="ar-AE" sz="1600" b="1" dirty="0" smtClean="0">
                <a:solidFill>
                  <a:srgbClr val="990099"/>
                </a:solidFill>
                <a:cs typeface="Akhbar MT" pitchFamily="2" charset="-78"/>
              </a:rPr>
              <a:t>ومستدقه</a:t>
            </a:r>
            <a:r>
              <a:rPr lang="ar-AE" sz="1600" b="1" dirty="0">
                <a:solidFill>
                  <a:srgbClr val="990099"/>
                </a:solidFill>
                <a:cs typeface="Akhbar MT" pitchFamily="2" charset="-78"/>
              </a:rPr>
              <a:t>، وتسمى أيضاً حروف الصفير لأنها تشترك بصفة الصفير( ).</a:t>
            </a:r>
          </a:p>
          <a:p>
            <a:pPr defTabSz="342892"/>
            <a:r>
              <a:rPr lang="ar-AE" sz="1600" b="1" dirty="0" smtClean="0">
                <a:solidFill>
                  <a:srgbClr val="990099"/>
                </a:solidFill>
                <a:cs typeface="Akhbar MT" pitchFamily="2" charset="-78"/>
              </a:rPr>
              <a:t>10.من </a:t>
            </a:r>
            <a:r>
              <a:rPr lang="ar-AE" sz="1600" b="1" dirty="0">
                <a:solidFill>
                  <a:srgbClr val="990099"/>
                </a:solidFill>
                <a:cs typeface="Akhbar MT" pitchFamily="2" charset="-78"/>
              </a:rPr>
              <a:t>طرف اللسان وأطراف الثنايا العليا، حرف الثاء والذال والظاء، (ث، ذ، </a:t>
            </a:r>
            <a:r>
              <a:rPr lang="ar-AE" sz="1600" b="1" dirty="0" smtClean="0">
                <a:solidFill>
                  <a:srgbClr val="990099"/>
                </a:solidFill>
                <a:cs typeface="Akhbar MT" pitchFamily="2" charset="-78"/>
              </a:rPr>
              <a:t>ظ</a:t>
            </a:r>
            <a:r>
              <a:rPr lang="ar-AE" sz="1600" b="1" dirty="0">
                <a:solidFill>
                  <a:srgbClr val="990099"/>
                </a:solidFill>
                <a:cs typeface="Akhbar MT" pitchFamily="2" charset="-78"/>
              </a:rPr>
              <a:t>)، وتسمى الحروف اللّثوية، لأن مبدأها من اللّثة، واللّثة مغرز الأسنان( ).</a:t>
            </a:r>
          </a:p>
          <a:p>
            <a:pPr defTabSz="342892"/>
            <a:endParaRPr lang="ar-AE" sz="1600" b="1" dirty="0">
              <a:solidFill>
                <a:srgbClr val="990099"/>
              </a:solidFill>
              <a:cs typeface="Akhbar M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115741" y="2034454"/>
            <a:ext cx="2455319" cy="4385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342892">
              <a:spcAft>
                <a:spcPts val="450"/>
              </a:spcAft>
            </a:pPr>
            <a:r>
              <a:rPr lang="ar-AE" sz="2400" b="1" dirty="0">
                <a:ln/>
                <a:solidFill>
                  <a:prstClr val="black"/>
                </a:solidFill>
                <a:latin typeface="Andalus" panose="02020603050405020304" pitchFamily="18" charset="-78"/>
                <a:cs typeface="Akhbar MT" pitchFamily="2" charset="-78"/>
              </a:rPr>
              <a:t>المخرج الرابع ــ  الشفتان:</a:t>
            </a:r>
            <a:endParaRPr lang="ar-SA" sz="6000" b="1" dirty="0">
              <a:ln/>
              <a:solidFill>
                <a:prstClr val="black"/>
              </a:solidFill>
              <a:latin typeface="Andalus" panose="02020603050405020304" pitchFamily="18" charset="-78"/>
              <a:cs typeface="Akhbar M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763688" y="2715411"/>
            <a:ext cx="7210266" cy="1546575"/>
          </a:xfrm>
          <a:prstGeom prst="rect">
            <a:avLst/>
          </a:prstGeom>
          <a:noFill/>
        </p:spPr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1600" b="1" dirty="0" smtClean="0">
                <a:solidFill>
                  <a:srgbClr val="663300"/>
                </a:solidFill>
                <a:cs typeface="Akhbar MT" pitchFamily="2" charset="-78"/>
              </a:rPr>
              <a:t>- </a:t>
            </a:r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وفيهما </a:t>
            </a:r>
            <a:r>
              <a:rPr lang="ar-AE" sz="1600" b="1" dirty="0">
                <a:solidFill>
                  <a:srgbClr val="663300"/>
                </a:solidFill>
                <a:cs typeface="Akhbar MT" pitchFamily="2" charset="-78"/>
              </a:rPr>
              <a:t>مخرجان:</a:t>
            </a:r>
          </a:p>
          <a:p>
            <a:pPr defTabSz="342892"/>
            <a:r>
              <a:rPr lang="ar-IQ" sz="1600" b="1" dirty="0">
                <a:solidFill>
                  <a:srgbClr val="663300"/>
                </a:solidFill>
                <a:cs typeface="Akhbar MT" pitchFamily="2" charset="-78"/>
              </a:rPr>
              <a:t>1</a:t>
            </a:r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.بطن </a:t>
            </a:r>
            <a:r>
              <a:rPr lang="ar-AE" sz="1600" b="1" dirty="0">
                <a:solidFill>
                  <a:srgbClr val="663300"/>
                </a:solidFill>
                <a:cs typeface="Akhbar MT" pitchFamily="2" charset="-78"/>
              </a:rPr>
              <a:t>الشفة السفلى مع أطراف الثنايا العليا، ويخرج منه حرف الفاء (ف).</a:t>
            </a:r>
          </a:p>
          <a:p>
            <a:pPr defTabSz="342892"/>
            <a:r>
              <a:rPr lang="ar-IQ" sz="1600" b="1" dirty="0">
                <a:solidFill>
                  <a:srgbClr val="663300"/>
                </a:solidFill>
                <a:cs typeface="Akhbar MT" pitchFamily="2" charset="-78"/>
              </a:rPr>
              <a:t>2</a:t>
            </a:r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.</a:t>
            </a:r>
            <a:r>
              <a:rPr lang="ar-AE" sz="1600" b="1" dirty="0" err="1" smtClean="0">
                <a:solidFill>
                  <a:srgbClr val="663300"/>
                </a:solidFill>
                <a:cs typeface="Akhbar MT" pitchFamily="2" charset="-78"/>
              </a:rPr>
              <a:t>مابين</a:t>
            </a:r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 </a:t>
            </a:r>
            <a:r>
              <a:rPr lang="ar-AE" sz="1600" b="1" dirty="0">
                <a:solidFill>
                  <a:srgbClr val="663300"/>
                </a:solidFill>
                <a:cs typeface="Akhbar MT" pitchFamily="2" charset="-78"/>
              </a:rPr>
              <a:t>الشفتين، ويخرج منهما</a:t>
            </a:r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:</a:t>
            </a:r>
            <a:endParaRPr lang="ar-IQ" sz="1600" b="1" dirty="0" smtClean="0">
              <a:solidFill>
                <a:srgbClr val="663300"/>
              </a:solidFill>
              <a:cs typeface="Akhbar MT" pitchFamily="2" charset="-78"/>
            </a:endParaRPr>
          </a:p>
          <a:p>
            <a:pPr defTabSz="342892"/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أ ـالباء </a:t>
            </a:r>
            <a:r>
              <a:rPr lang="ar-AE" sz="1600" b="1" dirty="0">
                <a:solidFill>
                  <a:srgbClr val="663300"/>
                </a:solidFill>
                <a:cs typeface="Akhbar MT" pitchFamily="2" charset="-78"/>
              </a:rPr>
              <a:t>والميم (ب، م) بانطباق الشفتين، والباء أقوى انطباقاً.</a:t>
            </a:r>
          </a:p>
          <a:p>
            <a:pPr defTabSz="342892"/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ب ـالواو </a:t>
            </a:r>
            <a:r>
              <a:rPr lang="ar-AE" sz="1600" b="1" dirty="0">
                <a:solidFill>
                  <a:srgbClr val="663300"/>
                </a:solidFill>
                <a:cs typeface="Akhbar MT" pitchFamily="2" charset="-78"/>
              </a:rPr>
              <a:t>(و) غير المدية بانفتاح الشفتين والواو غير المدية هي الواو </a:t>
            </a:r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المتحركة </a:t>
            </a:r>
            <a:r>
              <a:rPr lang="ar-AE" sz="1600" b="1" dirty="0">
                <a:solidFill>
                  <a:srgbClr val="663300"/>
                </a:solidFill>
                <a:cs typeface="Akhbar MT" pitchFamily="2" charset="-78"/>
              </a:rPr>
              <a:t>والواو( )، اللينة( ). ويقال لهذه الحـروف (ف، ب، م، و) </a:t>
            </a:r>
            <a:r>
              <a:rPr lang="ar-AE" sz="1600" b="1" dirty="0" smtClean="0">
                <a:solidFill>
                  <a:srgbClr val="663300"/>
                </a:solidFill>
                <a:cs typeface="Akhbar MT" pitchFamily="2" charset="-78"/>
              </a:rPr>
              <a:t>شفوية </a:t>
            </a:r>
            <a:r>
              <a:rPr lang="ar-AE" sz="1600" b="1" dirty="0">
                <a:solidFill>
                  <a:srgbClr val="663300"/>
                </a:solidFill>
                <a:cs typeface="Akhbar MT" pitchFamily="2" charset="-78"/>
              </a:rPr>
              <a:t>لخروجها من الشفة.</a:t>
            </a:r>
            <a:endParaRPr lang="ar-AE" sz="1600" b="1" dirty="0">
              <a:solidFill>
                <a:srgbClr val="66330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338</Words>
  <Application>Microsoft Office PowerPoint</Application>
  <PresentationFormat>عرض على الشاشة (9:16)‏</PresentationFormat>
  <Paragraphs>29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26</cp:revision>
  <dcterms:created xsi:type="dcterms:W3CDTF">2018-09-14T18:51:34Z</dcterms:created>
  <dcterms:modified xsi:type="dcterms:W3CDTF">2019-12-10T20:52:13Z</dcterms:modified>
</cp:coreProperties>
</file>