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5143500" type="screen16x9"/>
  <p:notesSz cx="6858000" cy="9144000"/>
  <p:defaultTextStyle>
    <a:defPPr>
      <a:defRPr lang="ar-AE"/>
    </a:defPPr>
    <a:lvl1pPr marL="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21" d="100"/>
          <a:sy n="121" d="100"/>
        </p:scale>
        <p:origin x="-102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F877-0FF9-432D-AB52-28C2482279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3E15-75D7-4ACD-AA5D-DC0B7691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7F4B-5795-4C96-82E8-418085B84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1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C0F9-924D-417A-86F7-67D88CB380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16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B006-26E3-4106-A218-A25462DF48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37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CE16-F4BB-4ADB-A058-48E5AC48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1D48-3893-4E09-A3A3-BA57A8DFB6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3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CF9C-1549-4FFC-B8A7-BA3055155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7254-0E66-4EEF-969F-7BEFC23BC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588-DF5E-41B6-8F1B-8A68EE66B0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D313-702A-49E5-82A9-8434BDB87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628-15B0-4666-9630-35F969A5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8CF3-5A1F-4FAD-9935-2613ECAED0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C8AD-2E10-40E6-BFEF-0A7C71B525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C579-D3F7-4A6E-B534-DA3C667D1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4F7-3F4A-4793-B4C2-E4F915A3F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fld id="{42983E2D-9EAA-468D-8FE1-63A08348F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 rtl="0"/>
              <a:t>12/10/2019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rtl="0"/>
            <a:fld id="{D57F1E4F-1CFF-5643-939E-217C01CDF565}" type="slidenum">
              <a:rPr lang="en-US" smtClean="0"/>
              <a:pPr defTabSz="3429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763689" y="864681"/>
            <a:ext cx="5616624" cy="807911"/>
          </a:xfrm>
          <a:prstGeom prst="rect">
            <a:avLst/>
          </a:prstGeom>
          <a:solidFill>
            <a:srgbClr val="FFFF99"/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48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المحاضرة الثانية</a:t>
            </a:r>
            <a:endParaRPr lang="en-US" sz="4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68344" y="411510"/>
            <a:ext cx="10801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sz="4400" dirty="0" smtClean="0">
                <a:cs typeface="B Jadid" pitchFamily="2" charset="-78"/>
              </a:rPr>
              <a:t>2</a:t>
            </a:r>
            <a:endParaRPr lang="ar-IQ" sz="4400" dirty="0">
              <a:cs typeface="B Jadi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123728" y="2715766"/>
            <a:ext cx="51845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e Bold Jut Out" pitchFamily="2" charset="-78"/>
              </a:rPr>
              <a:t>م. د. قيس عبدالله أحمد </a:t>
            </a:r>
            <a:endParaRPr lang="ar-IQ" dirty="0">
              <a:cs typeface="Simple Bold Jut Out" pitchFamily="2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851920" y="1923678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dirty="0" smtClean="0">
                <a:cs typeface="Simple Bold Jut Out" pitchFamily="2" charset="-78"/>
              </a:rPr>
              <a:t>اعداد</a:t>
            </a:r>
            <a:endParaRPr lang="ar-IQ" dirty="0"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4398064" y="55852"/>
            <a:ext cx="2550199" cy="48474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defTabSz="342892">
              <a:spcAft>
                <a:spcPts val="450"/>
              </a:spcAft>
            </a:pPr>
            <a:r>
              <a:rPr lang="ar-AE" sz="2700" b="1" dirty="0">
                <a:ln/>
                <a:solidFill>
                  <a:prstClr val="black"/>
                </a:solidFill>
                <a:latin typeface="Andalus" panose="02020603050405020304" pitchFamily="18" charset="-78"/>
                <a:cs typeface="Akhbar MT" pitchFamily="2" charset="-78"/>
              </a:rPr>
              <a:t>*</a:t>
            </a:r>
            <a:r>
              <a:rPr lang="ar-AE" sz="2400" b="1" dirty="0">
                <a:ln/>
                <a:solidFill>
                  <a:prstClr val="black"/>
                </a:solidFill>
                <a:latin typeface="Andalus" panose="02020603050405020304" pitchFamily="18" charset="-78"/>
                <a:cs typeface="AF_Tabook" pitchFamily="2" charset="-78"/>
              </a:rPr>
              <a:t>المخرج الثالث ــ  اللسان:</a:t>
            </a:r>
            <a:endParaRPr lang="ar-SA" sz="6600" b="1" dirty="0">
              <a:ln/>
              <a:solidFill>
                <a:prstClr val="black"/>
              </a:solidFill>
              <a:latin typeface="Andalus" panose="02020603050405020304" pitchFamily="18" charset="-78"/>
              <a:cs typeface="AF_Tabook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92554" y="643667"/>
            <a:ext cx="8685709" cy="315469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marL="342892" indent="-342892" defTabSz="342892">
              <a:buFont typeface="Arial" panose="020B0604020202020204" pitchFamily="34" charset="0"/>
              <a:buChar char="•"/>
            </a:pPr>
            <a:r>
              <a:rPr lang="ar-AE" sz="1600" b="1" dirty="0">
                <a:solidFill>
                  <a:prstClr val="black"/>
                </a:solidFill>
                <a:cs typeface="Akhbar MT" pitchFamily="2" charset="-78"/>
              </a:rPr>
              <a:t>هو مخرج عام لعشرة مخارج إجمالية، يخرج منها ثمانية عشر حرفاً من عشرة مخارج تفصيلية، وهي منحصرة في (أقصاه، ووسطه، وحافته، وطرفه</a:t>
            </a:r>
            <a:r>
              <a:rPr lang="ar-AE" sz="1600" b="1" dirty="0" smtClean="0">
                <a:solidFill>
                  <a:prstClr val="black"/>
                </a:solidFill>
                <a:cs typeface="Akhbar MT" pitchFamily="2" charset="-78"/>
              </a:rPr>
              <a:t>):</a:t>
            </a:r>
            <a:endParaRPr lang="ar-AE" sz="1600" b="1" dirty="0">
              <a:solidFill>
                <a:srgbClr val="0000FF"/>
              </a:solidFill>
              <a:cs typeface="Akhbar MT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971600" y="1591909"/>
            <a:ext cx="8071634" cy="1577353"/>
          </a:xfrm>
          <a:prstGeom prst="rect">
            <a:avLst/>
          </a:prstGeom>
          <a:noFill/>
        </p:spPr>
        <p:txBody>
          <a:bodyPr wrap="square" lIns="68579" tIns="34289" rIns="68579" bIns="34289" rtlCol="1">
            <a:spAutoFit/>
          </a:bodyPr>
          <a:lstStyle/>
          <a:p>
            <a:pPr defTabSz="342892"/>
            <a:r>
              <a:rPr lang="ar-IQ" sz="1600" b="1" dirty="0" smtClean="0">
                <a:solidFill>
                  <a:srgbClr val="0000FF"/>
                </a:solidFill>
                <a:cs typeface="Akhbar MT" pitchFamily="2" charset="-78"/>
              </a:rPr>
              <a:t>1</a:t>
            </a:r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.</a:t>
            </a:r>
            <a:r>
              <a:rPr lang="ar-AE" sz="1600" b="1" dirty="0" err="1" smtClean="0">
                <a:solidFill>
                  <a:srgbClr val="0000FF"/>
                </a:solidFill>
                <a:cs typeface="Akhbar MT" pitchFamily="2" charset="-78"/>
              </a:rPr>
              <a:t>مابين</a:t>
            </a:r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 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أقصى اللسان ما يلي الحلق من الحنك الأعلى، ق.</a:t>
            </a:r>
          </a:p>
          <a:p>
            <a:pPr defTabSz="342892"/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2.أقصى 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اللسان تحت مخرج القاف، ك، ويقال للقاف والكاف لهويان نسبةً 	إلى اللهاة.</a:t>
            </a:r>
          </a:p>
          <a:p>
            <a:pPr defTabSz="342892"/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3.من 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وسطه، (ج، ش، ي) (غير المدية)، الياء المتحركة أو الياء الساكنة    التي </a:t>
            </a:r>
            <a:r>
              <a:rPr lang="ar-AE" sz="1600" b="1" dirty="0" err="1">
                <a:solidFill>
                  <a:srgbClr val="0000FF"/>
                </a:solidFill>
                <a:cs typeface="Akhbar MT" pitchFamily="2" charset="-78"/>
              </a:rPr>
              <a:t>لايسبقها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 كسر، ويقال لها الحروف الشجرية لأنها تخرج من شجر اللسان( ). وهو </a:t>
            </a:r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م</a:t>
            </a:r>
            <a:r>
              <a:rPr lang="ar-IQ" sz="1600" b="1" dirty="0" smtClean="0">
                <a:solidFill>
                  <a:srgbClr val="0000FF"/>
                </a:solidFill>
                <a:cs typeface="Akhbar MT" pitchFamily="2" charset="-78"/>
              </a:rPr>
              <a:t>خ</a:t>
            </a:r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رج 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الفم، قيل هو ما انفتح من منطبق الفم.</a:t>
            </a:r>
          </a:p>
          <a:p>
            <a:pPr defTabSz="342892"/>
            <a:r>
              <a:rPr lang="ar-AE" b="1" dirty="0" smtClean="0">
                <a:solidFill>
                  <a:srgbClr val="0000FF"/>
                </a:solidFill>
                <a:cs typeface="Akhbar MT" pitchFamily="2" charset="-78"/>
              </a:rPr>
              <a:t>4.من</a:t>
            </a:r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 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أول حافته إلى </a:t>
            </a:r>
            <a:r>
              <a:rPr lang="ar-AE" sz="1600" b="1" dirty="0" err="1">
                <a:solidFill>
                  <a:srgbClr val="0000FF"/>
                </a:solidFill>
                <a:cs typeface="Akhbar MT" pitchFamily="2" charset="-78"/>
              </a:rPr>
              <a:t>مايلي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 الأضراس من الجانبين أو من أحدهما، وهو حرف الضاد (ض)، وخروج الضاد من حافة اللسان اليسرى أسهل وأكثر استعمالاً من الحافة اليمنى.</a:t>
            </a:r>
            <a:endParaRPr lang="ar-AE" sz="1600" b="1" dirty="0">
              <a:solidFill>
                <a:srgbClr val="0000FF"/>
              </a:solidFill>
              <a:cs typeface="Akhbar MT" pitchFamily="2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188033" y="1131590"/>
            <a:ext cx="556881" cy="484746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>
                <a:solidFill>
                  <a:prstClr val="black"/>
                </a:solidFill>
                <a:cs typeface="Akhbar MT" pitchFamily="2" charset="-78"/>
              </a:rPr>
              <a:t>( </a:t>
            </a:r>
            <a:r>
              <a:rPr lang="ar-AE" sz="2700" dirty="0" smtClean="0">
                <a:solidFill>
                  <a:prstClr val="black"/>
                </a:solidFill>
                <a:cs typeface="Akhbar MT" pitchFamily="2" charset="-78"/>
              </a:rPr>
              <a:t>أ) </a:t>
            </a:r>
            <a:endParaRPr lang="ar-AE" sz="27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018502" y="3166840"/>
            <a:ext cx="798536" cy="484748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>
                <a:solidFill>
                  <a:prstClr val="black"/>
                </a:solidFill>
                <a:cs typeface="Akhbar MT" pitchFamily="2" charset="-78"/>
              </a:rPr>
              <a:t>( ب ) 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051720" y="3513790"/>
            <a:ext cx="6919506" cy="1546575"/>
          </a:xfrm>
          <a:prstGeom prst="rect">
            <a:avLst/>
          </a:prstGeom>
          <a:noFill/>
        </p:spPr>
        <p:txBody>
          <a:bodyPr wrap="square" lIns="68579" tIns="34289" rIns="68579" bIns="34289" rtlCol="1">
            <a:spAutoFit/>
          </a:bodyPr>
          <a:lstStyle/>
          <a:p>
            <a:pPr defTabSz="342892"/>
            <a:r>
              <a:rPr lang="ar-IQ" sz="1600" b="1" dirty="0" smtClean="0">
                <a:solidFill>
                  <a:srgbClr val="0000FF"/>
                </a:solidFill>
                <a:cs typeface="Akhbar MT" pitchFamily="2" charset="-78"/>
              </a:rPr>
              <a:t>5.</a:t>
            </a:r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من 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أول حافته إلى منتهى طرفه، حرف اللام، (ل).</a:t>
            </a:r>
          </a:p>
          <a:p>
            <a:pPr defTabSz="342892"/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6.من 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طرف اللسان تحت مخرجي اللام قليلاً، حرف النون (ن).</a:t>
            </a:r>
          </a:p>
          <a:p>
            <a:pPr defTabSz="342892"/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7.من 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طرف اللسان مما يلي ظهره مع ما فوقه من الحنك الأعلى، حرف </a:t>
            </a:r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الراء(ر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).</a:t>
            </a:r>
          </a:p>
          <a:p>
            <a:pPr defTabSz="342892"/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8.من 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طرفه وأصول الثنايا العليا، حرف الطاء والدال والتاء (ط، د، ت)، </a:t>
            </a:r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ومخرج 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الطاء أبعدها ثم تحتها الدال ثم التاء.</a:t>
            </a:r>
          </a:p>
          <a:p>
            <a:pPr defTabSz="342892"/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ويقال 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لها نطعية لخروجها من نِطْع، أي جلد غار الحنك الأعلى </a:t>
            </a:r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وهو 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سقفه وثنايا الأسنان المتقدمة، والنطع: الجلدة الملتزقة بعظم الخليقاء </a:t>
            </a:r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فيها </a:t>
            </a:r>
            <a:r>
              <a:rPr lang="ar-AE" sz="1600" b="1" dirty="0">
                <a:solidFill>
                  <a:srgbClr val="0000FF"/>
                </a:solidFill>
                <a:cs typeface="Akhbar MT" pitchFamily="2" charset="-78"/>
              </a:rPr>
              <a:t>آثار </a:t>
            </a:r>
            <a:r>
              <a:rPr lang="ar-AE" sz="1600" b="1" dirty="0" smtClean="0">
                <a:solidFill>
                  <a:srgbClr val="0000FF"/>
                </a:solidFill>
                <a:cs typeface="Akhbar MT" pitchFamily="2" charset="-78"/>
              </a:rPr>
              <a:t>كالتحزيز</a:t>
            </a:r>
            <a:endParaRPr lang="ar-AE" sz="1600" b="1" dirty="0">
              <a:solidFill>
                <a:srgbClr val="0000FF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79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4766382" y="1"/>
            <a:ext cx="719188" cy="484748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>
                <a:solidFill>
                  <a:prstClr val="black"/>
                </a:solidFill>
                <a:cs typeface="Akhbar MT" pitchFamily="2" charset="-78"/>
              </a:rPr>
              <a:t>( ج ) 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2051720" y="590910"/>
            <a:ext cx="6753268" cy="1300354"/>
          </a:xfrm>
          <a:prstGeom prst="rect">
            <a:avLst/>
          </a:prstGeom>
          <a:noFill/>
        </p:spPr>
        <p:txBody>
          <a:bodyPr wrap="square" lIns="68579" tIns="34289" rIns="68579" bIns="34289" rtlCol="1">
            <a:spAutoFit/>
          </a:bodyPr>
          <a:lstStyle/>
          <a:p>
            <a:pPr defTabSz="342892"/>
            <a:r>
              <a:rPr lang="ar-IQ" sz="1600" b="1" dirty="0" smtClean="0">
                <a:solidFill>
                  <a:srgbClr val="990099"/>
                </a:solidFill>
                <a:cs typeface="Akhbar MT" pitchFamily="2" charset="-78"/>
              </a:rPr>
              <a:t>9.</a:t>
            </a:r>
            <a:r>
              <a:rPr lang="ar-AE" sz="1600" b="1" dirty="0" smtClean="0">
                <a:solidFill>
                  <a:srgbClr val="990099"/>
                </a:solidFill>
                <a:cs typeface="Akhbar MT" pitchFamily="2" charset="-78"/>
              </a:rPr>
              <a:t>طرف </a:t>
            </a:r>
            <a:r>
              <a:rPr lang="ar-AE" sz="1600" b="1" dirty="0">
                <a:solidFill>
                  <a:srgbClr val="990099"/>
                </a:solidFill>
                <a:cs typeface="Akhbar MT" pitchFamily="2" charset="-78"/>
              </a:rPr>
              <a:t>اللسان وفوق الثنايا السفلى، حرف السين والصاد والزاي، (س، </a:t>
            </a:r>
            <a:r>
              <a:rPr lang="ar-AE" sz="1600" b="1" dirty="0" smtClean="0">
                <a:solidFill>
                  <a:srgbClr val="990099"/>
                </a:solidFill>
                <a:cs typeface="Akhbar MT" pitchFamily="2" charset="-78"/>
              </a:rPr>
              <a:t>ص</a:t>
            </a:r>
            <a:r>
              <a:rPr lang="ar-AE" sz="1600" b="1" dirty="0">
                <a:solidFill>
                  <a:srgbClr val="990099"/>
                </a:solidFill>
                <a:cs typeface="Akhbar MT" pitchFamily="2" charset="-78"/>
              </a:rPr>
              <a:t>، ز). وتسمى الحروف الأسلية لخروجها من </a:t>
            </a:r>
            <a:r>
              <a:rPr lang="ar-AE" sz="1600" b="1" dirty="0" err="1">
                <a:solidFill>
                  <a:srgbClr val="990099"/>
                </a:solidFill>
                <a:cs typeface="Akhbar MT" pitchFamily="2" charset="-78"/>
              </a:rPr>
              <a:t>أسَكة</a:t>
            </a:r>
            <a:r>
              <a:rPr lang="ar-AE" sz="1600" b="1" dirty="0">
                <a:solidFill>
                  <a:srgbClr val="990099"/>
                </a:solidFill>
                <a:cs typeface="Akhbar MT" pitchFamily="2" charset="-78"/>
              </a:rPr>
              <a:t> اللسان أي طرفه </a:t>
            </a:r>
            <a:r>
              <a:rPr lang="ar-AE" sz="1600" b="1" dirty="0" smtClean="0">
                <a:solidFill>
                  <a:srgbClr val="990099"/>
                </a:solidFill>
                <a:cs typeface="Akhbar MT" pitchFamily="2" charset="-78"/>
              </a:rPr>
              <a:t>ومستدقه</a:t>
            </a:r>
            <a:r>
              <a:rPr lang="ar-AE" sz="1600" b="1" dirty="0">
                <a:solidFill>
                  <a:srgbClr val="990099"/>
                </a:solidFill>
                <a:cs typeface="Akhbar MT" pitchFamily="2" charset="-78"/>
              </a:rPr>
              <a:t>، وتسمى أيضاً حروف الصفير لأنها تشترك بصفة الصفير( ).</a:t>
            </a:r>
          </a:p>
          <a:p>
            <a:pPr defTabSz="342892"/>
            <a:r>
              <a:rPr lang="ar-AE" sz="1600" b="1" dirty="0" smtClean="0">
                <a:solidFill>
                  <a:srgbClr val="990099"/>
                </a:solidFill>
                <a:cs typeface="Akhbar MT" pitchFamily="2" charset="-78"/>
              </a:rPr>
              <a:t>10.من </a:t>
            </a:r>
            <a:r>
              <a:rPr lang="ar-AE" sz="1600" b="1" dirty="0">
                <a:solidFill>
                  <a:srgbClr val="990099"/>
                </a:solidFill>
                <a:cs typeface="Akhbar MT" pitchFamily="2" charset="-78"/>
              </a:rPr>
              <a:t>طرف اللسان وأطراف الثنايا العليا، حرف الثاء والذال والظاء، (ث، ذ، </a:t>
            </a:r>
            <a:r>
              <a:rPr lang="ar-AE" sz="1600" b="1" dirty="0" smtClean="0">
                <a:solidFill>
                  <a:srgbClr val="990099"/>
                </a:solidFill>
                <a:cs typeface="Akhbar MT" pitchFamily="2" charset="-78"/>
              </a:rPr>
              <a:t>ظ</a:t>
            </a:r>
            <a:r>
              <a:rPr lang="ar-AE" sz="1600" b="1" dirty="0">
                <a:solidFill>
                  <a:srgbClr val="990099"/>
                </a:solidFill>
                <a:cs typeface="Akhbar MT" pitchFamily="2" charset="-78"/>
              </a:rPr>
              <a:t>)، وتسمى الحروف اللّثوية، لأن مبدأها من اللّثة، واللّثة مغرز الأسنان( ).</a:t>
            </a:r>
          </a:p>
          <a:p>
            <a:pPr defTabSz="342892"/>
            <a:endParaRPr lang="ar-AE" sz="1600" b="1" dirty="0">
              <a:solidFill>
                <a:srgbClr val="990099"/>
              </a:solidFill>
              <a:cs typeface="Akhbar MT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115741" y="2034454"/>
            <a:ext cx="2455319" cy="4385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defTabSz="342892">
              <a:spcAft>
                <a:spcPts val="450"/>
              </a:spcAft>
            </a:pPr>
            <a:r>
              <a:rPr lang="ar-AE" sz="2400" b="1" dirty="0">
                <a:ln/>
                <a:solidFill>
                  <a:prstClr val="black"/>
                </a:solidFill>
                <a:latin typeface="Andalus" panose="02020603050405020304" pitchFamily="18" charset="-78"/>
                <a:cs typeface="Akhbar MT" pitchFamily="2" charset="-78"/>
              </a:rPr>
              <a:t>المخرج الرابع ــ  الشفتان:</a:t>
            </a:r>
            <a:endParaRPr lang="ar-SA" sz="6000" b="1" dirty="0">
              <a:ln/>
              <a:solidFill>
                <a:prstClr val="black"/>
              </a:solidFill>
              <a:latin typeface="Andalus" panose="02020603050405020304" pitchFamily="18" charset="-78"/>
              <a:cs typeface="Akhbar MT" pitchFamily="2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763688" y="2715411"/>
            <a:ext cx="7210266" cy="1546575"/>
          </a:xfrm>
          <a:prstGeom prst="rect">
            <a:avLst/>
          </a:prstGeom>
          <a:noFill/>
        </p:spPr>
        <p:txBody>
          <a:bodyPr wrap="square" lIns="68579" tIns="34289" rIns="68579" bIns="34289" rtlCol="1">
            <a:spAutoFit/>
          </a:bodyPr>
          <a:lstStyle/>
          <a:p>
            <a:pPr defTabSz="342892"/>
            <a:r>
              <a:rPr lang="ar-IQ" sz="1600" b="1" dirty="0" smtClean="0">
                <a:solidFill>
                  <a:srgbClr val="663300"/>
                </a:solidFill>
                <a:cs typeface="Akhbar MT" pitchFamily="2" charset="-78"/>
              </a:rPr>
              <a:t>- </a:t>
            </a:r>
            <a:r>
              <a:rPr lang="ar-AE" sz="1600" b="1" dirty="0" smtClean="0">
                <a:solidFill>
                  <a:srgbClr val="663300"/>
                </a:solidFill>
                <a:cs typeface="Akhbar MT" pitchFamily="2" charset="-78"/>
              </a:rPr>
              <a:t>وفيهما </a:t>
            </a:r>
            <a:r>
              <a:rPr lang="ar-AE" sz="1600" b="1" dirty="0">
                <a:solidFill>
                  <a:srgbClr val="663300"/>
                </a:solidFill>
                <a:cs typeface="Akhbar MT" pitchFamily="2" charset="-78"/>
              </a:rPr>
              <a:t>مخرجان:</a:t>
            </a:r>
          </a:p>
          <a:p>
            <a:pPr defTabSz="342892"/>
            <a:r>
              <a:rPr lang="ar-IQ" sz="1600" b="1" dirty="0">
                <a:solidFill>
                  <a:srgbClr val="663300"/>
                </a:solidFill>
                <a:cs typeface="Akhbar MT" pitchFamily="2" charset="-78"/>
              </a:rPr>
              <a:t>1</a:t>
            </a:r>
            <a:r>
              <a:rPr lang="ar-AE" sz="1600" b="1" dirty="0" smtClean="0">
                <a:solidFill>
                  <a:srgbClr val="663300"/>
                </a:solidFill>
                <a:cs typeface="Akhbar MT" pitchFamily="2" charset="-78"/>
              </a:rPr>
              <a:t>.بطن </a:t>
            </a:r>
            <a:r>
              <a:rPr lang="ar-AE" sz="1600" b="1" dirty="0">
                <a:solidFill>
                  <a:srgbClr val="663300"/>
                </a:solidFill>
                <a:cs typeface="Akhbar MT" pitchFamily="2" charset="-78"/>
              </a:rPr>
              <a:t>الشفة السفلى مع أطراف الثنايا العليا، ويخرج منه حرف الفاء (ف).</a:t>
            </a:r>
          </a:p>
          <a:p>
            <a:pPr defTabSz="342892"/>
            <a:r>
              <a:rPr lang="ar-IQ" sz="1600" b="1" dirty="0">
                <a:solidFill>
                  <a:srgbClr val="663300"/>
                </a:solidFill>
                <a:cs typeface="Akhbar MT" pitchFamily="2" charset="-78"/>
              </a:rPr>
              <a:t>2</a:t>
            </a:r>
            <a:r>
              <a:rPr lang="ar-AE" sz="1600" b="1" dirty="0" smtClean="0">
                <a:solidFill>
                  <a:srgbClr val="663300"/>
                </a:solidFill>
                <a:cs typeface="Akhbar MT" pitchFamily="2" charset="-78"/>
              </a:rPr>
              <a:t>.</a:t>
            </a:r>
            <a:r>
              <a:rPr lang="ar-AE" sz="1600" b="1" dirty="0" err="1" smtClean="0">
                <a:solidFill>
                  <a:srgbClr val="663300"/>
                </a:solidFill>
                <a:cs typeface="Akhbar MT" pitchFamily="2" charset="-78"/>
              </a:rPr>
              <a:t>مابين</a:t>
            </a:r>
            <a:r>
              <a:rPr lang="ar-AE" sz="1600" b="1" dirty="0" smtClean="0">
                <a:solidFill>
                  <a:srgbClr val="663300"/>
                </a:solidFill>
                <a:cs typeface="Akhbar MT" pitchFamily="2" charset="-78"/>
              </a:rPr>
              <a:t> </a:t>
            </a:r>
            <a:r>
              <a:rPr lang="ar-AE" sz="1600" b="1" dirty="0">
                <a:solidFill>
                  <a:srgbClr val="663300"/>
                </a:solidFill>
                <a:cs typeface="Akhbar MT" pitchFamily="2" charset="-78"/>
              </a:rPr>
              <a:t>الشفتين، ويخرج منهما</a:t>
            </a:r>
            <a:r>
              <a:rPr lang="ar-AE" sz="1600" b="1" dirty="0" smtClean="0">
                <a:solidFill>
                  <a:srgbClr val="663300"/>
                </a:solidFill>
                <a:cs typeface="Akhbar MT" pitchFamily="2" charset="-78"/>
              </a:rPr>
              <a:t>:</a:t>
            </a:r>
            <a:endParaRPr lang="ar-IQ" sz="1600" b="1" dirty="0" smtClean="0">
              <a:solidFill>
                <a:srgbClr val="663300"/>
              </a:solidFill>
              <a:cs typeface="Akhbar MT" pitchFamily="2" charset="-78"/>
            </a:endParaRPr>
          </a:p>
          <a:p>
            <a:pPr defTabSz="342892"/>
            <a:r>
              <a:rPr lang="ar-AE" sz="1600" b="1" dirty="0" smtClean="0">
                <a:solidFill>
                  <a:srgbClr val="663300"/>
                </a:solidFill>
                <a:cs typeface="Akhbar MT" pitchFamily="2" charset="-78"/>
              </a:rPr>
              <a:t>أ ـالباء </a:t>
            </a:r>
            <a:r>
              <a:rPr lang="ar-AE" sz="1600" b="1" dirty="0">
                <a:solidFill>
                  <a:srgbClr val="663300"/>
                </a:solidFill>
                <a:cs typeface="Akhbar MT" pitchFamily="2" charset="-78"/>
              </a:rPr>
              <a:t>والميم (ب، م) بانطباق الشفتين، والباء أقوى انطباقاً.</a:t>
            </a:r>
          </a:p>
          <a:p>
            <a:pPr defTabSz="342892"/>
            <a:r>
              <a:rPr lang="ar-AE" sz="1600" b="1" dirty="0" smtClean="0">
                <a:solidFill>
                  <a:srgbClr val="663300"/>
                </a:solidFill>
                <a:cs typeface="Akhbar MT" pitchFamily="2" charset="-78"/>
              </a:rPr>
              <a:t>ب ـالواو </a:t>
            </a:r>
            <a:r>
              <a:rPr lang="ar-AE" sz="1600" b="1" dirty="0">
                <a:solidFill>
                  <a:srgbClr val="663300"/>
                </a:solidFill>
                <a:cs typeface="Akhbar MT" pitchFamily="2" charset="-78"/>
              </a:rPr>
              <a:t>(و) غير المدية بانفتاح الشفتين والواو غير المدية هي الواو </a:t>
            </a:r>
            <a:r>
              <a:rPr lang="ar-AE" sz="1600" b="1" dirty="0" smtClean="0">
                <a:solidFill>
                  <a:srgbClr val="663300"/>
                </a:solidFill>
                <a:cs typeface="Akhbar MT" pitchFamily="2" charset="-78"/>
              </a:rPr>
              <a:t>المتحركة </a:t>
            </a:r>
            <a:r>
              <a:rPr lang="ar-AE" sz="1600" b="1" dirty="0">
                <a:solidFill>
                  <a:srgbClr val="663300"/>
                </a:solidFill>
                <a:cs typeface="Akhbar MT" pitchFamily="2" charset="-78"/>
              </a:rPr>
              <a:t>والواو( )، اللينة( ). ويقال لهذه الحـروف (ف، ب، م، و) </a:t>
            </a:r>
            <a:r>
              <a:rPr lang="ar-AE" sz="1600" b="1" dirty="0" smtClean="0">
                <a:solidFill>
                  <a:srgbClr val="663300"/>
                </a:solidFill>
                <a:cs typeface="Akhbar MT" pitchFamily="2" charset="-78"/>
              </a:rPr>
              <a:t>شفوية </a:t>
            </a:r>
            <a:r>
              <a:rPr lang="ar-AE" sz="1600" b="1" dirty="0">
                <a:solidFill>
                  <a:srgbClr val="663300"/>
                </a:solidFill>
                <a:cs typeface="Akhbar MT" pitchFamily="2" charset="-78"/>
              </a:rPr>
              <a:t>لخروجها من الشفة.</a:t>
            </a:r>
            <a:endParaRPr lang="ar-AE" sz="1600" b="1" dirty="0">
              <a:solidFill>
                <a:srgbClr val="663300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54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1_ربط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338</Words>
  <Application>Microsoft Office PowerPoint</Application>
  <PresentationFormat>عرض على الشاشة (9:16)‏</PresentationFormat>
  <Paragraphs>29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1_ربطة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Moodi Alfayoumy</dc:creator>
  <cp:lastModifiedBy>DR.Ahmed Saker 2o1O</cp:lastModifiedBy>
  <cp:revision>26</cp:revision>
  <dcterms:created xsi:type="dcterms:W3CDTF">2018-09-14T18:51:34Z</dcterms:created>
  <dcterms:modified xsi:type="dcterms:W3CDTF">2019-12-10T20:52:13Z</dcterms:modified>
</cp:coreProperties>
</file>