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C58E8FF-C4DA-41A0-BD9F-8E69314C30C9}" type="datetimeFigureOut">
              <a:rPr lang="en-GB" smtClean="0"/>
              <a:t>27/12/2015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B65D0C-FEE4-4252-9211-A5A3D5933F63}" type="slidenum">
              <a:rPr lang="en-GB" smtClean="0"/>
              <a:t>‹#›</a:t>
            </a:fld>
            <a:endParaRPr lang="en-GB"/>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C58E8FF-C4DA-41A0-BD9F-8E69314C30C9}" type="datetimeFigureOut">
              <a:rPr lang="en-GB" smtClean="0"/>
              <a:t>27/12/2015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B65D0C-FEE4-4252-9211-A5A3D5933F63}"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C58E8FF-C4DA-41A0-BD9F-8E69314C30C9}" type="datetimeFigureOut">
              <a:rPr lang="en-GB" smtClean="0"/>
              <a:t>27/12/2015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B65D0C-FEE4-4252-9211-A5A3D5933F63}"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C58E8FF-C4DA-41A0-BD9F-8E69314C30C9}" type="datetimeFigureOut">
              <a:rPr lang="en-GB" smtClean="0"/>
              <a:t>27/12/2015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B65D0C-FEE4-4252-9211-A5A3D5933F63}" type="slidenum">
              <a:rPr lang="en-GB" smtClean="0"/>
              <a:t>‹#›</a:t>
            </a:fld>
            <a:endParaRPr lang="en-GB"/>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C58E8FF-C4DA-41A0-BD9F-8E69314C30C9}" type="datetimeFigureOut">
              <a:rPr lang="en-GB" smtClean="0"/>
              <a:t>27/12/2015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B65D0C-FEE4-4252-9211-A5A3D5933F63}"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C58E8FF-C4DA-41A0-BD9F-8E69314C30C9}" type="datetimeFigureOut">
              <a:rPr lang="en-GB" smtClean="0"/>
              <a:t>27/12/2015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B65D0C-FEE4-4252-9211-A5A3D5933F63}" type="slidenum">
              <a:rPr lang="en-GB" smtClean="0"/>
              <a:t>‹#›</a:t>
            </a:fld>
            <a:endParaRPr lang="en-GB"/>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C58E8FF-C4DA-41A0-BD9F-8E69314C30C9}" type="datetimeFigureOut">
              <a:rPr lang="en-GB" smtClean="0"/>
              <a:t>27/12/2015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B65D0C-FEE4-4252-9211-A5A3D5933F63}" type="slidenum">
              <a:rPr lang="en-GB" smtClean="0"/>
              <a:t>‹#›</a:t>
            </a:fld>
            <a:endParaRPr lang="en-GB"/>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C58E8FF-C4DA-41A0-BD9F-8E69314C30C9}" type="datetimeFigureOut">
              <a:rPr lang="en-GB" smtClean="0"/>
              <a:t>27/12/2015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B65D0C-FEE4-4252-9211-A5A3D5933F63}"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58E8FF-C4DA-41A0-BD9F-8E69314C30C9}" type="datetimeFigureOut">
              <a:rPr lang="en-GB" smtClean="0"/>
              <a:t>27/12/2015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B65D0C-FEE4-4252-9211-A5A3D5933F63}"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C58E8FF-C4DA-41A0-BD9F-8E69314C30C9}" type="datetimeFigureOut">
              <a:rPr lang="en-GB" smtClean="0"/>
              <a:t>27/12/2015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B65D0C-FEE4-4252-9211-A5A3D5933F63}"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C58E8FF-C4DA-41A0-BD9F-8E69314C30C9}" type="datetimeFigureOut">
              <a:rPr lang="en-GB" smtClean="0"/>
              <a:t>27/12/2015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B65D0C-FEE4-4252-9211-A5A3D5933F63}" type="slidenum">
              <a:rPr lang="en-GB" smtClean="0"/>
              <a:t>‹#›</a:t>
            </a:fld>
            <a:endParaRPr lang="en-GB"/>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C58E8FF-C4DA-41A0-BD9F-8E69314C30C9}" type="datetimeFigureOut">
              <a:rPr lang="en-GB" smtClean="0"/>
              <a:t>27/12/2015</a:t>
            </a:fld>
            <a:endParaRPr lang="en-GB"/>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8B65D0C-FEE4-4252-9211-A5A3D5933F63}"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png"/><Relationship Id="rId1" Type="http://schemas.openxmlformats.org/officeDocument/2006/relationships/slideLayout" Target="../slideLayouts/slideLayout1.xml"/><Relationship Id="rId4" Type="http://schemas.openxmlformats.org/officeDocument/2006/relationships/image" Target="../media/image20.emf"/></Relationships>
</file>

<file path=ppt/slides/_rels/slide1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5.emf"/></Relationships>
</file>

<file path=ppt/slides/_rels/slide1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980728"/>
            <a:ext cx="8784975" cy="5760639"/>
          </a:xfrm>
        </p:spPr>
        <p:txBody>
          <a:bodyPr>
            <a:normAutofit/>
          </a:bodyPr>
          <a:lstStyle/>
          <a:p>
            <a:pPr algn="r" rtl="1"/>
            <a:r>
              <a:rPr lang="ar-IQ" sz="1800" dirty="0">
                <a:latin typeface="Times New Roman" pitchFamily="18" charset="0"/>
                <a:cs typeface="Times New Roman" pitchFamily="18" charset="0"/>
              </a:rPr>
              <a:t>مركبات الاميد عبارة عن مركبات متكونة من ترابط الاحماض الكربوكسيلية مع مجموعة الامينات حيث تتكون رابطة بين مجموعة </a:t>
            </a:r>
            <a:r>
              <a:rPr lang="ar-IQ" sz="1800" dirty="0" err="1">
                <a:latin typeface="Times New Roman" pitchFamily="18" charset="0"/>
                <a:cs typeface="Times New Roman" pitchFamily="18" charset="0"/>
              </a:rPr>
              <a:t>الكربونيل</a:t>
            </a:r>
            <a:r>
              <a:rPr lang="ar-IQ" sz="1800" dirty="0">
                <a:latin typeface="Times New Roman" pitchFamily="18" charset="0"/>
                <a:cs typeface="Times New Roman" pitchFamily="18" charset="0"/>
              </a:rPr>
              <a:t> من جهة الاحماض الكربوكسيلية وبين ذرة النتروجين من جهة الامينات مكونة رابطة </a:t>
            </a:r>
            <a:r>
              <a:rPr lang="ar-IQ" sz="1800" dirty="0" err="1">
                <a:latin typeface="Times New Roman" pitchFamily="18" charset="0"/>
                <a:cs typeface="Times New Roman" pitchFamily="18" charset="0"/>
              </a:rPr>
              <a:t>ببتيدية</a:t>
            </a:r>
            <a:r>
              <a:rPr lang="ar-IQ" sz="1800" dirty="0">
                <a:latin typeface="Times New Roman" pitchFamily="18" charset="0"/>
                <a:cs typeface="Times New Roman" pitchFamily="18" charset="0"/>
              </a:rPr>
              <a:t> تعتبر هي الاساس في تكوين البروتينات وغيرها </a:t>
            </a:r>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r>
              <a:rPr lang="ar-IQ" sz="1800" dirty="0">
                <a:latin typeface="Times New Roman" pitchFamily="18" charset="0"/>
                <a:cs typeface="Times New Roman" pitchFamily="18" charset="0"/>
              </a:rPr>
              <a:t>ويمكن الكشف عن هذه المركبات بكواشف عدة منها كواشف الامينات المختلفة بواسطة محلول </a:t>
            </a:r>
            <a:r>
              <a:rPr lang="ar-IQ" sz="1800" dirty="0" err="1">
                <a:latin typeface="Times New Roman" pitchFamily="18" charset="0"/>
                <a:cs typeface="Times New Roman" pitchFamily="18" charset="0"/>
              </a:rPr>
              <a:t>الهيدروكسيل</a:t>
            </a:r>
            <a:r>
              <a:rPr lang="ar-IQ" sz="1800" dirty="0">
                <a:latin typeface="Times New Roman" pitchFamily="18" charset="0"/>
                <a:cs typeface="Times New Roman" pitchFamily="18" charset="0"/>
              </a:rPr>
              <a:t> الذي يعتمد على </a:t>
            </a:r>
            <a:r>
              <a:rPr lang="ar-IQ" sz="1800" dirty="0" err="1">
                <a:latin typeface="Times New Roman" pitchFamily="18" charset="0"/>
                <a:cs typeface="Times New Roman" pitchFamily="18" charset="0"/>
              </a:rPr>
              <a:t>تميؤ</a:t>
            </a:r>
            <a:r>
              <a:rPr lang="ar-IQ" sz="1800" dirty="0">
                <a:latin typeface="Times New Roman" pitchFamily="18" charset="0"/>
                <a:cs typeface="Times New Roman" pitchFamily="18" charset="0"/>
              </a:rPr>
              <a:t> الاميد بسهولة . </a:t>
            </a:r>
          </a:p>
          <a:p>
            <a:pPr algn="r" rtl="1"/>
            <a:r>
              <a:rPr lang="ar-IQ" sz="1800" dirty="0" err="1">
                <a:latin typeface="Times New Roman" pitchFamily="18" charset="0"/>
                <a:cs typeface="Times New Roman" pitchFamily="18" charset="0"/>
              </a:rPr>
              <a:t>يتمئ</a:t>
            </a:r>
            <a:r>
              <a:rPr lang="ar-IQ" sz="1800" dirty="0">
                <a:latin typeface="Times New Roman" pitchFamily="18" charset="0"/>
                <a:cs typeface="Times New Roman" pitchFamily="18" charset="0"/>
              </a:rPr>
              <a:t> الاميد بمعاملته بمحلول هيدروكسيد الصوديوم ( 15% ) ليتصاعد غاز الامونيا بشكل واضح . </a:t>
            </a:r>
          </a:p>
          <a:p>
            <a:pPr algn="r" rtl="1"/>
            <a:r>
              <a:rPr lang="ar-IQ" sz="2400" b="1" dirty="0">
                <a:solidFill>
                  <a:srgbClr val="FF0000"/>
                </a:solidFill>
                <a:latin typeface="Times New Roman" pitchFamily="18" charset="0"/>
                <a:cs typeface="Times New Roman" pitchFamily="18" charset="0"/>
              </a:rPr>
              <a:t>الكشف عن الامينات </a:t>
            </a:r>
          </a:p>
          <a:p>
            <a:pPr algn="r" rtl="1"/>
            <a:r>
              <a:rPr lang="ar-IQ" sz="1800" dirty="0">
                <a:latin typeface="Times New Roman" pitchFamily="18" charset="0"/>
                <a:cs typeface="Times New Roman" pitchFamily="18" charset="0"/>
              </a:rPr>
              <a:t>الامينات مشتقات هيدروكربونية للأمونيا استبدلت فيه ذرة او اكثر من ذرات الهيدروجين بمجموعة هيدروكربونية . وعليه يمكن الحصول على امينات اولية وثانوية </a:t>
            </a:r>
            <a:r>
              <a:rPr lang="ar-IQ" sz="1800" dirty="0" err="1">
                <a:latin typeface="Times New Roman" pitchFamily="18" charset="0"/>
                <a:cs typeface="Times New Roman" pitchFamily="18" charset="0"/>
              </a:rPr>
              <a:t>وثالثية</a:t>
            </a:r>
            <a:r>
              <a:rPr lang="ar-IQ" sz="1800" dirty="0">
                <a:latin typeface="Times New Roman" pitchFamily="18" charset="0"/>
                <a:cs typeface="Times New Roman" pitchFamily="18" charset="0"/>
              </a:rPr>
              <a:t> وذلك باستبدال ذرة هيدروجين او ذرتين او ثلاث على التوالي , وتقسم الامينات الى قسمين هما الامينات </a:t>
            </a:r>
            <a:r>
              <a:rPr lang="ar-IQ" sz="1800" dirty="0" err="1">
                <a:latin typeface="Times New Roman" pitchFamily="18" charset="0"/>
                <a:cs typeface="Times New Roman" pitchFamily="18" charset="0"/>
              </a:rPr>
              <a:t>الاليفاتية</a:t>
            </a:r>
            <a:r>
              <a:rPr lang="ar-IQ" sz="1800" dirty="0">
                <a:latin typeface="Times New Roman" pitchFamily="18" charset="0"/>
                <a:cs typeface="Times New Roman" pitchFamily="18" charset="0"/>
              </a:rPr>
              <a:t> ( وهي تحمل ذرة نتروجين فيها مجاميع </a:t>
            </a:r>
            <a:r>
              <a:rPr lang="ar-IQ" sz="1800" dirty="0" err="1">
                <a:latin typeface="Times New Roman" pitchFamily="18" charset="0"/>
                <a:cs typeface="Times New Roman" pitchFamily="18" charset="0"/>
              </a:rPr>
              <a:t>الكيلية</a:t>
            </a:r>
            <a:r>
              <a:rPr lang="ar-IQ" sz="1800" dirty="0">
                <a:latin typeface="Times New Roman" pitchFamily="18" charset="0"/>
                <a:cs typeface="Times New Roman" pitchFamily="18" charset="0"/>
              </a:rPr>
              <a:t> ) والامينات العطرية ( فتحمل حلقة </a:t>
            </a:r>
            <a:r>
              <a:rPr lang="ar-IQ" sz="1800" dirty="0" err="1">
                <a:latin typeface="Times New Roman" pitchFamily="18" charset="0"/>
                <a:cs typeface="Times New Roman" pitchFamily="18" charset="0"/>
              </a:rPr>
              <a:t>اروماتية</a:t>
            </a:r>
            <a:r>
              <a:rPr lang="ar-IQ" sz="1800" dirty="0">
                <a:latin typeface="Times New Roman" pitchFamily="18" charset="0"/>
                <a:cs typeface="Times New Roman" pitchFamily="18" charset="0"/>
              </a:rPr>
              <a:t> على ذرة النتروجين ). </a:t>
            </a:r>
          </a:p>
          <a:p>
            <a:pPr algn="r" rtl="1"/>
            <a:endParaRPr lang="ar-IQ" sz="1800" dirty="0">
              <a:latin typeface="Times New Roman" pitchFamily="18" charset="0"/>
              <a:cs typeface="Times New Roman" pitchFamily="18" charset="0"/>
            </a:endParaRPr>
          </a:p>
        </p:txBody>
      </p:sp>
      <p:sp>
        <p:nvSpPr>
          <p:cNvPr id="2" name="عنوان 1"/>
          <p:cNvSpPr>
            <a:spLocks noGrp="1"/>
          </p:cNvSpPr>
          <p:nvPr>
            <p:ph type="ctrTitle"/>
          </p:nvPr>
        </p:nvSpPr>
        <p:spPr>
          <a:xfrm>
            <a:off x="1763688" y="116633"/>
            <a:ext cx="7175351" cy="576064"/>
          </a:xfrm>
          <a:ln>
            <a:noFill/>
          </a:ln>
        </p:spPr>
        <p:txBody>
          <a:bodyPr/>
          <a:lstStyle/>
          <a:p>
            <a:pPr marL="182880" indent="0" algn="r" rtl="1">
              <a:buNone/>
            </a:pPr>
            <a:r>
              <a:rPr lang="ar-IQ" sz="2400" dirty="0">
                <a:solidFill>
                  <a:srgbClr val="FF0000"/>
                </a:solidFill>
                <a:latin typeface="Times New Roman" pitchFamily="18" charset="0"/>
                <a:cs typeface="Times New Roman" pitchFamily="18" charset="0"/>
              </a:rPr>
              <a:t>الكشف عن الاميدات</a:t>
            </a:r>
            <a:endParaRPr lang="en-GB" sz="2400" dirty="0">
              <a:solidFill>
                <a:srgbClr val="FF000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1772816"/>
            <a:ext cx="5268913"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2982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1026"/>
                                        </p:tgtEl>
                                        <p:attrNameLst>
                                          <p:attrName>style.visibility</p:attrName>
                                        </p:attrNameLst>
                                      </p:cBhvr>
                                      <p:to>
                                        <p:strVal val="visible"/>
                                      </p:to>
                                    </p:set>
                                    <p:anim calcmode="lin" valueType="num">
                                      <p:cBhvr additive="base">
                                        <p:cTn id="17" dur="500" fill="hold"/>
                                        <p:tgtEl>
                                          <p:spTgt spid="1026"/>
                                        </p:tgtEl>
                                        <p:attrNameLst>
                                          <p:attrName>ppt_x</p:attrName>
                                        </p:attrNameLst>
                                      </p:cBhvr>
                                      <p:tavLst>
                                        <p:tav tm="0">
                                          <p:val>
                                            <p:strVal val="#ppt_x"/>
                                          </p:val>
                                        </p:tav>
                                        <p:tav tm="100000">
                                          <p:val>
                                            <p:strVal val="#ppt_x"/>
                                          </p:val>
                                        </p:tav>
                                      </p:tavLst>
                                    </p:anim>
                                    <p:anim calcmode="lin" valueType="num">
                                      <p:cBhvr additive="base">
                                        <p:cTn id="18" dur="500" fill="hold"/>
                                        <p:tgtEl>
                                          <p:spTgt spid="1026"/>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16" presetClass="entr" presetSubtype="21"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par>
                          <p:cTn id="33" fill="hold">
                            <p:stCondLst>
                              <p:cond delay="3000"/>
                            </p:stCondLst>
                            <p:childTnLst>
                              <p:par>
                                <p:cTn id="34" presetID="2" presetClass="entr" presetSubtype="4" fill="hold"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79512" y="188640"/>
            <a:ext cx="8712967" cy="6552727"/>
          </a:xfrm>
        </p:spPr>
        <p:txBody>
          <a:bodyPr>
            <a:normAutofit/>
          </a:bodyPr>
          <a:lstStyle/>
          <a:p>
            <a:pPr algn="r" rtl="1"/>
            <a:r>
              <a:rPr lang="ar-IQ" sz="2400" b="1" dirty="0">
                <a:solidFill>
                  <a:srgbClr val="FF0000"/>
                </a:solidFill>
                <a:latin typeface="Times New Roman" pitchFamily="18" charset="0"/>
                <a:cs typeface="Times New Roman" pitchFamily="18" charset="0"/>
              </a:rPr>
              <a:t>الكشف عن الفينولات</a:t>
            </a:r>
          </a:p>
          <a:p>
            <a:pPr algn="r" rtl="1"/>
            <a:r>
              <a:rPr lang="ar-IQ" sz="1800" dirty="0">
                <a:latin typeface="Times New Roman" pitchFamily="18" charset="0"/>
                <a:cs typeface="Times New Roman" pitchFamily="18" charset="0"/>
              </a:rPr>
              <a:t> مركبات لها الصيغة العامة </a:t>
            </a:r>
            <a:r>
              <a:rPr lang="en-GB" sz="1800" dirty="0" err="1">
                <a:latin typeface="Times New Roman" pitchFamily="18" charset="0"/>
                <a:cs typeface="Times New Roman" pitchFamily="18" charset="0"/>
              </a:rPr>
              <a:t>Ar</a:t>
            </a:r>
            <a:r>
              <a:rPr lang="en-GB" sz="1800" dirty="0">
                <a:latin typeface="Times New Roman" pitchFamily="18" charset="0"/>
                <a:cs typeface="Times New Roman" pitchFamily="18" charset="0"/>
              </a:rPr>
              <a:t>-OH </a:t>
            </a:r>
            <a:r>
              <a:rPr lang="ar-IQ" sz="1800" dirty="0">
                <a:latin typeface="Times New Roman" pitchFamily="18" charset="0"/>
                <a:cs typeface="Times New Roman" pitchFamily="18" charset="0"/>
              </a:rPr>
              <a:t>وهي تختلف عن الكحولات لارتباط </a:t>
            </a:r>
            <a:r>
              <a:rPr lang="en-GB" sz="1800" dirty="0">
                <a:latin typeface="Times New Roman" pitchFamily="18" charset="0"/>
                <a:cs typeface="Times New Roman" pitchFamily="18" charset="0"/>
              </a:rPr>
              <a:t>OH </a:t>
            </a:r>
            <a:r>
              <a:rPr lang="ar-IQ" sz="1800" dirty="0">
                <a:latin typeface="Times New Roman" pitchFamily="18" charset="0"/>
                <a:cs typeface="Times New Roman" pitchFamily="18" charset="0"/>
              </a:rPr>
              <a:t>مباشرة بالحلقة </a:t>
            </a:r>
            <a:r>
              <a:rPr lang="ar-IQ" sz="1800" dirty="0" smtClean="0">
                <a:latin typeface="Times New Roman" pitchFamily="18" charset="0"/>
                <a:cs typeface="Times New Roman" pitchFamily="18" charset="0"/>
              </a:rPr>
              <a:t>الاروماتية</a:t>
            </a: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r>
              <a:rPr lang="ar-IQ" sz="1800" dirty="0">
                <a:latin typeface="Times New Roman" pitchFamily="18" charset="0"/>
                <a:cs typeface="Times New Roman" pitchFamily="18" charset="0"/>
              </a:rPr>
              <a:t>الفينولات البسيطة هي سوائل او صلبة ذات انصهار واطئ وبسبب التاصر الهيدروجيني فان لها درجات غليان مرتفعة فالفينول مثلا 182</a:t>
            </a:r>
            <a:r>
              <a:rPr lang="en-GB" sz="1800" dirty="0">
                <a:latin typeface="Times New Roman" pitchFamily="18" charset="0"/>
                <a:cs typeface="Times New Roman" pitchFamily="18" charset="0"/>
              </a:rPr>
              <a:t>OC </a:t>
            </a:r>
            <a:r>
              <a:rPr lang="ar-IQ" sz="1800" dirty="0">
                <a:latin typeface="Times New Roman" pitchFamily="18" charset="0"/>
                <a:cs typeface="Times New Roman" pitchFamily="18" charset="0"/>
              </a:rPr>
              <a:t>درجة غليانه. والفينول نوعا ما ذائب بالماء لأنه يتاصر هيدروجينيا مع الماء. واغلب الفينولات الاخرى غير ذائبة بالماء. الفينول عديم اللون </a:t>
            </a:r>
            <a:r>
              <a:rPr lang="ar-IQ" sz="1800" dirty="0" err="1">
                <a:latin typeface="Times New Roman" pitchFamily="18" charset="0"/>
                <a:cs typeface="Times New Roman" pitchFamily="18" charset="0"/>
              </a:rPr>
              <a:t>ويتاكسد</a:t>
            </a:r>
            <a:r>
              <a:rPr lang="ar-IQ" sz="1800" dirty="0">
                <a:latin typeface="Times New Roman" pitchFamily="18" charset="0"/>
                <a:cs typeface="Times New Roman" pitchFamily="18" charset="0"/>
              </a:rPr>
              <a:t> بسهولة. لو </a:t>
            </a:r>
            <a:r>
              <a:rPr lang="ar-IQ" sz="1800" dirty="0" err="1">
                <a:latin typeface="Times New Roman" pitchFamily="18" charset="0"/>
                <a:cs typeface="Times New Roman" pitchFamily="18" charset="0"/>
              </a:rPr>
              <a:t>ناخذ</a:t>
            </a:r>
            <a:r>
              <a:rPr lang="ar-IQ" sz="1800" dirty="0">
                <a:latin typeface="Times New Roman" pitchFamily="18" charset="0"/>
                <a:cs typeface="Times New Roman" pitchFamily="18" charset="0"/>
              </a:rPr>
              <a:t> </a:t>
            </a:r>
            <a:r>
              <a:rPr lang="en-GB" sz="1800" dirty="0" err="1">
                <a:latin typeface="Times New Roman" pitchFamily="18" charset="0"/>
                <a:cs typeface="Times New Roman" pitchFamily="18" charset="0"/>
              </a:rPr>
              <a:t>Nitrophenol</a:t>
            </a:r>
            <a:r>
              <a:rPr lang="en-GB" sz="1800" dirty="0">
                <a:latin typeface="Times New Roman" pitchFamily="18" charset="0"/>
                <a:cs typeface="Times New Roman" pitchFamily="18" charset="0"/>
              </a:rPr>
              <a:t> </a:t>
            </a:r>
            <a:r>
              <a:rPr lang="ar-IQ" sz="1800" dirty="0">
                <a:latin typeface="Times New Roman" pitchFamily="18" charset="0"/>
                <a:cs typeface="Times New Roman" pitchFamily="18" charset="0"/>
              </a:rPr>
              <a:t>نجد ان المشتق </a:t>
            </a:r>
            <a:r>
              <a:rPr lang="en-GB" sz="1800" dirty="0">
                <a:latin typeface="Times New Roman" pitchFamily="18" charset="0"/>
                <a:cs typeface="Times New Roman" pitchFamily="18" charset="0"/>
              </a:rPr>
              <a:t>O- </a:t>
            </a:r>
            <a:r>
              <a:rPr lang="ar-IQ" sz="1800" dirty="0">
                <a:latin typeface="Times New Roman" pitchFamily="18" charset="0"/>
                <a:cs typeface="Times New Roman" pitchFamily="18" charset="0"/>
              </a:rPr>
              <a:t>له درجة غليان منخفضة وذوبانية قليلة بالماء مقارنة بالمشتقات </a:t>
            </a:r>
            <a:r>
              <a:rPr lang="en-GB" sz="1800" dirty="0">
                <a:latin typeface="Times New Roman" pitchFamily="18" charset="0"/>
                <a:cs typeface="Times New Roman" pitchFamily="18" charset="0"/>
              </a:rPr>
              <a:t>M-,P- . </a:t>
            </a:r>
            <a:r>
              <a:rPr lang="ar-IQ" sz="1800" dirty="0">
                <a:latin typeface="Times New Roman" pitchFamily="18" charset="0"/>
                <a:cs typeface="Times New Roman" pitchFamily="18" charset="0"/>
              </a:rPr>
              <a:t>والسبب هو حصول </a:t>
            </a:r>
            <a:r>
              <a:rPr lang="ar-IQ" sz="1800" dirty="0" err="1">
                <a:latin typeface="Times New Roman" pitchFamily="18" charset="0"/>
                <a:cs typeface="Times New Roman" pitchFamily="18" charset="0"/>
              </a:rPr>
              <a:t>تاصر</a:t>
            </a:r>
            <a:r>
              <a:rPr lang="ar-IQ" sz="1800" dirty="0">
                <a:latin typeface="Times New Roman" pitchFamily="18" charset="0"/>
                <a:cs typeface="Times New Roman" pitchFamily="18" charset="0"/>
              </a:rPr>
              <a:t> هيدروجيني ضمن </a:t>
            </a:r>
            <a:r>
              <a:rPr lang="ar-IQ" sz="1800" dirty="0" smtClean="0">
                <a:latin typeface="Times New Roman" pitchFamily="18" charset="0"/>
                <a:cs typeface="Times New Roman" pitchFamily="18" charset="0"/>
              </a:rPr>
              <a:t>الجزيئة</a:t>
            </a: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r>
              <a:rPr lang="ar-IQ" sz="1800" dirty="0">
                <a:latin typeface="Times New Roman" pitchFamily="18" charset="0"/>
                <a:cs typeface="Times New Roman" pitchFamily="18" charset="0"/>
              </a:rPr>
              <a:t> بينما </a:t>
            </a:r>
            <a:r>
              <a:rPr lang="en-GB" sz="1800" dirty="0">
                <a:latin typeface="Times New Roman" pitchFamily="18" charset="0"/>
                <a:cs typeface="Times New Roman" pitchFamily="18" charset="0"/>
              </a:rPr>
              <a:t>M-,P-</a:t>
            </a:r>
            <a:endParaRPr lang="ar-IQ" sz="18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908720"/>
            <a:ext cx="3867150" cy="147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7" y="3645024"/>
            <a:ext cx="4248470"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1206" y="4391535"/>
            <a:ext cx="5268913" cy="249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6049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6" presetClass="entr" presetSubtype="0" fill="hold" nodeType="afterEffect">
                                  <p:stCondLst>
                                    <p:cond delay="0"/>
                                  </p:stCondLst>
                                  <p:childTnLst>
                                    <p:set>
                                      <p:cBhvr>
                                        <p:cTn id="16" dur="1" fill="hold">
                                          <p:stCondLst>
                                            <p:cond delay="0"/>
                                          </p:stCondLst>
                                        </p:cTn>
                                        <p:tgtEl>
                                          <p:spTgt spid="5122"/>
                                        </p:tgtEl>
                                        <p:attrNameLst>
                                          <p:attrName>style.visibility</p:attrName>
                                        </p:attrNameLst>
                                      </p:cBhvr>
                                      <p:to>
                                        <p:strVal val="visible"/>
                                      </p:to>
                                    </p:set>
                                    <p:animEffect transition="in" filter="wipe(down)">
                                      <p:cBhvr>
                                        <p:cTn id="17" dur="580">
                                          <p:stCondLst>
                                            <p:cond delay="0"/>
                                          </p:stCondLst>
                                        </p:cTn>
                                        <p:tgtEl>
                                          <p:spTgt spid="5122"/>
                                        </p:tgtEl>
                                      </p:cBhvr>
                                    </p:animEffect>
                                    <p:anim calcmode="lin" valueType="num">
                                      <p:cBhvr>
                                        <p:cTn id="18" dur="1822" tmFilter="0,0; 0.14,0.36; 0.43,0.73; 0.71,0.91; 1.0,1.0">
                                          <p:stCondLst>
                                            <p:cond delay="0"/>
                                          </p:stCondLst>
                                        </p:cTn>
                                        <p:tgtEl>
                                          <p:spTgt spid="5122"/>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5122"/>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5122"/>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5122"/>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5122"/>
                                        </p:tgtEl>
                                        <p:attrNameLst>
                                          <p:attrName>ppt_y</p:attrName>
                                        </p:attrNameLst>
                                      </p:cBhvr>
                                      <p:tavLst>
                                        <p:tav tm="0" fmla="#ppt_y-sin(pi*$)/81">
                                          <p:val>
                                            <p:fltVal val="0"/>
                                          </p:val>
                                        </p:tav>
                                        <p:tav tm="100000">
                                          <p:val>
                                            <p:fltVal val="1"/>
                                          </p:val>
                                        </p:tav>
                                      </p:tavLst>
                                    </p:anim>
                                    <p:animScale>
                                      <p:cBhvr>
                                        <p:cTn id="23" dur="26">
                                          <p:stCondLst>
                                            <p:cond delay="650"/>
                                          </p:stCondLst>
                                        </p:cTn>
                                        <p:tgtEl>
                                          <p:spTgt spid="5122"/>
                                        </p:tgtEl>
                                      </p:cBhvr>
                                      <p:to x="100000" y="60000"/>
                                    </p:animScale>
                                    <p:animScale>
                                      <p:cBhvr>
                                        <p:cTn id="24" dur="166" decel="50000">
                                          <p:stCondLst>
                                            <p:cond delay="676"/>
                                          </p:stCondLst>
                                        </p:cTn>
                                        <p:tgtEl>
                                          <p:spTgt spid="5122"/>
                                        </p:tgtEl>
                                      </p:cBhvr>
                                      <p:to x="100000" y="100000"/>
                                    </p:animScale>
                                    <p:animScale>
                                      <p:cBhvr>
                                        <p:cTn id="25" dur="26">
                                          <p:stCondLst>
                                            <p:cond delay="1312"/>
                                          </p:stCondLst>
                                        </p:cTn>
                                        <p:tgtEl>
                                          <p:spTgt spid="5122"/>
                                        </p:tgtEl>
                                      </p:cBhvr>
                                      <p:to x="100000" y="80000"/>
                                    </p:animScale>
                                    <p:animScale>
                                      <p:cBhvr>
                                        <p:cTn id="26" dur="166" decel="50000">
                                          <p:stCondLst>
                                            <p:cond delay="1338"/>
                                          </p:stCondLst>
                                        </p:cTn>
                                        <p:tgtEl>
                                          <p:spTgt spid="5122"/>
                                        </p:tgtEl>
                                      </p:cBhvr>
                                      <p:to x="100000" y="100000"/>
                                    </p:animScale>
                                    <p:animScale>
                                      <p:cBhvr>
                                        <p:cTn id="27" dur="26">
                                          <p:stCondLst>
                                            <p:cond delay="1642"/>
                                          </p:stCondLst>
                                        </p:cTn>
                                        <p:tgtEl>
                                          <p:spTgt spid="5122"/>
                                        </p:tgtEl>
                                      </p:cBhvr>
                                      <p:to x="100000" y="90000"/>
                                    </p:animScale>
                                    <p:animScale>
                                      <p:cBhvr>
                                        <p:cTn id="28" dur="166" decel="50000">
                                          <p:stCondLst>
                                            <p:cond delay="1668"/>
                                          </p:stCondLst>
                                        </p:cTn>
                                        <p:tgtEl>
                                          <p:spTgt spid="5122"/>
                                        </p:tgtEl>
                                      </p:cBhvr>
                                      <p:to x="100000" y="100000"/>
                                    </p:animScale>
                                    <p:animScale>
                                      <p:cBhvr>
                                        <p:cTn id="29" dur="26">
                                          <p:stCondLst>
                                            <p:cond delay="1808"/>
                                          </p:stCondLst>
                                        </p:cTn>
                                        <p:tgtEl>
                                          <p:spTgt spid="5122"/>
                                        </p:tgtEl>
                                      </p:cBhvr>
                                      <p:to x="100000" y="95000"/>
                                    </p:animScale>
                                    <p:animScale>
                                      <p:cBhvr>
                                        <p:cTn id="30" dur="166" decel="50000">
                                          <p:stCondLst>
                                            <p:cond delay="1834"/>
                                          </p:stCondLst>
                                        </p:cTn>
                                        <p:tgtEl>
                                          <p:spTgt spid="5122"/>
                                        </p:tgtEl>
                                      </p:cBhvr>
                                      <p:to x="100000" y="100000"/>
                                    </p:animScale>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 calcmode="lin" valueType="num">
                                      <p:cBhvr additive="base">
                                        <p:cTn id="3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6" presetClass="entr" presetSubtype="0" fill="hold" nodeType="afterEffect">
                                  <p:stCondLst>
                                    <p:cond delay="0"/>
                                  </p:stCondLst>
                                  <p:childTnLst>
                                    <p:set>
                                      <p:cBhvr>
                                        <p:cTn id="38" dur="1" fill="hold">
                                          <p:stCondLst>
                                            <p:cond delay="0"/>
                                          </p:stCondLst>
                                        </p:cTn>
                                        <p:tgtEl>
                                          <p:spTgt spid="5123"/>
                                        </p:tgtEl>
                                        <p:attrNameLst>
                                          <p:attrName>style.visibility</p:attrName>
                                        </p:attrNameLst>
                                      </p:cBhvr>
                                      <p:to>
                                        <p:strVal val="visible"/>
                                      </p:to>
                                    </p:set>
                                    <p:animEffect transition="in" filter="wipe(down)">
                                      <p:cBhvr>
                                        <p:cTn id="39" dur="580">
                                          <p:stCondLst>
                                            <p:cond delay="0"/>
                                          </p:stCondLst>
                                        </p:cTn>
                                        <p:tgtEl>
                                          <p:spTgt spid="5123"/>
                                        </p:tgtEl>
                                      </p:cBhvr>
                                    </p:animEffect>
                                    <p:anim calcmode="lin" valueType="num">
                                      <p:cBhvr>
                                        <p:cTn id="40" dur="1822" tmFilter="0,0; 0.14,0.36; 0.43,0.73; 0.71,0.91; 1.0,1.0">
                                          <p:stCondLst>
                                            <p:cond delay="0"/>
                                          </p:stCondLst>
                                        </p:cTn>
                                        <p:tgtEl>
                                          <p:spTgt spid="5123"/>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5123"/>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5123"/>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5123"/>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5123"/>
                                        </p:tgtEl>
                                        <p:attrNameLst>
                                          <p:attrName>ppt_y</p:attrName>
                                        </p:attrNameLst>
                                      </p:cBhvr>
                                      <p:tavLst>
                                        <p:tav tm="0" fmla="#ppt_y-sin(pi*$)/81">
                                          <p:val>
                                            <p:fltVal val="0"/>
                                          </p:val>
                                        </p:tav>
                                        <p:tav tm="100000">
                                          <p:val>
                                            <p:fltVal val="1"/>
                                          </p:val>
                                        </p:tav>
                                      </p:tavLst>
                                    </p:anim>
                                    <p:animScale>
                                      <p:cBhvr>
                                        <p:cTn id="45" dur="26">
                                          <p:stCondLst>
                                            <p:cond delay="650"/>
                                          </p:stCondLst>
                                        </p:cTn>
                                        <p:tgtEl>
                                          <p:spTgt spid="5123"/>
                                        </p:tgtEl>
                                      </p:cBhvr>
                                      <p:to x="100000" y="60000"/>
                                    </p:animScale>
                                    <p:animScale>
                                      <p:cBhvr>
                                        <p:cTn id="46" dur="166" decel="50000">
                                          <p:stCondLst>
                                            <p:cond delay="676"/>
                                          </p:stCondLst>
                                        </p:cTn>
                                        <p:tgtEl>
                                          <p:spTgt spid="5123"/>
                                        </p:tgtEl>
                                      </p:cBhvr>
                                      <p:to x="100000" y="100000"/>
                                    </p:animScale>
                                    <p:animScale>
                                      <p:cBhvr>
                                        <p:cTn id="47" dur="26">
                                          <p:stCondLst>
                                            <p:cond delay="1312"/>
                                          </p:stCondLst>
                                        </p:cTn>
                                        <p:tgtEl>
                                          <p:spTgt spid="5123"/>
                                        </p:tgtEl>
                                      </p:cBhvr>
                                      <p:to x="100000" y="80000"/>
                                    </p:animScale>
                                    <p:animScale>
                                      <p:cBhvr>
                                        <p:cTn id="48" dur="166" decel="50000">
                                          <p:stCondLst>
                                            <p:cond delay="1338"/>
                                          </p:stCondLst>
                                        </p:cTn>
                                        <p:tgtEl>
                                          <p:spTgt spid="5123"/>
                                        </p:tgtEl>
                                      </p:cBhvr>
                                      <p:to x="100000" y="100000"/>
                                    </p:animScale>
                                    <p:animScale>
                                      <p:cBhvr>
                                        <p:cTn id="49" dur="26">
                                          <p:stCondLst>
                                            <p:cond delay="1642"/>
                                          </p:stCondLst>
                                        </p:cTn>
                                        <p:tgtEl>
                                          <p:spTgt spid="5123"/>
                                        </p:tgtEl>
                                      </p:cBhvr>
                                      <p:to x="100000" y="90000"/>
                                    </p:animScale>
                                    <p:animScale>
                                      <p:cBhvr>
                                        <p:cTn id="50" dur="166" decel="50000">
                                          <p:stCondLst>
                                            <p:cond delay="1668"/>
                                          </p:stCondLst>
                                        </p:cTn>
                                        <p:tgtEl>
                                          <p:spTgt spid="5123"/>
                                        </p:tgtEl>
                                      </p:cBhvr>
                                      <p:to x="100000" y="100000"/>
                                    </p:animScale>
                                    <p:animScale>
                                      <p:cBhvr>
                                        <p:cTn id="51" dur="26">
                                          <p:stCondLst>
                                            <p:cond delay="1808"/>
                                          </p:stCondLst>
                                        </p:cTn>
                                        <p:tgtEl>
                                          <p:spTgt spid="5123"/>
                                        </p:tgtEl>
                                      </p:cBhvr>
                                      <p:to x="100000" y="95000"/>
                                    </p:animScale>
                                    <p:animScale>
                                      <p:cBhvr>
                                        <p:cTn id="52" dur="166" decel="50000">
                                          <p:stCondLst>
                                            <p:cond delay="1834"/>
                                          </p:stCondLst>
                                        </p:cTn>
                                        <p:tgtEl>
                                          <p:spTgt spid="5123"/>
                                        </p:tgtEl>
                                      </p:cBhvr>
                                      <p:to x="100000" y="100000"/>
                                    </p:animScale>
                                  </p:childTnLst>
                                </p:cTn>
                              </p:par>
                            </p:childTnLst>
                          </p:cTn>
                        </p:par>
                        <p:par>
                          <p:cTn id="53" fill="hold">
                            <p:stCondLst>
                              <p:cond delay="5500"/>
                            </p:stCondLst>
                            <p:childTnLst>
                              <p:par>
                                <p:cTn id="54" presetID="26" presetClass="entr" presetSubtype="0" fill="hold" nodeType="afterEffect">
                                  <p:stCondLst>
                                    <p:cond delay="0"/>
                                  </p:stCondLst>
                                  <p:childTnLst>
                                    <p:set>
                                      <p:cBhvr>
                                        <p:cTn id="55" dur="1" fill="hold">
                                          <p:stCondLst>
                                            <p:cond delay="0"/>
                                          </p:stCondLst>
                                        </p:cTn>
                                        <p:tgtEl>
                                          <p:spTgt spid="5124"/>
                                        </p:tgtEl>
                                        <p:attrNameLst>
                                          <p:attrName>style.visibility</p:attrName>
                                        </p:attrNameLst>
                                      </p:cBhvr>
                                      <p:to>
                                        <p:strVal val="visible"/>
                                      </p:to>
                                    </p:set>
                                    <p:animEffect transition="in" filter="wipe(down)">
                                      <p:cBhvr>
                                        <p:cTn id="56" dur="580">
                                          <p:stCondLst>
                                            <p:cond delay="0"/>
                                          </p:stCondLst>
                                        </p:cTn>
                                        <p:tgtEl>
                                          <p:spTgt spid="5124"/>
                                        </p:tgtEl>
                                      </p:cBhvr>
                                    </p:animEffect>
                                    <p:anim calcmode="lin" valueType="num">
                                      <p:cBhvr>
                                        <p:cTn id="57" dur="1822" tmFilter="0,0; 0.14,0.36; 0.43,0.73; 0.71,0.91; 1.0,1.0">
                                          <p:stCondLst>
                                            <p:cond delay="0"/>
                                          </p:stCondLst>
                                        </p:cTn>
                                        <p:tgtEl>
                                          <p:spTgt spid="5124"/>
                                        </p:tgtEl>
                                        <p:attrNameLst>
                                          <p:attrName>ppt_x</p:attrName>
                                        </p:attrNameLst>
                                      </p:cBhvr>
                                      <p:tavLst>
                                        <p:tav tm="0">
                                          <p:val>
                                            <p:strVal val="#ppt_x-0.25"/>
                                          </p:val>
                                        </p:tav>
                                        <p:tav tm="100000">
                                          <p:val>
                                            <p:strVal val="#ppt_x"/>
                                          </p:val>
                                        </p:tav>
                                      </p:tavLst>
                                    </p:anim>
                                    <p:anim calcmode="lin" valueType="num">
                                      <p:cBhvr>
                                        <p:cTn id="58" dur="664" tmFilter="0.0,0.0; 0.25,0.07; 0.50,0.2; 0.75,0.467; 1.0,1.0">
                                          <p:stCondLst>
                                            <p:cond delay="0"/>
                                          </p:stCondLst>
                                        </p:cTn>
                                        <p:tgtEl>
                                          <p:spTgt spid="5124"/>
                                        </p:tgtEl>
                                        <p:attrNameLst>
                                          <p:attrName>ppt_y</p:attrName>
                                        </p:attrNameLst>
                                      </p:cBhvr>
                                      <p:tavLst>
                                        <p:tav tm="0" fmla="#ppt_y-sin(pi*$)/3">
                                          <p:val>
                                            <p:fltVal val="0.5"/>
                                          </p:val>
                                        </p:tav>
                                        <p:tav tm="100000">
                                          <p:val>
                                            <p:fltVal val="1"/>
                                          </p:val>
                                        </p:tav>
                                      </p:tavLst>
                                    </p:anim>
                                    <p:anim calcmode="lin" valueType="num">
                                      <p:cBhvr>
                                        <p:cTn id="59" dur="664" tmFilter="0, 0; 0.125,0.2665; 0.25,0.4; 0.375,0.465; 0.5,0.5;  0.625,0.535; 0.75,0.6; 0.875,0.7335; 1,1">
                                          <p:stCondLst>
                                            <p:cond delay="664"/>
                                          </p:stCondLst>
                                        </p:cTn>
                                        <p:tgtEl>
                                          <p:spTgt spid="5124"/>
                                        </p:tgtEl>
                                        <p:attrNameLst>
                                          <p:attrName>ppt_y</p:attrName>
                                        </p:attrNameLst>
                                      </p:cBhvr>
                                      <p:tavLst>
                                        <p:tav tm="0" fmla="#ppt_y-sin(pi*$)/9">
                                          <p:val>
                                            <p:fltVal val="0"/>
                                          </p:val>
                                        </p:tav>
                                        <p:tav tm="100000">
                                          <p:val>
                                            <p:fltVal val="1"/>
                                          </p:val>
                                        </p:tav>
                                      </p:tavLst>
                                    </p:anim>
                                    <p:anim calcmode="lin" valueType="num">
                                      <p:cBhvr>
                                        <p:cTn id="60" dur="332" tmFilter="0, 0; 0.125,0.2665; 0.25,0.4; 0.375,0.465; 0.5,0.5;  0.625,0.535; 0.75,0.6; 0.875,0.7335; 1,1">
                                          <p:stCondLst>
                                            <p:cond delay="1324"/>
                                          </p:stCondLst>
                                        </p:cTn>
                                        <p:tgtEl>
                                          <p:spTgt spid="5124"/>
                                        </p:tgtEl>
                                        <p:attrNameLst>
                                          <p:attrName>ppt_y</p:attrName>
                                        </p:attrNameLst>
                                      </p:cBhvr>
                                      <p:tavLst>
                                        <p:tav tm="0" fmla="#ppt_y-sin(pi*$)/27">
                                          <p:val>
                                            <p:fltVal val="0"/>
                                          </p:val>
                                        </p:tav>
                                        <p:tav tm="100000">
                                          <p:val>
                                            <p:fltVal val="1"/>
                                          </p:val>
                                        </p:tav>
                                      </p:tavLst>
                                    </p:anim>
                                    <p:anim calcmode="lin" valueType="num">
                                      <p:cBhvr>
                                        <p:cTn id="61" dur="164" tmFilter="0, 0; 0.125,0.2665; 0.25,0.4; 0.375,0.465; 0.5,0.5;  0.625,0.535; 0.75,0.6; 0.875,0.7335; 1,1">
                                          <p:stCondLst>
                                            <p:cond delay="1656"/>
                                          </p:stCondLst>
                                        </p:cTn>
                                        <p:tgtEl>
                                          <p:spTgt spid="5124"/>
                                        </p:tgtEl>
                                        <p:attrNameLst>
                                          <p:attrName>ppt_y</p:attrName>
                                        </p:attrNameLst>
                                      </p:cBhvr>
                                      <p:tavLst>
                                        <p:tav tm="0" fmla="#ppt_y-sin(pi*$)/81">
                                          <p:val>
                                            <p:fltVal val="0"/>
                                          </p:val>
                                        </p:tav>
                                        <p:tav tm="100000">
                                          <p:val>
                                            <p:fltVal val="1"/>
                                          </p:val>
                                        </p:tav>
                                      </p:tavLst>
                                    </p:anim>
                                    <p:animScale>
                                      <p:cBhvr>
                                        <p:cTn id="62" dur="26">
                                          <p:stCondLst>
                                            <p:cond delay="650"/>
                                          </p:stCondLst>
                                        </p:cTn>
                                        <p:tgtEl>
                                          <p:spTgt spid="5124"/>
                                        </p:tgtEl>
                                      </p:cBhvr>
                                      <p:to x="100000" y="60000"/>
                                    </p:animScale>
                                    <p:animScale>
                                      <p:cBhvr>
                                        <p:cTn id="63" dur="166" decel="50000">
                                          <p:stCondLst>
                                            <p:cond delay="676"/>
                                          </p:stCondLst>
                                        </p:cTn>
                                        <p:tgtEl>
                                          <p:spTgt spid="5124"/>
                                        </p:tgtEl>
                                      </p:cBhvr>
                                      <p:to x="100000" y="100000"/>
                                    </p:animScale>
                                    <p:animScale>
                                      <p:cBhvr>
                                        <p:cTn id="64" dur="26">
                                          <p:stCondLst>
                                            <p:cond delay="1312"/>
                                          </p:stCondLst>
                                        </p:cTn>
                                        <p:tgtEl>
                                          <p:spTgt spid="5124"/>
                                        </p:tgtEl>
                                      </p:cBhvr>
                                      <p:to x="100000" y="80000"/>
                                    </p:animScale>
                                    <p:animScale>
                                      <p:cBhvr>
                                        <p:cTn id="65" dur="166" decel="50000">
                                          <p:stCondLst>
                                            <p:cond delay="1338"/>
                                          </p:stCondLst>
                                        </p:cTn>
                                        <p:tgtEl>
                                          <p:spTgt spid="5124"/>
                                        </p:tgtEl>
                                      </p:cBhvr>
                                      <p:to x="100000" y="100000"/>
                                    </p:animScale>
                                    <p:animScale>
                                      <p:cBhvr>
                                        <p:cTn id="66" dur="26">
                                          <p:stCondLst>
                                            <p:cond delay="1642"/>
                                          </p:stCondLst>
                                        </p:cTn>
                                        <p:tgtEl>
                                          <p:spTgt spid="5124"/>
                                        </p:tgtEl>
                                      </p:cBhvr>
                                      <p:to x="100000" y="90000"/>
                                    </p:animScale>
                                    <p:animScale>
                                      <p:cBhvr>
                                        <p:cTn id="67" dur="166" decel="50000">
                                          <p:stCondLst>
                                            <p:cond delay="1668"/>
                                          </p:stCondLst>
                                        </p:cTn>
                                        <p:tgtEl>
                                          <p:spTgt spid="5124"/>
                                        </p:tgtEl>
                                      </p:cBhvr>
                                      <p:to x="100000" y="100000"/>
                                    </p:animScale>
                                    <p:animScale>
                                      <p:cBhvr>
                                        <p:cTn id="68" dur="26">
                                          <p:stCondLst>
                                            <p:cond delay="1808"/>
                                          </p:stCondLst>
                                        </p:cTn>
                                        <p:tgtEl>
                                          <p:spTgt spid="5124"/>
                                        </p:tgtEl>
                                      </p:cBhvr>
                                      <p:to x="100000" y="95000"/>
                                    </p:animScale>
                                    <p:animScale>
                                      <p:cBhvr>
                                        <p:cTn id="69" dur="166" decel="50000">
                                          <p:stCondLst>
                                            <p:cond delay="1834"/>
                                          </p:stCondLst>
                                        </p:cTn>
                                        <p:tgtEl>
                                          <p:spTgt spid="5124"/>
                                        </p:tgtEl>
                                      </p:cBhvr>
                                      <p:to x="100000" y="100000"/>
                                    </p:animScale>
                                  </p:childTnLst>
                                </p:cTn>
                              </p:par>
                            </p:childTnLst>
                          </p:cTn>
                        </p:par>
                        <p:par>
                          <p:cTn id="70" fill="hold">
                            <p:stCondLst>
                              <p:cond delay="7500"/>
                            </p:stCondLst>
                            <p:childTnLst>
                              <p:par>
                                <p:cTn id="71" presetID="2" presetClass="entr" presetSubtype="4" fill="hold" nodeType="afterEffect">
                                  <p:stCondLst>
                                    <p:cond delay="0"/>
                                  </p:stCondLst>
                                  <p:childTnLst>
                                    <p:set>
                                      <p:cBhvr>
                                        <p:cTn id="72" dur="1" fill="hold">
                                          <p:stCondLst>
                                            <p:cond delay="0"/>
                                          </p:stCondLst>
                                        </p:cTn>
                                        <p:tgtEl>
                                          <p:spTgt spid="2">
                                            <p:txEl>
                                              <p:pRg st="10" end="10"/>
                                            </p:txEl>
                                          </p:spTgt>
                                        </p:tgtEl>
                                        <p:attrNameLst>
                                          <p:attrName>style.visibility</p:attrName>
                                        </p:attrNameLst>
                                      </p:cBhvr>
                                      <p:to>
                                        <p:strVal val="visible"/>
                                      </p:to>
                                    </p:set>
                                    <p:anim calcmode="lin" valueType="num">
                                      <p:cBhvr additive="base">
                                        <p:cTn id="7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07504" y="188640"/>
            <a:ext cx="8856984" cy="6552727"/>
          </a:xfrm>
        </p:spPr>
        <p:txBody>
          <a:bodyPr>
            <a:normAutofit/>
          </a:bodyPr>
          <a:lstStyle/>
          <a:p>
            <a:pPr algn="r" rtl="1"/>
            <a:r>
              <a:rPr lang="ar-IQ" sz="1800" dirty="0">
                <a:solidFill>
                  <a:srgbClr val="FF0000"/>
                </a:solidFill>
                <a:latin typeface="Times New Roman" pitchFamily="18" charset="0"/>
                <a:cs typeface="Times New Roman" pitchFamily="18" charset="0"/>
              </a:rPr>
              <a:t>الفينولات هي مركبات حامضية عكس الكحولات التي تعتبر حامضيتها اضعف من الماء</a:t>
            </a:r>
            <a:r>
              <a:rPr lang="ar-IQ" sz="1800" dirty="0">
                <a:latin typeface="Times New Roman" pitchFamily="18" charset="0"/>
                <a:cs typeface="Times New Roman" pitchFamily="18" charset="0"/>
              </a:rPr>
              <a:t>.</a:t>
            </a:r>
          </a:p>
          <a:p>
            <a:pPr algn="r" rtl="1"/>
            <a:r>
              <a:rPr lang="ar-IQ" sz="1800" dirty="0">
                <a:latin typeface="Times New Roman" pitchFamily="18" charset="0"/>
                <a:cs typeface="Times New Roman" pitchFamily="18" charset="0"/>
              </a:rPr>
              <a:t>الهيدروكسيدات المائية تحول الفينولات الى املاح والمحاليل المعدنية تحول الاملاح الى الفينولات من جديد. الفينولات واملاحها لها قابلية ذوبان متعاكسة </a:t>
            </a:r>
            <a:r>
              <a:rPr lang="ar-IQ" sz="1800" dirty="0" smtClean="0">
                <a:latin typeface="Times New Roman" pitchFamily="18" charset="0"/>
                <a:cs typeface="Times New Roman" pitchFamily="18" charset="0"/>
              </a:rPr>
              <a:t>.</a:t>
            </a: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r>
              <a:rPr lang="ar-IQ" sz="1800" dirty="0">
                <a:latin typeface="Times New Roman" pitchFamily="18" charset="0"/>
                <a:cs typeface="Times New Roman" pitchFamily="18" charset="0"/>
              </a:rPr>
              <a:t> </a:t>
            </a:r>
            <a:r>
              <a:rPr lang="ar-IQ" sz="1800" dirty="0">
                <a:solidFill>
                  <a:srgbClr val="FF0000"/>
                </a:solidFill>
                <a:latin typeface="Times New Roman" pitchFamily="18" charset="0"/>
                <a:cs typeface="Times New Roman" pitchFamily="18" charset="0"/>
              </a:rPr>
              <a:t>الفينول يمكن فصله عن الحوامض </a:t>
            </a:r>
            <a:r>
              <a:rPr lang="ar-IQ" sz="1800" dirty="0" err="1">
                <a:solidFill>
                  <a:srgbClr val="FF0000"/>
                </a:solidFill>
                <a:latin typeface="Times New Roman" pitchFamily="18" charset="0"/>
                <a:cs typeface="Times New Roman" pitchFamily="18" charset="0"/>
              </a:rPr>
              <a:t>الكاربوكسيلية</a:t>
            </a:r>
            <a:r>
              <a:rPr lang="ar-IQ" sz="1800" dirty="0">
                <a:solidFill>
                  <a:srgbClr val="FF0000"/>
                </a:solidFill>
                <a:latin typeface="Times New Roman" pitchFamily="18" charset="0"/>
                <a:cs typeface="Times New Roman" pitchFamily="18" charset="0"/>
              </a:rPr>
              <a:t> </a:t>
            </a:r>
            <a:r>
              <a:rPr lang="ar-IQ" sz="1800" dirty="0" err="1">
                <a:solidFill>
                  <a:srgbClr val="FF0000"/>
                </a:solidFill>
                <a:latin typeface="Times New Roman" pitchFamily="18" charset="0"/>
                <a:cs typeface="Times New Roman" pitchFamily="18" charset="0"/>
              </a:rPr>
              <a:t>باللاعتماد</a:t>
            </a:r>
            <a:r>
              <a:rPr lang="ar-IQ" sz="1800" dirty="0">
                <a:solidFill>
                  <a:srgbClr val="FF0000"/>
                </a:solidFill>
                <a:latin typeface="Times New Roman" pitchFamily="18" charset="0"/>
                <a:cs typeface="Times New Roman" pitchFamily="18" charset="0"/>
              </a:rPr>
              <a:t> على عدم ذوبانيته في </a:t>
            </a:r>
            <a:r>
              <a:rPr lang="en-GB" sz="1800" dirty="0">
                <a:solidFill>
                  <a:srgbClr val="FF0000"/>
                </a:solidFill>
                <a:latin typeface="Times New Roman" pitchFamily="18" charset="0"/>
                <a:cs typeface="Times New Roman" pitchFamily="18" charset="0"/>
              </a:rPr>
              <a:t>Bi carbonate</a:t>
            </a:r>
          </a:p>
          <a:p>
            <a:pPr algn="r" rtl="1"/>
            <a:endParaRPr lang="en-GB" sz="1800" dirty="0">
              <a:latin typeface="Times New Roman" pitchFamily="18" charset="0"/>
              <a:cs typeface="Times New Roman" pitchFamily="18" charset="0"/>
            </a:endParaRPr>
          </a:p>
          <a:p>
            <a:pPr algn="r" rtl="1"/>
            <a:r>
              <a:rPr lang="en-GB" sz="1800" dirty="0">
                <a:latin typeface="Times New Roman" pitchFamily="18" charset="0"/>
                <a:cs typeface="Times New Roman" pitchFamily="18" charset="0"/>
              </a:rPr>
              <a:t>1- </a:t>
            </a:r>
            <a:r>
              <a:rPr lang="ar-IQ" sz="1800" dirty="0">
                <a:latin typeface="Times New Roman" pitchFamily="18" charset="0"/>
                <a:cs typeface="Times New Roman" pitchFamily="18" charset="0"/>
              </a:rPr>
              <a:t>تذوب الفينولات في </a:t>
            </a:r>
            <a:r>
              <a:rPr lang="en-GB" sz="1800" dirty="0" err="1">
                <a:latin typeface="Times New Roman" pitchFamily="18" charset="0"/>
                <a:cs typeface="Times New Roman" pitchFamily="18" charset="0"/>
              </a:rPr>
              <a:t>NaOH</a:t>
            </a:r>
            <a:r>
              <a:rPr lang="en-GB" sz="1800" dirty="0">
                <a:latin typeface="Times New Roman" pitchFamily="18" charset="0"/>
                <a:cs typeface="Times New Roman" pitchFamily="18" charset="0"/>
              </a:rPr>
              <a:t> </a:t>
            </a:r>
            <a:r>
              <a:rPr lang="ar-IQ" sz="1800" dirty="0" err="1">
                <a:latin typeface="Times New Roman" pitchFamily="18" charset="0"/>
                <a:cs typeface="Times New Roman" pitchFamily="18" charset="0"/>
              </a:rPr>
              <a:t>ولاتذوب</a:t>
            </a:r>
            <a:r>
              <a:rPr lang="ar-IQ" sz="1800" dirty="0">
                <a:latin typeface="Times New Roman" pitchFamily="18" charset="0"/>
                <a:cs typeface="Times New Roman" pitchFamily="18" charset="0"/>
              </a:rPr>
              <a:t> في </a:t>
            </a:r>
            <a:r>
              <a:rPr lang="en-GB" sz="1800" dirty="0">
                <a:latin typeface="Times New Roman" pitchFamily="18" charset="0"/>
                <a:cs typeface="Times New Roman" pitchFamily="18" charset="0"/>
              </a:rPr>
              <a:t>Na2CO3 </a:t>
            </a:r>
          </a:p>
          <a:p>
            <a:pPr algn="r" rtl="1"/>
            <a:r>
              <a:rPr lang="en-GB" sz="1800" dirty="0">
                <a:latin typeface="Times New Roman" pitchFamily="18" charset="0"/>
                <a:cs typeface="Times New Roman" pitchFamily="18" charset="0"/>
              </a:rPr>
              <a:t>2-</a:t>
            </a:r>
            <a:r>
              <a:rPr lang="ar-IQ" sz="1800" dirty="0">
                <a:latin typeface="Times New Roman" pitchFamily="18" charset="0"/>
                <a:cs typeface="Times New Roman" pitchFamily="18" charset="0"/>
              </a:rPr>
              <a:t>يتفاعل مع كلوريد </a:t>
            </a:r>
            <a:r>
              <a:rPr lang="ar-IQ" sz="1800" dirty="0" err="1">
                <a:latin typeface="Times New Roman" pitchFamily="18" charset="0"/>
                <a:cs typeface="Times New Roman" pitchFamily="18" charset="0"/>
              </a:rPr>
              <a:t>الحديدك</a:t>
            </a:r>
            <a:r>
              <a:rPr lang="ar-IQ" sz="1800" dirty="0">
                <a:latin typeface="Times New Roman" pitchFamily="18" charset="0"/>
                <a:cs typeface="Times New Roman" pitchFamily="18" charset="0"/>
              </a:rPr>
              <a:t> </a:t>
            </a:r>
            <a:r>
              <a:rPr lang="en-GB" sz="1800" dirty="0">
                <a:latin typeface="Times New Roman" pitchFamily="18" charset="0"/>
                <a:cs typeface="Times New Roman" pitchFamily="18" charset="0"/>
              </a:rPr>
              <a:t>FECL3 </a:t>
            </a:r>
            <a:r>
              <a:rPr lang="ar-IQ" sz="1800" dirty="0">
                <a:latin typeface="Times New Roman" pitchFamily="18" charset="0"/>
                <a:cs typeface="Times New Roman" pitchFamily="18" charset="0"/>
              </a:rPr>
              <a:t>ويعطي معقدات ملونة (التفاعل</a:t>
            </a:r>
            <a:r>
              <a:rPr lang="en-GB" sz="1800" dirty="0">
                <a:latin typeface="Times New Roman" pitchFamily="18" charset="0"/>
                <a:cs typeface="Times New Roman" pitchFamily="18" charset="0"/>
              </a:rPr>
              <a:t>Fecl3 + </a:t>
            </a:r>
            <a:r>
              <a:rPr lang="ar-IQ" sz="1800" dirty="0">
                <a:latin typeface="Times New Roman" pitchFamily="18" charset="0"/>
                <a:cs typeface="Times New Roman" pitchFamily="18" charset="0"/>
              </a:rPr>
              <a:t>الفينول ) </a:t>
            </a:r>
          </a:p>
          <a:p>
            <a:pPr algn="r" rtl="1"/>
            <a:r>
              <a:rPr lang="ar-IQ" sz="1800" dirty="0">
                <a:latin typeface="Times New Roman" pitchFamily="18" charset="0"/>
                <a:cs typeface="Times New Roman" pitchFamily="18" charset="0"/>
              </a:rPr>
              <a:t>     3- تعطي راسب ابيض مع محلول البروم</a:t>
            </a:r>
          </a:p>
          <a:p>
            <a:pPr algn="r" rtl="1"/>
            <a:endParaRPr lang="ar-IQ" sz="1800"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7367" y="1124744"/>
            <a:ext cx="6311017" cy="207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144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6" presetClass="entr" presetSubtype="0" fill="hold" nodeType="afterEffect">
                                  <p:stCondLst>
                                    <p:cond delay="0"/>
                                  </p:stCondLst>
                                  <p:childTnLst>
                                    <p:set>
                                      <p:cBhvr>
                                        <p:cTn id="16" dur="1" fill="hold">
                                          <p:stCondLst>
                                            <p:cond delay="0"/>
                                          </p:stCondLst>
                                        </p:cTn>
                                        <p:tgtEl>
                                          <p:spTgt spid="6146"/>
                                        </p:tgtEl>
                                        <p:attrNameLst>
                                          <p:attrName>style.visibility</p:attrName>
                                        </p:attrNameLst>
                                      </p:cBhvr>
                                      <p:to>
                                        <p:strVal val="visible"/>
                                      </p:to>
                                    </p:set>
                                    <p:animEffect transition="in" filter="wipe(down)">
                                      <p:cBhvr>
                                        <p:cTn id="17" dur="580">
                                          <p:stCondLst>
                                            <p:cond delay="0"/>
                                          </p:stCondLst>
                                        </p:cTn>
                                        <p:tgtEl>
                                          <p:spTgt spid="6146"/>
                                        </p:tgtEl>
                                      </p:cBhvr>
                                    </p:animEffect>
                                    <p:anim calcmode="lin" valueType="num">
                                      <p:cBhvr>
                                        <p:cTn id="18" dur="1822" tmFilter="0,0; 0.14,0.36; 0.43,0.73; 0.71,0.91; 1.0,1.0">
                                          <p:stCondLst>
                                            <p:cond delay="0"/>
                                          </p:stCondLst>
                                        </p:cTn>
                                        <p:tgtEl>
                                          <p:spTgt spid="6146"/>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6146"/>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6146"/>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6146"/>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6146"/>
                                        </p:tgtEl>
                                        <p:attrNameLst>
                                          <p:attrName>ppt_y</p:attrName>
                                        </p:attrNameLst>
                                      </p:cBhvr>
                                      <p:tavLst>
                                        <p:tav tm="0" fmla="#ppt_y-sin(pi*$)/81">
                                          <p:val>
                                            <p:fltVal val="0"/>
                                          </p:val>
                                        </p:tav>
                                        <p:tav tm="100000">
                                          <p:val>
                                            <p:fltVal val="1"/>
                                          </p:val>
                                        </p:tav>
                                      </p:tavLst>
                                    </p:anim>
                                    <p:animScale>
                                      <p:cBhvr>
                                        <p:cTn id="23" dur="26">
                                          <p:stCondLst>
                                            <p:cond delay="650"/>
                                          </p:stCondLst>
                                        </p:cTn>
                                        <p:tgtEl>
                                          <p:spTgt spid="6146"/>
                                        </p:tgtEl>
                                      </p:cBhvr>
                                      <p:to x="100000" y="60000"/>
                                    </p:animScale>
                                    <p:animScale>
                                      <p:cBhvr>
                                        <p:cTn id="24" dur="166" decel="50000">
                                          <p:stCondLst>
                                            <p:cond delay="676"/>
                                          </p:stCondLst>
                                        </p:cTn>
                                        <p:tgtEl>
                                          <p:spTgt spid="6146"/>
                                        </p:tgtEl>
                                      </p:cBhvr>
                                      <p:to x="100000" y="100000"/>
                                    </p:animScale>
                                    <p:animScale>
                                      <p:cBhvr>
                                        <p:cTn id="25" dur="26">
                                          <p:stCondLst>
                                            <p:cond delay="1312"/>
                                          </p:stCondLst>
                                        </p:cTn>
                                        <p:tgtEl>
                                          <p:spTgt spid="6146"/>
                                        </p:tgtEl>
                                      </p:cBhvr>
                                      <p:to x="100000" y="80000"/>
                                    </p:animScale>
                                    <p:animScale>
                                      <p:cBhvr>
                                        <p:cTn id="26" dur="166" decel="50000">
                                          <p:stCondLst>
                                            <p:cond delay="1338"/>
                                          </p:stCondLst>
                                        </p:cTn>
                                        <p:tgtEl>
                                          <p:spTgt spid="6146"/>
                                        </p:tgtEl>
                                      </p:cBhvr>
                                      <p:to x="100000" y="100000"/>
                                    </p:animScale>
                                    <p:animScale>
                                      <p:cBhvr>
                                        <p:cTn id="27" dur="26">
                                          <p:stCondLst>
                                            <p:cond delay="1642"/>
                                          </p:stCondLst>
                                        </p:cTn>
                                        <p:tgtEl>
                                          <p:spTgt spid="6146"/>
                                        </p:tgtEl>
                                      </p:cBhvr>
                                      <p:to x="100000" y="90000"/>
                                    </p:animScale>
                                    <p:animScale>
                                      <p:cBhvr>
                                        <p:cTn id="28" dur="166" decel="50000">
                                          <p:stCondLst>
                                            <p:cond delay="1668"/>
                                          </p:stCondLst>
                                        </p:cTn>
                                        <p:tgtEl>
                                          <p:spTgt spid="6146"/>
                                        </p:tgtEl>
                                      </p:cBhvr>
                                      <p:to x="100000" y="100000"/>
                                    </p:animScale>
                                    <p:animScale>
                                      <p:cBhvr>
                                        <p:cTn id="29" dur="26">
                                          <p:stCondLst>
                                            <p:cond delay="1808"/>
                                          </p:stCondLst>
                                        </p:cTn>
                                        <p:tgtEl>
                                          <p:spTgt spid="6146"/>
                                        </p:tgtEl>
                                      </p:cBhvr>
                                      <p:to x="100000" y="95000"/>
                                    </p:animScale>
                                    <p:animScale>
                                      <p:cBhvr>
                                        <p:cTn id="30" dur="166" decel="50000">
                                          <p:stCondLst>
                                            <p:cond delay="1834"/>
                                          </p:stCondLst>
                                        </p:cTn>
                                        <p:tgtEl>
                                          <p:spTgt spid="6146"/>
                                        </p:tgtEl>
                                      </p:cBhvr>
                                      <p:to x="100000" y="100000"/>
                                    </p:animScale>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 calcmode="lin" valueType="num">
                                      <p:cBhvr additive="base">
                                        <p:cTn id="34"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 presetClass="entr" presetSubtype="4" fill="hold" nodeType="after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 presetClass="entr" presetSubtype="4" fill="hold" nodeType="afterEffect">
                                  <p:stCondLst>
                                    <p:cond delay="0"/>
                                  </p:stCondLst>
                                  <p:childTnLst>
                                    <p:set>
                                      <p:cBhvr>
                                        <p:cTn id="43" dur="1" fill="hold">
                                          <p:stCondLst>
                                            <p:cond delay="0"/>
                                          </p:stCondLst>
                                        </p:cTn>
                                        <p:tgtEl>
                                          <p:spTgt spid="2">
                                            <p:txEl>
                                              <p:pRg st="12" end="12"/>
                                            </p:txEl>
                                          </p:spTgt>
                                        </p:tgtEl>
                                        <p:attrNameLst>
                                          <p:attrName>style.visibility</p:attrName>
                                        </p:attrNameLst>
                                      </p:cBhvr>
                                      <p:to>
                                        <p:strVal val="visible"/>
                                      </p:to>
                                    </p:set>
                                    <p:anim calcmode="lin" valueType="num">
                                      <p:cBhvr additive="base">
                                        <p:cTn id="44"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par>
                          <p:cTn id="46" fill="hold">
                            <p:stCondLst>
                              <p:cond delay="4500"/>
                            </p:stCondLst>
                            <p:childTnLst>
                              <p:par>
                                <p:cTn id="47" presetID="2" presetClass="entr" presetSubtype="4" fill="hold" nodeType="afterEffect">
                                  <p:stCondLst>
                                    <p:cond delay="0"/>
                                  </p:stCondLst>
                                  <p:childTnLst>
                                    <p:set>
                                      <p:cBhvr>
                                        <p:cTn id="48" dur="1" fill="hold">
                                          <p:stCondLst>
                                            <p:cond delay="0"/>
                                          </p:stCondLst>
                                        </p:cTn>
                                        <p:tgtEl>
                                          <p:spTgt spid="2">
                                            <p:txEl>
                                              <p:pRg st="13" end="13"/>
                                            </p:txEl>
                                          </p:spTgt>
                                        </p:tgtEl>
                                        <p:attrNameLst>
                                          <p:attrName>style.visibility</p:attrName>
                                        </p:attrNameLst>
                                      </p:cBhvr>
                                      <p:to>
                                        <p:strVal val="visible"/>
                                      </p:to>
                                    </p:set>
                                    <p:anim calcmode="lin" valueType="num">
                                      <p:cBhvr additive="base">
                                        <p:cTn id="49"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251520" y="188640"/>
            <a:ext cx="8640959" cy="6408711"/>
          </a:xfrm>
        </p:spPr>
        <p:txBody>
          <a:bodyPr>
            <a:normAutofit/>
          </a:bodyPr>
          <a:lstStyle/>
          <a:p>
            <a:pPr algn="r" rtl="1"/>
            <a:r>
              <a:rPr lang="ar-IQ" sz="1800" dirty="0">
                <a:latin typeface="Times New Roman" pitchFamily="18" charset="0"/>
                <a:cs typeface="Times New Roman" pitchFamily="18" charset="0"/>
              </a:rPr>
              <a:t>تشمل الطرائق المستعملة للكشف عن الفينولات ما يأتي : </a:t>
            </a:r>
          </a:p>
          <a:p>
            <a:pPr algn="r" rtl="1"/>
            <a:r>
              <a:rPr lang="ar-IQ" sz="2400" b="1" dirty="0">
                <a:solidFill>
                  <a:srgbClr val="FF0000"/>
                </a:solidFill>
                <a:latin typeface="Times New Roman" pitchFamily="18" charset="0"/>
                <a:cs typeface="Times New Roman" pitchFamily="18" charset="0"/>
              </a:rPr>
              <a:t>أ- كشف كلوريد </a:t>
            </a:r>
            <a:r>
              <a:rPr lang="ar-IQ" sz="2400" b="1" dirty="0" err="1">
                <a:solidFill>
                  <a:srgbClr val="FF0000"/>
                </a:solidFill>
                <a:latin typeface="Times New Roman" pitchFamily="18" charset="0"/>
                <a:cs typeface="Times New Roman" pitchFamily="18" charset="0"/>
              </a:rPr>
              <a:t>الحديديك</a:t>
            </a:r>
            <a:r>
              <a:rPr lang="en-GB" sz="2400" b="1" dirty="0">
                <a:solidFill>
                  <a:srgbClr val="FF0000"/>
                </a:solidFill>
                <a:latin typeface="Times New Roman" pitchFamily="18" charset="0"/>
                <a:cs typeface="Times New Roman" pitchFamily="18" charset="0"/>
              </a:rPr>
              <a:t>FeCl3   </a:t>
            </a:r>
            <a:r>
              <a:rPr lang="ar-IQ" sz="1800" dirty="0">
                <a:latin typeface="Times New Roman" pitchFamily="18" charset="0"/>
                <a:cs typeface="Times New Roman" pitchFamily="18" charset="0"/>
              </a:rPr>
              <a:t>أذب كمية قليلة جدا من المجهول في الماء ثم أضف قطرات من المحلول المائي المتعادل لكلوريد </a:t>
            </a:r>
            <a:r>
              <a:rPr lang="ar-IQ" sz="1800" dirty="0" err="1">
                <a:latin typeface="Times New Roman" pitchFamily="18" charset="0"/>
                <a:cs typeface="Times New Roman" pitchFamily="18" charset="0"/>
              </a:rPr>
              <a:t>الحديديك</a:t>
            </a:r>
            <a:r>
              <a:rPr lang="en-GB" sz="1800" dirty="0">
                <a:latin typeface="Times New Roman" pitchFamily="18" charset="0"/>
                <a:cs typeface="Times New Roman" pitchFamily="18" charset="0"/>
              </a:rPr>
              <a:t>FeCl3   . </a:t>
            </a:r>
            <a:r>
              <a:rPr lang="ar-IQ" sz="1800" dirty="0">
                <a:latin typeface="Times New Roman" pitchFamily="18" charset="0"/>
                <a:cs typeface="Times New Roman" pitchFamily="18" charset="0"/>
              </a:rPr>
              <a:t>فإذا ظهرت ألوان متعددة أو تكون راسب فهذا دلالة على وجود مجموعة الفينول .</a:t>
            </a:r>
          </a:p>
          <a:p>
            <a:pPr algn="r" rtl="1"/>
            <a:r>
              <a:rPr lang="ar-IQ" sz="2400" b="1" dirty="0">
                <a:solidFill>
                  <a:srgbClr val="FF0000"/>
                </a:solidFill>
                <a:latin typeface="Times New Roman" pitchFamily="18" charset="0"/>
                <a:cs typeface="Times New Roman" pitchFamily="18" charset="0"/>
              </a:rPr>
              <a:t>ب- كلوريد </a:t>
            </a:r>
            <a:r>
              <a:rPr lang="ar-IQ" sz="2400" b="1" dirty="0" err="1">
                <a:solidFill>
                  <a:srgbClr val="FF0000"/>
                </a:solidFill>
                <a:latin typeface="Times New Roman" pitchFamily="18" charset="0"/>
                <a:cs typeface="Times New Roman" pitchFamily="18" charset="0"/>
              </a:rPr>
              <a:t>الحديديك</a:t>
            </a:r>
            <a:r>
              <a:rPr lang="ar-IQ" sz="2400" b="1" dirty="0">
                <a:solidFill>
                  <a:srgbClr val="FF0000"/>
                </a:solidFill>
                <a:latin typeface="Times New Roman" pitchFamily="18" charset="0"/>
                <a:cs typeface="Times New Roman" pitchFamily="18" charset="0"/>
              </a:rPr>
              <a:t> الميثانولي </a:t>
            </a:r>
            <a:r>
              <a:rPr lang="ar-IQ" sz="1800" dirty="0">
                <a:latin typeface="Times New Roman" pitchFamily="18" charset="0"/>
                <a:cs typeface="Times New Roman" pitchFamily="18" charset="0"/>
              </a:rPr>
              <a:t> أذب كمية قليلة جدا من المجهول في الميثانول ثم أضف كلوريد </a:t>
            </a:r>
            <a:r>
              <a:rPr lang="ar-IQ" sz="1800" dirty="0" err="1">
                <a:latin typeface="Times New Roman" pitchFamily="18" charset="0"/>
                <a:cs typeface="Times New Roman" pitchFamily="18" charset="0"/>
              </a:rPr>
              <a:t>الحديديك</a:t>
            </a:r>
            <a:r>
              <a:rPr lang="ar-IQ" sz="1800" dirty="0">
                <a:latin typeface="Times New Roman" pitchFamily="18" charset="0"/>
                <a:cs typeface="Times New Roman" pitchFamily="18" charset="0"/>
              </a:rPr>
              <a:t> الميثانولي  (5غم من كلوريد </a:t>
            </a:r>
            <a:r>
              <a:rPr lang="ar-IQ" sz="1800" dirty="0" err="1">
                <a:latin typeface="Times New Roman" pitchFamily="18" charset="0"/>
                <a:cs typeface="Times New Roman" pitchFamily="18" charset="0"/>
              </a:rPr>
              <a:t>الحديديك</a:t>
            </a:r>
            <a:r>
              <a:rPr lang="ar-IQ" sz="1800" dirty="0">
                <a:latin typeface="Times New Roman" pitchFamily="18" charset="0"/>
                <a:cs typeface="Times New Roman" pitchFamily="18" charset="0"/>
              </a:rPr>
              <a:t> الجاف مذابة في 100مل من كحول الميثانول). فيتكون اللون الأزرق ، أو البنفسجي وهذا دلالة على أن المجهول هو احد الفينولات غير الذائبة بالماء </a:t>
            </a:r>
          </a:p>
          <a:p>
            <a:pPr algn="r" rtl="1"/>
            <a:r>
              <a:rPr lang="ar-IQ" sz="2400" b="1" dirty="0">
                <a:solidFill>
                  <a:srgbClr val="FF0000"/>
                </a:solidFill>
                <a:latin typeface="Times New Roman" pitchFamily="18" charset="0"/>
                <a:cs typeface="Times New Roman" pitchFamily="18" charset="0"/>
              </a:rPr>
              <a:t>ج- محلول نترات الزئبق في محلول حامض النتريك </a:t>
            </a:r>
            <a:r>
              <a:rPr lang="ar-IQ" sz="1800" dirty="0">
                <a:latin typeface="Times New Roman" pitchFamily="18" charset="0"/>
                <a:cs typeface="Times New Roman" pitchFamily="18" charset="0"/>
              </a:rPr>
              <a:t>إذا كانت الكشوفات (أ ، ب ) غير ايجابية (يتم تحضير محلول بارد من نترات الزئبق في محلول 2 عياري من حامض النتريك) ثم يضاف المجهول فإذا لم يتكون راسب دلالة على إن المجموعة هي </a:t>
            </a:r>
            <a:r>
              <a:rPr lang="ar-IQ" sz="1800" dirty="0" err="1">
                <a:latin typeface="Times New Roman" pitchFamily="18" charset="0"/>
                <a:cs typeface="Times New Roman" pitchFamily="18" charset="0"/>
              </a:rPr>
              <a:t>الفينولية</a:t>
            </a:r>
            <a:r>
              <a:rPr lang="ar-IQ" sz="1800" dirty="0">
                <a:latin typeface="Times New Roman" pitchFamily="18" charset="0"/>
                <a:cs typeface="Times New Roman" pitchFamily="18" charset="0"/>
              </a:rPr>
              <a:t> .</a:t>
            </a:r>
          </a:p>
          <a:p>
            <a:pPr algn="r" rtl="1"/>
            <a:r>
              <a:rPr lang="ar-IQ" sz="2400" b="1" dirty="0">
                <a:solidFill>
                  <a:srgbClr val="FF0000"/>
                </a:solidFill>
                <a:latin typeface="Times New Roman" pitchFamily="18" charset="0"/>
                <a:cs typeface="Times New Roman" pitchFamily="18" charset="0"/>
              </a:rPr>
              <a:t>د- كشف ليبرمان (</a:t>
            </a:r>
            <a:r>
              <a:rPr lang="en-GB" sz="2400" b="1" dirty="0">
                <a:solidFill>
                  <a:srgbClr val="FF0000"/>
                </a:solidFill>
                <a:latin typeface="Times New Roman" pitchFamily="18" charset="0"/>
                <a:cs typeface="Times New Roman" pitchFamily="18" charset="0"/>
              </a:rPr>
              <a:t>Liebermann test )</a:t>
            </a:r>
          </a:p>
          <a:p>
            <a:pPr algn="r" rtl="1"/>
            <a:r>
              <a:rPr lang="ar-IQ" sz="1800" dirty="0">
                <a:latin typeface="Times New Roman" pitchFamily="18" charset="0"/>
                <a:cs typeface="Times New Roman" pitchFamily="18" charset="0"/>
              </a:rPr>
              <a:t>اصهر بلورة من الفينول مع كمية صغيرة جدا من نتريت الصوديوم </a:t>
            </a:r>
            <a:r>
              <a:rPr lang="en-GB" sz="1800" dirty="0">
                <a:latin typeface="Times New Roman" pitchFamily="18" charset="0"/>
                <a:cs typeface="Times New Roman" pitchFamily="18" charset="0"/>
              </a:rPr>
              <a:t>NaNO2 </a:t>
            </a:r>
            <a:r>
              <a:rPr lang="ar-IQ" sz="1800" dirty="0">
                <a:latin typeface="Times New Roman" pitchFamily="18" charset="0"/>
                <a:cs typeface="Times New Roman" pitchFamily="18" charset="0"/>
              </a:rPr>
              <a:t>في أنبوبة اختبار. برد المزيج وأضف 1مل من حامض الكبريتيك المركز . يتكون محلول اخضر مزرق يتحول إلى الأحمر عند إضافته إلى 100 مل من الماء . ويتحول المحلول المائي إلى الأخضر الغامق عند جعله قاعديا وهنا تستجيب الفينولات التي لها موقع بارا حر. ولا تستجيب مركبات </a:t>
            </a:r>
            <a:r>
              <a:rPr lang="ar-IQ" sz="1800" dirty="0" err="1">
                <a:latin typeface="Times New Roman" pitchFamily="18" charset="0"/>
                <a:cs typeface="Times New Roman" pitchFamily="18" charset="0"/>
              </a:rPr>
              <a:t>النترو</a:t>
            </a:r>
            <a:r>
              <a:rPr lang="ar-IQ" sz="1800" dirty="0">
                <a:latin typeface="Times New Roman" pitchFamily="18" charset="0"/>
                <a:cs typeface="Times New Roman" pitchFamily="18" charset="0"/>
              </a:rPr>
              <a:t> فينول </a:t>
            </a:r>
            <a:r>
              <a:rPr lang="ar-IQ" sz="1800" dirty="0" err="1">
                <a:latin typeface="Times New Roman" pitchFamily="18" charset="0"/>
                <a:cs typeface="Times New Roman" pitchFamily="18" charset="0"/>
              </a:rPr>
              <a:t>والفينولات</a:t>
            </a:r>
            <a:r>
              <a:rPr lang="ar-IQ" sz="1800" dirty="0">
                <a:latin typeface="Times New Roman" pitchFamily="18" charset="0"/>
                <a:cs typeface="Times New Roman" pitchFamily="18" charset="0"/>
              </a:rPr>
              <a:t> متعددة </a:t>
            </a:r>
            <a:r>
              <a:rPr lang="ar-IQ" sz="1800" dirty="0" err="1">
                <a:latin typeface="Times New Roman" pitchFamily="18" charset="0"/>
                <a:cs typeface="Times New Roman" pitchFamily="18" charset="0"/>
              </a:rPr>
              <a:t>الهيدروكسيل</a:t>
            </a:r>
            <a:r>
              <a:rPr lang="ar-IQ" sz="1800" dirty="0">
                <a:latin typeface="Times New Roman" pitchFamily="18" charset="0"/>
                <a:cs typeface="Times New Roman" pitchFamily="18" charset="0"/>
              </a:rPr>
              <a:t> .</a:t>
            </a:r>
          </a:p>
        </p:txBody>
      </p:sp>
    </p:spTree>
    <p:extLst>
      <p:ext uri="{BB962C8B-B14F-4D97-AF65-F5344CB8AC3E}">
        <p14:creationId xmlns:p14="http://schemas.microsoft.com/office/powerpoint/2010/main" val="312713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additive="base">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79512" y="188640"/>
            <a:ext cx="8712967" cy="6480719"/>
          </a:xfrm>
        </p:spPr>
        <p:txBody>
          <a:bodyPr>
            <a:normAutofit/>
          </a:bodyPr>
          <a:lstStyle/>
          <a:p>
            <a:pPr algn="r" rtl="1"/>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r>
              <a:rPr lang="ar-IQ" sz="1800" dirty="0">
                <a:latin typeface="Times New Roman" pitchFamily="18" charset="0"/>
                <a:cs typeface="Times New Roman" pitchFamily="18" charset="0"/>
              </a:rPr>
              <a:t> </a:t>
            </a:r>
            <a:endParaRPr lang="ar-IQ" sz="1800" dirty="0" smtClean="0">
              <a:latin typeface="Times New Roman" pitchFamily="18" charset="0"/>
              <a:cs typeface="Times New Roman" pitchFamily="18" charset="0"/>
            </a:endParaRPr>
          </a:p>
          <a:p>
            <a:pPr algn="r" rtl="1"/>
            <a:endParaRPr lang="ar-IQ" sz="2400" b="1" dirty="0" smtClean="0">
              <a:solidFill>
                <a:srgbClr val="FF0000"/>
              </a:solidFill>
              <a:latin typeface="Times New Roman" pitchFamily="18" charset="0"/>
              <a:cs typeface="Times New Roman" pitchFamily="18" charset="0"/>
            </a:endParaRPr>
          </a:p>
          <a:p>
            <a:pPr algn="r" rtl="1"/>
            <a:endParaRPr lang="ar-IQ" sz="2400" b="1" dirty="0">
              <a:solidFill>
                <a:srgbClr val="FF0000"/>
              </a:solidFill>
              <a:latin typeface="Times New Roman" pitchFamily="18" charset="0"/>
              <a:cs typeface="Times New Roman" pitchFamily="18" charset="0"/>
            </a:endParaRPr>
          </a:p>
          <a:p>
            <a:pPr algn="r" rtl="1"/>
            <a:r>
              <a:rPr lang="ar-IQ" sz="2400" b="1" dirty="0" smtClean="0">
                <a:solidFill>
                  <a:srgbClr val="FF0000"/>
                </a:solidFill>
                <a:latin typeface="Times New Roman" pitchFamily="18" charset="0"/>
                <a:cs typeface="Times New Roman" pitchFamily="18" charset="0"/>
              </a:rPr>
              <a:t>ه-أضف </a:t>
            </a:r>
            <a:r>
              <a:rPr lang="ar-IQ" sz="2400" b="1" dirty="0">
                <a:solidFill>
                  <a:srgbClr val="FF0000"/>
                </a:solidFill>
                <a:latin typeface="Times New Roman" pitchFamily="18" charset="0"/>
                <a:cs typeface="Times New Roman" pitchFamily="18" charset="0"/>
              </a:rPr>
              <a:t>محلول كلوريد بنزين </a:t>
            </a:r>
            <a:r>
              <a:rPr lang="ar-IQ" sz="2400" b="1" dirty="0" err="1">
                <a:solidFill>
                  <a:srgbClr val="FF0000"/>
                </a:solidFill>
                <a:latin typeface="Times New Roman" pitchFamily="18" charset="0"/>
                <a:cs typeface="Times New Roman" pitchFamily="18" charset="0"/>
              </a:rPr>
              <a:t>دايازونيوم</a:t>
            </a:r>
            <a:r>
              <a:rPr lang="ar-IQ" sz="2400" b="1" dirty="0">
                <a:solidFill>
                  <a:srgbClr val="FF0000"/>
                </a:solidFill>
                <a:latin typeface="Times New Roman" pitchFamily="18" charset="0"/>
                <a:cs typeface="Times New Roman" pitchFamily="18" charset="0"/>
              </a:rPr>
              <a:t> </a:t>
            </a:r>
            <a:r>
              <a:rPr lang="ar-IQ" sz="1800" dirty="0">
                <a:latin typeface="Times New Roman" pitchFamily="18" charset="0"/>
                <a:cs typeface="Times New Roman" pitchFamily="18" charset="0"/>
              </a:rPr>
              <a:t>( المحضر من تفاعل </a:t>
            </a:r>
            <a:r>
              <a:rPr lang="ar-IQ" sz="1800" dirty="0" err="1">
                <a:latin typeface="Times New Roman" pitchFamily="18" charset="0"/>
                <a:cs typeface="Times New Roman" pitchFamily="18" charset="0"/>
              </a:rPr>
              <a:t>الدايازونيوم</a:t>
            </a:r>
            <a:r>
              <a:rPr lang="ar-IQ" sz="1800" dirty="0">
                <a:latin typeface="Times New Roman" pitchFamily="18" charset="0"/>
                <a:cs typeface="Times New Roman" pitchFamily="18" charset="0"/>
              </a:rPr>
              <a:t> </a:t>
            </a:r>
            <a:r>
              <a:rPr lang="ar-IQ" sz="1800" dirty="0" err="1">
                <a:latin typeface="Times New Roman" pitchFamily="18" charset="0"/>
                <a:cs typeface="Times New Roman" pitchFamily="18" charset="0"/>
              </a:rPr>
              <a:t>للانيلين</a:t>
            </a:r>
            <a:r>
              <a:rPr lang="ar-IQ" sz="1800" dirty="0">
                <a:latin typeface="Times New Roman" pitchFamily="18" charset="0"/>
                <a:cs typeface="Times New Roman" pitchFamily="18" charset="0"/>
              </a:rPr>
              <a:t>) إلى المحلول البارد للفينول المذاب في زيادة من هيدروكسيد الصوديوم المخفف. حيث تتكون صبغة </a:t>
            </a:r>
            <a:r>
              <a:rPr lang="ar-IQ" sz="1800" dirty="0" err="1">
                <a:latin typeface="Times New Roman" pitchFamily="18" charset="0"/>
                <a:cs typeface="Times New Roman" pitchFamily="18" charset="0"/>
              </a:rPr>
              <a:t>الازو</a:t>
            </a:r>
            <a:r>
              <a:rPr lang="ar-IQ" sz="1800" dirty="0">
                <a:latin typeface="Times New Roman" pitchFamily="18" charset="0"/>
                <a:cs typeface="Times New Roman" pitchFamily="18" charset="0"/>
              </a:rPr>
              <a:t> الناتجة من الفينول المستعمل فمثلا يعطينا الالفا والبيتا </a:t>
            </a:r>
            <a:r>
              <a:rPr lang="ar-IQ" sz="1800" dirty="0" err="1">
                <a:latin typeface="Times New Roman" pitchFamily="18" charset="0"/>
                <a:cs typeface="Times New Roman" pitchFamily="18" charset="0"/>
              </a:rPr>
              <a:t>نفثول</a:t>
            </a:r>
            <a:r>
              <a:rPr lang="ar-IQ" sz="1800" dirty="0">
                <a:latin typeface="Times New Roman" pitchFamily="18" charset="0"/>
                <a:cs typeface="Times New Roman" pitchFamily="18" charset="0"/>
              </a:rPr>
              <a:t> لون احمر بنيا ولونا أرجوانيا على التعاقب . ويدعى كشف تكوين صبغة </a:t>
            </a:r>
            <a:r>
              <a:rPr lang="ar-IQ" sz="1800" dirty="0" err="1">
                <a:latin typeface="Times New Roman" pitchFamily="18" charset="0"/>
                <a:cs typeface="Times New Roman" pitchFamily="18" charset="0"/>
              </a:rPr>
              <a:t>الآزو</a:t>
            </a:r>
            <a:endParaRPr lang="en-GB" sz="1800"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620688"/>
            <a:ext cx="7016976"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4419" y="3861048"/>
            <a:ext cx="7176001"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3267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wipe(down)">
                                      <p:cBhvr>
                                        <p:cTn id="7" dur="580">
                                          <p:stCondLst>
                                            <p:cond delay="0"/>
                                          </p:stCondLst>
                                        </p:cTn>
                                        <p:tgtEl>
                                          <p:spTgt spid="7170"/>
                                        </p:tgtEl>
                                      </p:cBhvr>
                                    </p:animEffect>
                                    <p:anim calcmode="lin" valueType="num">
                                      <p:cBhvr>
                                        <p:cTn id="8" dur="1822" tmFilter="0,0; 0.14,0.36; 0.43,0.73; 0.71,0.91; 1.0,1.0">
                                          <p:stCondLst>
                                            <p:cond delay="0"/>
                                          </p:stCondLst>
                                        </p:cTn>
                                        <p:tgtEl>
                                          <p:spTgt spid="717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17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17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17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170"/>
                                        </p:tgtEl>
                                        <p:attrNameLst>
                                          <p:attrName>ppt_y</p:attrName>
                                        </p:attrNameLst>
                                      </p:cBhvr>
                                      <p:tavLst>
                                        <p:tav tm="0" fmla="#ppt_y-sin(pi*$)/81">
                                          <p:val>
                                            <p:fltVal val="0"/>
                                          </p:val>
                                        </p:tav>
                                        <p:tav tm="100000">
                                          <p:val>
                                            <p:fltVal val="1"/>
                                          </p:val>
                                        </p:tav>
                                      </p:tavLst>
                                    </p:anim>
                                    <p:animScale>
                                      <p:cBhvr>
                                        <p:cTn id="13" dur="26">
                                          <p:stCondLst>
                                            <p:cond delay="650"/>
                                          </p:stCondLst>
                                        </p:cTn>
                                        <p:tgtEl>
                                          <p:spTgt spid="7170"/>
                                        </p:tgtEl>
                                      </p:cBhvr>
                                      <p:to x="100000" y="60000"/>
                                    </p:animScale>
                                    <p:animScale>
                                      <p:cBhvr>
                                        <p:cTn id="14" dur="166" decel="50000">
                                          <p:stCondLst>
                                            <p:cond delay="676"/>
                                          </p:stCondLst>
                                        </p:cTn>
                                        <p:tgtEl>
                                          <p:spTgt spid="7170"/>
                                        </p:tgtEl>
                                      </p:cBhvr>
                                      <p:to x="100000" y="100000"/>
                                    </p:animScale>
                                    <p:animScale>
                                      <p:cBhvr>
                                        <p:cTn id="15" dur="26">
                                          <p:stCondLst>
                                            <p:cond delay="1312"/>
                                          </p:stCondLst>
                                        </p:cTn>
                                        <p:tgtEl>
                                          <p:spTgt spid="7170"/>
                                        </p:tgtEl>
                                      </p:cBhvr>
                                      <p:to x="100000" y="80000"/>
                                    </p:animScale>
                                    <p:animScale>
                                      <p:cBhvr>
                                        <p:cTn id="16" dur="166" decel="50000">
                                          <p:stCondLst>
                                            <p:cond delay="1338"/>
                                          </p:stCondLst>
                                        </p:cTn>
                                        <p:tgtEl>
                                          <p:spTgt spid="7170"/>
                                        </p:tgtEl>
                                      </p:cBhvr>
                                      <p:to x="100000" y="100000"/>
                                    </p:animScale>
                                    <p:animScale>
                                      <p:cBhvr>
                                        <p:cTn id="17" dur="26">
                                          <p:stCondLst>
                                            <p:cond delay="1642"/>
                                          </p:stCondLst>
                                        </p:cTn>
                                        <p:tgtEl>
                                          <p:spTgt spid="7170"/>
                                        </p:tgtEl>
                                      </p:cBhvr>
                                      <p:to x="100000" y="90000"/>
                                    </p:animScale>
                                    <p:animScale>
                                      <p:cBhvr>
                                        <p:cTn id="18" dur="166" decel="50000">
                                          <p:stCondLst>
                                            <p:cond delay="1668"/>
                                          </p:stCondLst>
                                        </p:cTn>
                                        <p:tgtEl>
                                          <p:spTgt spid="7170"/>
                                        </p:tgtEl>
                                      </p:cBhvr>
                                      <p:to x="100000" y="100000"/>
                                    </p:animScale>
                                    <p:animScale>
                                      <p:cBhvr>
                                        <p:cTn id="19" dur="26">
                                          <p:stCondLst>
                                            <p:cond delay="1808"/>
                                          </p:stCondLst>
                                        </p:cTn>
                                        <p:tgtEl>
                                          <p:spTgt spid="7170"/>
                                        </p:tgtEl>
                                      </p:cBhvr>
                                      <p:to x="100000" y="95000"/>
                                    </p:animScale>
                                    <p:animScale>
                                      <p:cBhvr>
                                        <p:cTn id="20" dur="166" decel="50000">
                                          <p:stCondLst>
                                            <p:cond delay="1834"/>
                                          </p:stCondLst>
                                        </p:cTn>
                                        <p:tgtEl>
                                          <p:spTgt spid="7170"/>
                                        </p:tgtEl>
                                      </p:cBhvr>
                                      <p:to x="100000" y="100000"/>
                                    </p:animScale>
                                  </p:childTnLst>
                                </p:cTn>
                              </p:par>
                            </p:childTnLst>
                          </p:cTn>
                        </p:par>
                        <p:par>
                          <p:cTn id="21" fill="hold">
                            <p:stCondLst>
                              <p:cond delay="2000"/>
                            </p:stCondLst>
                            <p:childTnLst>
                              <p:par>
                                <p:cTn id="22" presetID="2" presetClass="entr" presetSubtype="4" fill="hold" nodeType="after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 calcmode="lin" valueType="num">
                                      <p:cBhvr additive="base">
                                        <p:cTn id="2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26" presetClass="entr" presetSubtype="0" fill="hold" nodeType="afterEffect">
                                  <p:stCondLst>
                                    <p:cond delay="0"/>
                                  </p:stCondLst>
                                  <p:childTnLst>
                                    <p:set>
                                      <p:cBhvr>
                                        <p:cTn id="28" dur="1" fill="hold">
                                          <p:stCondLst>
                                            <p:cond delay="0"/>
                                          </p:stCondLst>
                                        </p:cTn>
                                        <p:tgtEl>
                                          <p:spTgt spid="7171"/>
                                        </p:tgtEl>
                                        <p:attrNameLst>
                                          <p:attrName>style.visibility</p:attrName>
                                        </p:attrNameLst>
                                      </p:cBhvr>
                                      <p:to>
                                        <p:strVal val="visible"/>
                                      </p:to>
                                    </p:set>
                                    <p:animEffect transition="in" filter="wipe(down)">
                                      <p:cBhvr>
                                        <p:cTn id="29" dur="580">
                                          <p:stCondLst>
                                            <p:cond delay="0"/>
                                          </p:stCondLst>
                                        </p:cTn>
                                        <p:tgtEl>
                                          <p:spTgt spid="7171"/>
                                        </p:tgtEl>
                                      </p:cBhvr>
                                    </p:animEffect>
                                    <p:anim calcmode="lin" valueType="num">
                                      <p:cBhvr>
                                        <p:cTn id="30" dur="1822" tmFilter="0,0; 0.14,0.36; 0.43,0.73; 0.71,0.91; 1.0,1.0">
                                          <p:stCondLst>
                                            <p:cond delay="0"/>
                                          </p:stCondLst>
                                        </p:cTn>
                                        <p:tgtEl>
                                          <p:spTgt spid="7171"/>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7171"/>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7171"/>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7171"/>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7171"/>
                                        </p:tgtEl>
                                        <p:attrNameLst>
                                          <p:attrName>ppt_y</p:attrName>
                                        </p:attrNameLst>
                                      </p:cBhvr>
                                      <p:tavLst>
                                        <p:tav tm="0" fmla="#ppt_y-sin(pi*$)/81">
                                          <p:val>
                                            <p:fltVal val="0"/>
                                          </p:val>
                                        </p:tav>
                                        <p:tav tm="100000">
                                          <p:val>
                                            <p:fltVal val="1"/>
                                          </p:val>
                                        </p:tav>
                                      </p:tavLst>
                                    </p:anim>
                                    <p:animScale>
                                      <p:cBhvr>
                                        <p:cTn id="35" dur="26">
                                          <p:stCondLst>
                                            <p:cond delay="650"/>
                                          </p:stCondLst>
                                        </p:cTn>
                                        <p:tgtEl>
                                          <p:spTgt spid="7171"/>
                                        </p:tgtEl>
                                      </p:cBhvr>
                                      <p:to x="100000" y="60000"/>
                                    </p:animScale>
                                    <p:animScale>
                                      <p:cBhvr>
                                        <p:cTn id="36" dur="166" decel="50000">
                                          <p:stCondLst>
                                            <p:cond delay="676"/>
                                          </p:stCondLst>
                                        </p:cTn>
                                        <p:tgtEl>
                                          <p:spTgt spid="7171"/>
                                        </p:tgtEl>
                                      </p:cBhvr>
                                      <p:to x="100000" y="100000"/>
                                    </p:animScale>
                                    <p:animScale>
                                      <p:cBhvr>
                                        <p:cTn id="37" dur="26">
                                          <p:stCondLst>
                                            <p:cond delay="1312"/>
                                          </p:stCondLst>
                                        </p:cTn>
                                        <p:tgtEl>
                                          <p:spTgt spid="7171"/>
                                        </p:tgtEl>
                                      </p:cBhvr>
                                      <p:to x="100000" y="80000"/>
                                    </p:animScale>
                                    <p:animScale>
                                      <p:cBhvr>
                                        <p:cTn id="38" dur="166" decel="50000">
                                          <p:stCondLst>
                                            <p:cond delay="1338"/>
                                          </p:stCondLst>
                                        </p:cTn>
                                        <p:tgtEl>
                                          <p:spTgt spid="7171"/>
                                        </p:tgtEl>
                                      </p:cBhvr>
                                      <p:to x="100000" y="100000"/>
                                    </p:animScale>
                                    <p:animScale>
                                      <p:cBhvr>
                                        <p:cTn id="39" dur="26">
                                          <p:stCondLst>
                                            <p:cond delay="1642"/>
                                          </p:stCondLst>
                                        </p:cTn>
                                        <p:tgtEl>
                                          <p:spTgt spid="7171"/>
                                        </p:tgtEl>
                                      </p:cBhvr>
                                      <p:to x="100000" y="90000"/>
                                    </p:animScale>
                                    <p:animScale>
                                      <p:cBhvr>
                                        <p:cTn id="40" dur="166" decel="50000">
                                          <p:stCondLst>
                                            <p:cond delay="1668"/>
                                          </p:stCondLst>
                                        </p:cTn>
                                        <p:tgtEl>
                                          <p:spTgt spid="7171"/>
                                        </p:tgtEl>
                                      </p:cBhvr>
                                      <p:to x="100000" y="100000"/>
                                    </p:animScale>
                                    <p:animScale>
                                      <p:cBhvr>
                                        <p:cTn id="41" dur="26">
                                          <p:stCondLst>
                                            <p:cond delay="1808"/>
                                          </p:stCondLst>
                                        </p:cTn>
                                        <p:tgtEl>
                                          <p:spTgt spid="7171"/>
                                        </p:tgtEl>
                                      </p:cBhvr>
                                      <p:to x="100000" y="95000"/>
                                    </p:animScale>
                                    <p:animScale>
                                      <p:cBhvr>
                                        <p:cTn id="42" dur="166" decel="50000">
                                          <p:stCondLst>
                                            <p:cond delay="1834"/>
                                          </p:stCondLst>
                                        </p:cTn>
                                        <p:tgtEl>
                                          <p:spTgt spid="717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07504" y="188640"/>
            <a:ext cx="8712967" cy="6480719"/>
          </a:xfrm>
        </p:spPr>
        <p:txBody>
          <a:bodyPr>
            <a:normAutofit/>
          </a:bodyPr>
          <a:lstStyle/>
          <a:p>
            <a:pPr algn="r" rtl="1"/>
            <a:r>
              <a:rPr lang="ar-IQ" sz="2400" b="1" dirty="0">
                <a:solidFill>
                  <a:srgbClr val="FF0000"/>
                </a:solidFill>
                <a:latin typeface="Times New Roman" pitchFamily="18" charset="0"/>
                <a:cs typeface="Times New Roman" pitchFamily="18" charset="0"/>
              </a:rPr>
              <a:t>الكشف عن </a:t>
            </a:r>
            <a:r>
              <a:rPr lang="ar-IQ" sz="2400" b="1" dirty="0" err="1">
                <a:solidFill>
                  <a:srgbClr val="FF0000"/>
                </a:solidFill>
                <a:latin typeface="Times New Roman" pitchFamily="18" charset="0"/>
                <a:cs typeface="Times New Roman" pitchFamily="18" charset="0"/>
              </a:rPr>
              <a:t>الأيثرات</a:t>
            </a:r>
            <a:endParaRPr lang="ar-IQ" sz="2400" b="1" dirty="0">
              <a:solidFill>
                <a:srgbClr val="FF0000"/>
              </a:solidFill>
              <a:latin typeface="Times New Roman" pitchFamily="18" charset="0"/>
              <a:cs typeface="Times New Roman" pitchFamily="18" charset="0"/>
            </a:endParaRPr>
          </a:p>
          <a:p>
            <a:pPr algn="r" rtl="1"/>
            <a:r>
              <a:rPr lang="ar-IQ" sz="1800" dirty="0">
                <a:latin typeface="Times New Roman" pitchFamily="18" charset="0"/>
                <a:cs typeface="Times New Roman" pitchFamily="18" charset="0"/>
              </a:rPr>
              <a:t>الصيغة العامة </a:t>
            </a:r>
            <a:r>
              <a:rPr lang="vi-VN" sz="1800" dirty="0">
                <a:latin typeface="Times New Roman" pitchFamily="18" charset="0"/>
                <a:cs typeface="Times New Roman" pitchFamily="18" charset="0"/>
              </a:rPr>
              <a:t>R-O-R̀ , </a:t>
            </a:r>
            <a:r>
              <a:rPr lang="ar-IQ" sz="1800" dirty="0">
                <a:latin typeface="Times New Roman" pitchFamily="18" charset="0"/>
                <a:cs typeface="Times New Roman" pitchFamily="18" charset="0"/>
              </a:rPr>
              <a:t>المجموعة المميزة لها   – </a:t>
            </a:r>
            <a:r>
              <a:rPr lang="vi-VN" sz="1800" dirty="0">
                <a:latin typeface="Times New Roman" pitchFamily="18" charset="0"/>
                <a:cs typeface="Times New Roman" pitchFamily="18" charset="0"/>
              </a:rPr>
              <a:t>O –  </a:t>
            </a:r>
            <a:r>
              <a:rPr lang="ar-IQ" sz="1800" dirty="0">
                <a:latin typeface="Times New Roman" pitchFamily="18" charset="0"/>
                <a:cs typeface="Times New Roman" pitchFamily="18" charset="0"/>
              </a:rPr>
              <a:t>تكون الايثرات قطبية لأن السالبية الكهربية للأوكسجين أعلى من السالبية الكهربية للكربون لذلك تتكون رابطة قطبية بين الأوكسجين و الكربون وبذلك تعتبر الايثرات قطبية و الايثرات أقل قطبية من الكحولات نتيجة وجود  (</a:t>
            </a:r>
            <a:r>
              <a:rPr lang="vi-VN" sz="1800" dirty="0">
                <a:latin typeface="Times New Roman" pitchFamily="18" charset="0"/>
                <a:cs typeface="Times New Roman" pitchFamily="18" charset="0"/>
              </a:rPr>
              <a:t>O – H ) </a:t>
            </a:r>
            <a:r>
              <a:rPr lang="ar-IQ" sz="1800" dirty="0">
                <a:latin typeface="Times New Roman" pitchFamily="18" charset="0"/>
                <a:cs typeface="Times New Roman" pitchFamily="18" charset="0"/>
              </a:rPr>
              <a:t>في الكحولات و أعلى من الهيدروكربونات لوجود الرابطة القطبية في الايثرات أما الهيدروكربونات فلا توجد روابط قطبية نتيجة تقارب السالبية الكهربية . </a:t>
            </a:r>
          </a:p>
          <a:p>
            <a:pPr algn="r" rtl="1"/>
            <a:r>
              <a:rPr lang="ar-IQ" sz="1800" dirty="0">
                <a:latin typeface="Times New Roman" pitchFamily="18" charset="0"/>
                <a:cs typeface="Times New Roman" pitchFamily="18" charset="0"/>
              </a:rPr>
              <a:t>كذلك لا توجد روابط هيدروجينية بين جزيئات الايثر لعدم وجود هيدروجين حامضي , تكون روابط هيدروجينية مع الكحولات و الماء لوجود الهيدروجين الحامضي في الكحولات و الماء . </a:t>
            </a:r>
          </a:p>
          <a:p>
            <a:pPr algn="r" rtl="1"/>
            <a:r>
              <a:rPr lang="ar-IQ" sz="1800" dirty="0">
                <a:solidFill>
                  <a:srgbClr val="FF0000"/>
                </a:solidFill>
                <a:latin typeface="Times New Roman" pitchFamily="18" charset="0"/>
                <a:cs typeface="Times New Roman" pitchFamily="18" charset="0"/>
              </a:rPr>
              <a:t>الايثرات  أعلى درجة غليان من الهيدروكربونات </a:t>
            </a:r>
            <a:r>
              <a:rPr lang="ar-IQ" sz="1800" dirty="0">
                <a:latin typeface="Times New Roman" pitchFamily="18" charset="0"/>
                <a:cs typeface="Times New Roman" pitchFamily="18" charset="0"/>
              </a:rPr>
              <a:t>لأن الايثرات قطبية أما الهيدروكربونات فلا تحتوي على روابط قطبية , وتكون أقل من الكحولات نتيجة وجود الرابطة </a:t>
            </a:r>
            <a:r>
              <a:rPr lang="vi-VN" sz="1800" dirty="0">
                <a:latin typeface="Times New Roman" pitchFamily="18" charset="0"/>
                <a:cs typeface="Times New Roman" pitchFamily="18" charset="0"/>
              </a:rPr>
              <a:t>O – H </a:t>
            </a:r>
            <a:r>
              <a:rPr lang="ar-IQ" sz="1800" dirty="0">
                <a:latin typeface="Times New Roman" pitchFamily="18" charset="0"/>
                <a:cs typeface="Times New Roman" pitchFamily="18" charset="0"/>
              </a:rPr>
              <a:t>في الكحولات و كذلك الروابط الهيدروجينية في الكحولات أما الايثرات فلا تكون روابط هيدروجينية . كلما ازداد حجم الايثر زادت درجة الغليان .ذوبانية الايثرات أقل من الكحولات لأن قطبية الكحولات أعلى نتيجة وجود الرابطة </a:t>
            </a:r>
            <a:r>
              <a:rPr lang="vi-VN" sz="1800" dirty="0">
                <a:latin typeface="Times New Roman" pitchFamily="18" charset="0"/>
                <a:cs typeface="Times New Roman" pitchFamily="18" charset="0"/>
              </a:rPr>
              <a:t>O – H </a:t>
            </a:r>
            <a:r>
              <a:rPr lang="ar-IQ" sz="1800" dirty="0">
                <a:latin typeface="Times New Roman" pitchFamily="18" charset="0"/>
                <a:cs typeface="Times New Roman" pitchFamily="18" charset="0"/>
              </a:rPr>
              <a:t>و أعلى من الهيدروكربونات لأن الايثرات قطبية أما الهيدروكربونات غير قطبية كذلك وجود الرابطة الهيدروجينية بين الايثرات و الماء </a:t>
            </a:r>
            <a:endParaRPr lang="ar-IQ" sz="1800" dirty="0" smtClean="0">
              <a:latin typeface="Times New Roman" pitchFamily="18" charset="0"/>
              <a:cs typeface="Times New Roman" pitchFamily="18" charset="0"/>
            </a:endParaRPr>
          </a:p>
          <a:p>
            <a:pPr algn="r" rtl="1"/>
            <a:r>
              <a:rPr lang="ar-IQ" sz="1800" b="1" dirty="0">
                <a:solidFill>
                  <a:srgbClr val="FF0000"/>
                </a:solidFill>
                <a:latin typeface="Times New Roman" pitchFamily="18" charset="0"/>
                <a:cs typeface="Times New Roman" pitchFamily="18" charset="0"/>
              </a:rPr>
              <a:t>ا- تذوب معظم الايثرات في حامض الكبريتيك المركز </a:t>
            </a:r>
            <a:r>
              <a:rPr lang="ar-IQ" sz="1800" dirty="0">
                <a:latin typeface="Times New Roman" pitchFamily="18" charset="0"/>
                <a:cs typeface="Times New Roman" pitchFamily="18" charset="0"/>
              </a:rPr>
              <a:t>لتكون أملاح </a:t>
            </a:r>
            <a:r>
              <a:rPr lang="ar-IQ" sz="1800" dirty="0" err="1">
                <a:latin typeface="Times New Roman" pitchFamily="18" charset="0"/>
                <a:cs typeface="Times New Roman" pitchFamily="18" charset="0"/>
              </a:rPr>
              <a:t>الأوكسونيوم</a:t>
            </a:r>
            <a:r>
              <a:rPr lang="ar-IQ" sz="1800" dirty="0">
                <a:latin typeface="Times New Roman" pitchFamily="18" charset="0"/>
                <a:cs typeface="Times New Roman" pitchFamily="18" charset="0"/>
              </a:rPr>
              <a:t> وتسترجع بتخفيفها بالماء . وتتم بإذابة 0.3 مل من المجهول مع إضافة قطرات من الحامض المركز .</a:t>
            </a:r>
          </a:p>
          <a:p>
            <a:pPr algn="r" rtl="1"/>
            <a:r>
              <a:rPr lang="ar-IQ" sz="1800" b="1" dirty="0">
                <a:solidFill>
                  <a:srgbClr val="FF0000"/>
                </a:solidFill>
                <a:latin typeface="Times New Roman" pitchFamily="18" charset="0"/>
                <a:cs typeface="Times New Roman" pitchFamily="18" charset="0"/>
              </a:rPr>
              <a:t>ب-  إضافة بلورة من اليود </a:t>
            </a:r>
          </a:p>
          <a:p>
            <a:pPr algn="r" rtl="1"/>
            <a:r>
              <a:rPr lang="ar-IQ" sz="1800" dirty="0">
                <a:latin typeface="Times New Roman" pitchFamily="18" charset="0"/>
                <a:cs typeface="Times New Roman" pitchFamily="18" charset="0"/>
              </a:rPr>
              <a:t>عند إضافة بلورة صغيرة من اليود إلى 0.3 مل من المجهول يظهر لون بني دلالة على وجود </a:t>
            </a:r>
            <a:r>
              <a:rPr lang="ar-IQ" sz="1800" dirty="0" err="1">
                <a:latin typeface="Times New Roman" pitchFamily="18" charset="0"/>
                <a:cs typeface="Times New Roman" pitchFamily="18" charset="0"/>
              </a:rPr>
              <a:t>الأيثر</a:t>
            </a:r>
            <a:r>
              <a:rPr lang="ar-IQ" sz="1800" dirty="0">
                <a:latin typeface="Times New Roman" pitchFamily="18" charset="0"/>
                <a:cs typeface="Times New Roman" pitchFamily="18" charset="0"/>
              </a:rPr>
              <a:t> </a:t>
            </a:r>
            <a:r>
              <a:rPr lang="ar-IQ" sz="1800" dirty="0" err="1">
                <a:latin typeface="Times New Roman" pitchFamily="18" charset="0"/>
                <a:cs typeface="Times New Roman" pitchFamily="18" charset="0"/>
              </a:rPr>
              <a:t>أوالمذيبات</a:t>
            </a:r>
            <a:r>
              <a:rPr lang="ar-IQ" sz="1800" dirty="0">
                <a:latin typeface="Times New Roman" pitchFamily="18" charset="0"/>
                <a:cs typeface="Times New Roman" pitchFamily="18" charset="0"/>
              </a:rPr>
              <a:t> </a:t>
            </a:r>
            <a:r>
              <a:rPr lang="ar-IQ" sz="1800" dirty="0" err="1">
                <a:latin typeface="Times New Roman" pitchFamily="18" charset="0"/>
                <a:cs typeface="Times New Roman" pitchFamily="18" charset="0"/>
              </a:rPr>
              <a:t>الأوكسيجينية</a:t>
            </a:r>
            <a:r>
              <a:rPr lang="ar-IQ" sz="1800" dirty="0">
                <a:latin typeface="Times New Roman" pitchFamily="18" charset="0"/>
                <a:cs typeface="Times New Roman" pitchFamily="18" charset="0"/>
              </a:rPr>
              <a:t> ,وإذا ظهر بنفسجي يدل على وجود </a:t>
            </a:r>
            <a:r>
              <a:rPr lang="ar-IQ" sz="1800" dirty="0" err="1">
                <a:latin typeface="Times New Roman" pitchFamily="18" charset="0"/>
                <a:cs typeface="Times New Roman" pitchFamily="18" charset="0"/>
              </a:rPr>
              <a:t>الهيدروكاربونات</a:t>
            </a:r>
            <a:r>
              <a:rPr lang="ar-IQ" sz="1800" dirty="0">
                <a:latin typeface="Times New Roman" pitchFamily="18" charset="0"/>
                <a:cs typeface="Times New Roman" pitchFamily="18" charset="0"/>
              </a:rPr>
              <a:t> .</a:t>
            </a:r>
          </a:p>
          <a:p>
            <a:pPr algn="r" rtl="1"/>
            <a:endParaRPr lang="ar-IQ" sz="1800" dirty="0">
              <a:latin typeface="Times New Roman" pitchFamily="18" charset="0"/>
              <a:cs typeface="Times New Roman" pitchFamily="18" charset="0"/>
            </a:endParaRPr>
          </a:p>
        </p:txBody>
      </p:sp>
    </p:spTree>
    <p:extLst>
      <p:ext uri="{BB962C8B-B14F-4D97-AF65-F5344CB8AC3E}">
        <p14:creationId xmlns:p14="http://schemas.microsoft.com/office/powerpoint/2010/main" val="2001441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additive="base">
                                        <p:cTn id="32"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323528" y="249382"/>
            <a:ext cx="8529527" cy="6347969"/>
          </a:xfrm>
        </p:spPr>
        <p:txBody>
          <a:bodyPr>
            <a:normAutofit/>
          </a:bodyPr>
          <a:lstStyle/>
          <a:p>
            <a:pPr algn="r" rtl="1"/>
            <a:r>
              <a:rPr lang="ar-IQ" sz="2400" b="1" dirty="0">
                <a:solidFill>
                  <a:srgbClr val="FF0000"/>
                </a:solidFill>
                <a:latin typeface="Times New Roman" pitchFamily="18" charset="0"/>
                <a:cs typeface="Times New Roman" pitchFamily="18" charset="0"/>
              </a:rPr>
              <a:t>ج- كشف </a:t>
            </a:r>
            <a:r>
              <a:rPr lang="ar-IQ" sz="2400" b="1" dirty="0" err="1">
                <a:solidFill>
                  <a:srgbClr val="FF0000"/>
                </a:solidFill>
                <a:latin typeface="Times New Roman" pitchFamily="18" charset="0"/>
                <a:cs typeface="Times New Roman" pitchFamily="18" charset="0"/>
              </a:rPr>
              <a:t>الفيروكس</a:t>
            </a:r>
            <a:r>
              <a:rPr lang="ar-IQ" sz="2400" b="1" dirty="0">
                <a:solidFill>
                  <a:srgbClr val="FF0000"/>
                </a:solidFill>
                <a:latin typeface="Times New Roman" pitchFamily="18" charset="0"/>
                <a:cs typeface="Times New Roman" pitchFamily="18" charset="0"/>
              </a:rPr>
              <a:t> </a:t>
            </a:r>
            <a:r>
              <a:rPr lang="en-GB" sz="2400" b="1" dirty="0" err="1">
                <a:solidFill>
                  <a:srgbClr val="FF0000"/>
                </a:solidFill>
                <a:latin typeface="Times New Roman" pitchFamily="18" charset="0"/>
                <a:cs typeface="Times New Roman" pitchFamily="18" charset="0"/>
              </a:rPr>
              <a:t>Fereox</a:t>
            </a:r>
            <a:r>
              <a:rPr lang="en-GB" sz="2400" b="1" dirty="0">
                <a:solidFill>
                  <a:srgbClr val="FF0000"/>
                </a:solidFill>
                <a:latin typeface="Times New Roman" pitchFamily="18" charset="0"/>
                <a:cs typeface="Times New Roman" pitchFamily="18" charset="0"/>
              </a:rPr>
              <a:t> </a:t>
            </a:r>
          </a:p>
          <a:p>
            <a:pPr algn="r" rtl="1"/>
            <a:r>
              <a:rPr lang="ar-IQ" sz="1800" dirty="0">
                <a:latin typeface="Times New Roman" pitchFamily="18" charset="0"/>
                <a:cs typeface="Times New Roman" pitchFamily="18" charset="0"/>
              </a:rPr>
              <a:t>عندما تكون الكشوفات السابقة سالبة فيتم إجراء هذا الكشف وذلك بتحضير ملح </a:t>
            </a:r>
            <a:r>
              <a:rPr lang="ar-IQ" sz="1800" dirty="0" err="1">
                <a:latin typeface="Times New Roman" pitchFamily="18" charset="0"/>
                <a:cs typeface="Times New Roman" pitchFamily="18" charset="0"/>
              </a:rPr>
              <a:t>الفيروكس</a:t>
            </a:r>
            <a:r>
              <a:rPr lang="ar-IQ" sz="1800" dirty="0">
                <a:latin typeface="Times New Roman" pitchFamily="18" charset="0"/>
                <a:cs typeface="Times New Roman" pitchFamily="18" charset="0"/>
              </a:rPr>
              <a:t> من خلال وضع بلورة صغيرة من كبريتات </a:t>
            </a:r>
            <a:r>
              <a:rPr lang="ar-IQ" sz="1800" dirty="0" err="1">
                <a:latin typeface="Times New Roman" pitchFamily="18" charset="0"/>
                <a:cs typeface="Times New Roman" pitchFamily="18" charset="0"/>
              </a:rPr>
              <a:t>الحديديك</a:t>
            </a:r>
            <a:r>
              <a:rPr lang="ar-IQ" sz="1800" dirty="0">
                <a:latin typeface="Times New Roman" pitchFamily="18" charset="0"/>
                <a:cs typeface="Times New Roman" pitchFamily="18" charset="0"/>
              </a:rPr>
              <a:t> </a:t>
            </a:r>
            <a:r>
              <a:rPr lang="ar-IQ" sz="1800" dirty="0" err="1">
                <a:latin typeface="Times New Roman" pitchFamily="18" charset="0"/>
                <a:cs typeface="Times New Roman" pitchFamily="18" charset="0"/>
              </a:rPr>
              <a:t>الامونياكي</a:t>
            </a:r>
            <a:r>
              <a:rPr lang="en-GB" sz="1800" dirty="0">
                <a:latin typeface="Times New Roman" pitchFamily="18" charset="0"/>
                <a:cs typeface="Times New Roman" pitchFamily="18" charset="0"/>
              </a:rPr>
              <a:t>Ferric ammonium sulfate  </a:t>
            </a:r>
            <a:r>
              <a:rPr lang="ar-IQ" sz="1800" dirty="0">
                <a:latin typeface="Times New Roman" pitchFamily="18" charset="0"/>
                <a:cs typeface="Times New Roman" pitchFamily="18" charset="0"/>
              </a:rPr>
              <a:t>وبلورة أخرى من </a:t>
            </a:r>
            <a:r>
              <a:rPr lang="ar-IQ" sz="1800" dirty="0" err="1">
                <a:latin typeface="Times New Roman" pitchFamily="18" charset="0"/>
                <a:cs typeface="Times New Roman" pitchFamily="18" charset="0"/>
              </a:rPr>
              <a:t>ثايوسيانات</a:t>
            </a:r>
            <a:r>
              <a:rPr lang="ar-IQ" sz="1800" dirty="0">
                <a:latin typeface="Times New Roman" pitchFamily="18" charset="0"/>
                <a:cs typeface="Times New Roman" pitchFamily="18" charset="0"/>
              </a:rPr>
              <a:t> البوتاسيوم</a:t>
            </a:r>
            <a:r>
              <a:rPr lang="en-GB" sz="1800" dirty="0">
                <a:latin typeface="Times New Roman" pitchFamily="18" charset="0"/>
                <a:cs typeface="Times New Roman" pitchFamily="18" charset="0"/>
              </a:rPr>
              <a:t>Potassium </a:t>
            </a:r>
            <a:r>
              <a:rPr lang="en-GB" sz="1800" dirty="0" err="1">
                <a:latin typeface="Times New Roman" pitchFamily="18" charset="0"/>
                <a:cs typeface="Times New Roman" pitchFamily="18" charset="0"/>
              </a:rPr>
              <a:t>thiocyanate</a:t>
            </a:r>
            <a:r>
              <a:rPr lang="en-GB" sz="1800" dirty="0">
                <a:latin typeface="Times New Roman" pitchFamily="18" charset="0"/>
                <a:cs typeface="Times New Roman" pitchFamily="18" charset="0"/>
              </a:rPr>
              <a:t>  </a:t>
            </a:r>
            <a:r>
              <a:rPr lang="ar-IQ" sz="1800" dirty="0">
                <a:latin typeface="Times New Roman" pitchFamily="18" charset="0"/>
                <a:cs typeface="Times New Roman" pitchFamily="18" charset="0"/>
              </a:rPr>
              <a:t>في أنبوبة اختبار جافة . تطحن البلورات بواسطة قضيب زجاجي . ضع 2-4  قطرات من الايثر في أنبوبة اختبار جافة أخرى وأضف كمية قليلة من الملح المطحون وافحص إذابتها فإذا تم ذوبان الملح مع إعطاء لون ارجواني دلالة على وجود الايثرات .</a:t>
            </a:r>
          </a:p>
          <a:p>
            <a:pPr algn="r" rtl="1"/>
            <a:r>
              <a:rPr lang="ar-IQ" sz="2000" b="1" dirty="0">
                <a:solidFill>
                  <a:srgbClr val="FF0000"/>
                </a:solidFill>
                <a:latin typeface="Times New Roman" pitchFamily="18" charset="0"/>
                <a:cs typeface="Times New Roman" pitchFamily="18" charset="0"/>
              </a:rPr>
              <a:t>د-اخلط 0.5 مل من الايثر مع 2 مل من حامض </a:t>
            </a:r>
            <a:r>
              <a:rPr lang="ar-IQ" sz="2000" b="1" dirty="0" err="1">
                <a:solidFill>
                  <a:srgbClr val="FF0000"/>
                </a:solidFill>
                <a:latin typeface="Times New Roman" pitchFamily="18" charset="0"/>
                <a:cs typeface="Times New Roman" pitchFamily="18" charset="0"/>
              </a:rPr>
              <a:t>الخليك</a:t>
            </a:r>
            <a:r>
              <a:rPr lang="ar-IQ" sz="2000" b="1" dirty="0">
                <a:solidFill>
                  <a:srgbClr val="FF0000"/>
                </a:solidFill>
                <a:latin typeface="Times New Roman" pitchFamily="18" charset="0"/>
                <a:cs typeface="Times New Roman" pitchFamily="18" charset="0"/>
              </a:rPr>
              <a:t> الثلجي </a:t>
            </a:r>
            <a:r>
              <a:rPr lang="ar-IQ" sz="1800" dirty="0">
                <a:latin typeface="Times New Roman" pitchFamily="18" charset="0"/>
                <a:cs typeface="Times New Roman" pitchFamily="18" charset="0"/>
              </a:rPr>
              <a:t>مع 0.5 مل من حامض الكبريتيك المركز . صعد الخليط لمدة خمسة دقائق ثم قطر ، تحصل على قطرات من الاستر، اكشف عن الاستر المتكون بكشف 6أ . فإذا </a:t>
            </a:r>
            <a:r>
              <a:rPr lang="ar-IQ" sz="1800" dirty="0" smtClean="0">
                <a:latin typeface="Times New Roman" pitchFamily="18" charset="0"/>
                <a:cs typeface="Times New Roman" pitchFamily="18" charset="0"/>
              </a:rPr>
              <a:t>كان </a:t>
            </a:r>
            <a:r>
              <a:rPr lang="ar-IQ" sz="1800" dirty="0">
                <a:latin typeface="Times New Roman" pitchFamily="18" charset="0"/>
                <a:cs typeface="Times New Roman" pitchFamily="18" charset="0"/>
              </a:rPr>
              <a:t>الكشف عن الاستر موجبا دلالة على وجود الايثر</a:t>
            </a:r>
            <a:r>
              <a:rPr lang="ar-IQ" sz="1800" dirty="0" smtClean="0">
                <a:latin typeface="Times New Roman" pitchFamily="18" charset="0"/>
                <a:cs typeface="Times New Roman" pitchFamily="18" charset="0"/>
              </a:rPr>
              <a:t>.    </a:t>
            </a:r>
          </a:p>
          <a:p>
            <a:pPr algn="r" rtl="1"/>
            <a:endParaRPr lang="ar-IQ" sz="1800" dirty="0">
              <a:latin typeface="Times New Roman" pitchFamily="18" charset="0"/>
              <a:cs typeface="Times New Roman" pitchFamily="18" charset="0"/>
            </a:endParaRPr>
          </a:p>
        </p:txBody>
      </p:sp>
    </p:spTree>
    <p:extLst>
      <p:ext uri="{BB962C8B-B14F-4D97-AF65-F5344CB8AC3E}">
        <p14:creationId xmlns:p14="http://schemas.microsoft.com/office/powerpoint/2010/main" val="304720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251520" y="260648"/>
            <a:ext cx="8568951" cy="6408711"/>
          </a:xfrm>
        </p:spPr>
        <p:txBody>
          <a:bodyPr>
            <a:normAutofit/>
          </a:bodyPr>
          <a:lstStyle/>
          <a:p>
            <a:pPr algn="r" rtl="1"/>
            <a:r>
              <a:rPr lang="ar-IQ" sz="2400" b="1" dirty="0">
                <a:solidFill>
                  <a:srgbClr val="FF0000"/>
                </a:solidFill>
                <a:latin typeface="Times New Roman" pitchFamily="18" charset="0"/>
                <a:cs typeface="Times New Roman" pitchFamily="18" charset="0"/>
              </a:rPr>
              <a:t>الكشف عن مجموعة </a:t>
            </a:r>
            <a:r>
              <a:rPr lang="ar-IQ" sz="2400" b="1" dirty="0" err="1">
                <a:solidFill>
                  <a:srgbClr val="FF0000"/>
                </a:solidFill>
                <a:latin typeface="Times New Roman" pitchFamily="18" charset="0"/>
                <a:cs typeface="Times New Roman" pitchFamily="18" charset="0"/>
              </a:rPr>
              <a:t>النايترو</a:t>
            </a:r>
            <a:r>
              <a:rPr lang="ar-IQ" sz="2400" b="1" dirty="0">
                <a:solidFill>
                  <a:srgbClr val="FF0000"/>
                </a:solidFill>
                <a:latin typeface="Times New Roman" pitchFamily="18" charset="0"/>
                <a:cs typeface="Times New Roman" pitchFamily="18" charset="0"/>
              </a:rPr>
              <a:t>:</a:t>
            </a:r>
          </a:p>
          <a:p>
            <a:pPr algn="r" rtl="1"/>
            <a:r>
              <a:rPr lang="ar-IQ" sz="1800" dirty="0">
                <a:latin typeface="Times New Roman" pitchFamily="18" charset="0"/>
                <a:cs typeface="Times New Roman" pitchFamily="18" charset="0"/>
              </a:rPr>
              <a:t>مركبات </a:t>
            </a:r>
            <a:r>
              <a:rPr lang="ar-IQ" sz="1800" dirty="0" err="1">
                <a:latin typeface="Times New Roman" pitchFamily="18" charset="0"/>
                <a:cs typeface="Times New Roman" pitchFamily="18" charset="0"/>
              </a:rPr>
              <a:t>النايترو</a:t>
            </a:r>
            <a:r>
              <a:rPr lang="ar-IQ" sz="1800" dirty="0">
                <a:latin typeface="Times New Roman" pitchFamily="18" charset="0"/>
                <a:cs typeface="Times New Roman" pitchFamily="18" charset="0"/>
              </a:rPr>
              <a:t> هي المركبات العضوية التي تحوي في بنيتها الجزيئية المجموعة الوظيفية </a:t>
            </a:r>
            <a:r>
              <a:rPr lang="en-GB" sz="1800" dirty="0">
                <a:latin typeface="Times New Roman" pitchFamily="18" charset="0"/>
                <a:cs typeface="Times New Roman" pitchFamily="18" charset="0"/>
              </a:rPr>
              <a:t>NO2– </a:t>
            </a:r>
            <a:r>
              <a:rPr lang="ar-IQ" sz="1800" dirty="0">
                <a:latin typeface="Times New Roman" pitchFamily="18" charset="0"/>
                <a:cs typeface="Times New Roman" pitchFamily="18" charset="0"/>
              </a:rPr>
              <a:t>مجموعة </a:t>
            </a:r>
            <a:r>
              <a:rPr lang="ar-IQ" sz="1800" dirty="0" err="1" smtClean="0">
                <a:latin typeface="Times New Roman" pitchFamily="18" charset="0"/>
                <a:cs typeface="Times New Roman" pitchFamily="18" charset="0"/>
              </a:rPr>
              <a:t>النايترو</a:t>
            </a:r>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r>
              <a:rPr lang="ar-IQ" sz="1800" dirty="0">
                <a:latin typeface="Times New Roman" pitchFamily="18" charset="0"/>
                <a:cs typeface="Times New Roman" pitchFamily="18" charset="0"/>
              </a:rPr>
              <a:t>مركبات </a:t>
            </a:r>
            <a:r>
              <a:rPr lang="ar-IQ" sz="1800" dirty="0" err="1">
                <a:latin typeface="Times New Roman" pitchFamily="18" charset="0"/>
                <a:cs typeface="Times New Roman" pitchFamily="18" charset="0"/>
              </a:rPr>
              <a:t>النايترو</a:t>
            </a:r>
            <a:r>
              <a:rPr lang="ar-IQ" sz="1800" dirty="0">
                <a:latin typeface="Times New Roman" pitchFamily="18" charset="0"/>
                <a:cs typeface="Times New Roman" pitchFamily="18" charset="0"/>
              </a:rPr>
              <a:t> بشكل عام متفجرة خاصة عند وجود أكثر من زمرة نترو في المركب، مثل ثلاثي نترو </a:t>
            </a:r>
            <a:r>
              <a:rPr lang="ar-IQ" sz="1800" dirty="0" err="1">
                <a:latin typeface="Times New Roman" pitchFamily="18" charset="0"/>
                <a:cs typeface="Times New Roman" pitchFamily="18" charset="0"/>
              </a:rPr>
              <a:t>التولوين</a:t>
            </a:r>
            <a:r>
              <a:rPr lang="ar-IQ" sz="1800" dirty="0">
                <a:latin typeface="Times New Roman" pitchFamily="18" charset="0"/>
                <a:cs typeface="Times New Roman" pitchFamily="18" charset="0"/>
              </a:rPr>
              <a:t>.</a:t>
            </a:r>
          </a:p>
          <a:p>
            <a:pPr algn="r" rtl="1"/>
            <a:r>
              <a:rPr lang="ar-IQ" sz="1800" dirty="0">
                <a:latin typeface="Times New Roman" pitchFamily="18" charset="0"/>
                <a:cs typeface="Times New Roman" pitchFamily="18" charset="0"/>
              </a:rPr>
              <a:t>تحضر مركبات </a:t>
            </a:r>
            <a:r>
              <a:rPr lang="ar-IQ" sz="1800" dirty="0" err="1">
                <a:latin typeface="Times New Roman" pitchFamily="18" charset="0"/>
                <a:cs typeface="Times New Roman" pitchFamily="18" charset="0"/>
              </a:rPr>
              <a:t>النترو</a:t>
            </a:r>
            <a:r>
              <a:rPr lang="ar-IQ" sz="1800" dirty="0">
                <a:latin typeface="Times New Roman" pitchFamily="18" charset="0"/>
                <a:cs typeface="Times New Roman" pitchFamily="18" charset="0"/>
              </a:rPr>
              <a:t> العضوية بتفاعل </a:t>
            </a:r>
            <a:r>
              <a:rPr lang="ar-IQ" sz="1800" dirty="0" err="1">
                <a:latin typeface="Times New Roman" pitchFamily="18" charset="0"/>
                <a:cs typeface="Times New Roman" pitchFamily="18" charset="0"/>
              </a:rPr>
              <a:t>النترتة</a:t>
            </a:r>
            <a:r>
              <a:rPr lang="ar-IQ" sz="1800" dirty="0">
                <a:latin typeface="Times New Roman" pitchFamily="18" charset="0"/>
                <a:cs typeface="Times New Roman" pitchFamily="18" charset="0"/>
              </a:rPr>
              <a:t> من أثر مزيج من حمض النتريك والكبريتيك على المركبات العضوية الملائمة.</a:t>
            </a:r>
          </a:p>
          <a:p>
            <a:pPr algn="r" rtl="1"/>
            <a:endParaRPr lang="ar-IQ" sz="1800" dirty="0" smtClean="0">
              <a:latin typeface="Times New Roman" pitchFamily="18" charset="0"/>
              <a:cs typeface="Times New Roman" pitchFamily="18" charset="0"/>
            </a:endParaRPr>
          </a:p>
          <a:p>
            <a:pPr algn="r" rtl="1"/>
            <a:r>
              <a:rPr lang="ar-IQ" sz="2000" dirty="0">
                <a:solidFill>
                  <a:srgbClr val="FF0000"/>
                </a:solidFill>
                <a:latin typeface="Times New Roman" pitchFamily="18" charset="0"/>
                <a:cs typeface="Times New Roman" pitchFamily="18" charset="0"/>
              </a:rPr>
              <a:t>ويتم الكشف عنها عن طريق اختزالها إلى مجموعة امين بواسطة </a:t>
            </a:r>
            <a:r>
              <a:rPr lang="en-GB" sz="2000" dirty="0">
                <a:solidFill>
                  <a:srgbClr val="FF0000"/>
                </a:solidFill>
                <a:latin typeface="Times New Roman" pitchFamily="18" charset="0"/>
                <a:cs typeface="Times New Roman" pitchFamily="18" charset="0"/>
              </a:rPr>
              <a:t>HCl \ Zn    </a:t>
            </a:r>
          </a:p>
          <a:p>
            <a:pPr algn="r" rtl="1"/>
            <a:r>
              <a:rPr lang="ar-IQ" sz="2000" dirty="0">
                <a:solidFill>
                  <a:srgbClr val="FF0000"/>
                </a:solidFill>
                <a:latin typeface="Times New Roman" pitchFamily="18" charset="0"/>
                <a:cs typeface="Times New Roman" pitchFamily="18" charset="0"/>
              </a:rPr>
              <a:t>الطريقة: 1 مل من المركب + 1 مل من </a:t>
            </a:r>
            <a:r>
              <a:rPr lang="en-GB" sz="2000" dirty="0" err="1">
                <a:solidFill>
                  <a:srgbClr val="FF0000"/>
                </a:solidFill>
                <a:latin typeface="Times New Roman" pitchFamily="18" charset="0"/>
                <a:cs typeface="Times New Roman" pitchFamily="18" charset="0"/>
              </a:rPr>
              <a:t>dil.HCL</a:t>
            </a:r>
            <a:r>
              <a:rPr lang="en-GB" sz="2000" dirty="0">
                <a:solidFill>
                  <a:srgbClr val="FF0000"/>
                </a:solidFill>
                <a:latin typeface="Times New Roman" pitchFamily="18" charset="0"/>
                <a:cs typeface="Times New Roman" pitchFamily="18" charset="0"/>
              </a:rPr>
              <a:t>  + </a:t>
            </a:r>
            <a:r>
              <a:rPr lang="ar-IQ" sz="2000" dirty="0">
                <a:solidFill>
                  <a:srgbClr val="FF0000"/>
                </a:solidFill>
                <a:latin typeface="Times New Roman" pitchFamily="18" charset="0"/>
                <a:cs typeface="Times New Roman" pitchFamily="18" charset="0"/>
              </a:rPr>
              <a:t>قطع من فلز الزنك + التسخين على الحمام المائي, يختفي لون المركب دليل على تحوله إلى امين</a:t>
            </a:r>
            <a:r>
              <a:rPr lang="ar-IQ" sz="1800" dirty="0">
                <a:latin typeface="Times New Roman" pitchFamily="18" charset="0"/>
                <a:cs typeface="Times New Roman" pitchFamily="18" charset="0"/>
              </a:rPr>
              <a:t>.</a:t>
            </a:r>
          </a:p>
          <a:p>
            <a:pPr algn="r" rtl="1"/>
            <a:endParaRPr lang="ar-IQ" sz="1800" dirty="0">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7968" y="1196752"/>
            <a:ext cx="11144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597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6" presetClass="entr" presetSubtype="0" fill="hold" nodeType="afterEffect">
                                  <p:stCondLst>
                                    <p:cond delay="0"/>
                                  </p:stCondLst>
                                  <p:childTnLst>
                                    <p:set>
                                      <p:cBhvr>
                                        <p:cTn id="16" dur="1" fill="hold">
                                          <p:stCondLst>
                                            <p:cond delay="0"/>
                                          </p:stCondLst>
                                        </p:cTn>
                                        <p:tgtEl>
                                          <p:spTgt spid="8194"/>
                                        </p:tgtEl>
                                        <p:attrNameLst>
                                          <p:attrName>style.visibility</p:attrName>
                                        </p:attrNameLst>
                                      </p:cBhvr>
                                      <p:to>
                                        <p:strVal val="visible"/>
                                      </p:to>
                                    </p:set>
                                    <p:animEffect transition="in" filter="wipe(down)">
                                      <p:cBhvr>
                                        <p:cTn id="17" dur="580">
                                          <p:stCondLst>
                                            <p:cond delay="0"/>
                                          </p:stCondLst>
                                        </p:cTn>
                                        <p:tgtEl>
                                          <p:spTgt spid="8194"/>
                                        </p:tgtEl>
                                      </p:cBhvr>
                                    </p:animEffect>
                                    <p:anim calcmode="lin" valueType="num">
                                      <p:cBhvr>
                                        <p:cTn id="18" dur="1822" tmFilter="0,0; 0.14,0.36; 0.43,0.73; 0.71,0.91; 1.0,1.0">
                                          <p:stCondLst>
                                            <p:cond delay="0"/>
                                          </p:stCondLst>
                                        </p:cTn>
                                        <p:tgtEl>
                                          <p:spTgt spid="8194"/>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8194"/>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8194"/>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8194"/>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8194"/>
                                        </p:tgtEl>
                                        <p:attrNameLst>
                                          <p:attrName>ppt_y</p:attrName>
                                        </p:attrNameLst>
                                      </p:cBhvr>
                                      <p:tavLst>
                                        <p:tav tm="0" fmla="#ppt_y-sin(pi*$)/81">
                                          <p:val>
                                            <p:fltVal val="0"/>
                                          </p:val>
                                        </p:tav>
                                        <p:tav tm="100000">
                                          <p:val>
                                            <p:fltVal val="1"/>
                                          </p:val>
                                        </p:tav>
                                      </p:tavLst>
                                    </p:anim>
                                    <p:animScale>
                                      <p:cBhvr>
                                        <p:cTn id="23" dur="26">
                                          <p:stCondLst>
                                            <p:cond delay="650"/>
                                          </p:stCondLst>
                                        </p:cTn>
                                        <p:tgtEl>
                                          <p:spTgt spid="8194"/>
                                        </p:tgtEl>
                                      </p:cBhvr>
                                      <p:to x="100000" y="60000"/>
                                    </p:animScale>
                                    <p:animScale>
                                      <p:cBhvr>
                                        <p:cTn id="24" dur="166" decel="50000">
                                          <p:stCondLst>
                                            <p:cond delay="676"/>
                                          </p:stCondLst>
                                        </p:cTn>
                                        <p:tgtEl>
                                          <p:spTgt spid="8194"/>
                                        </p:tgtEl>
                                      </p:cBhvr>
                                      <p:to x="100000" y="100000"/>
                                    </p:animScale>
                                    <p:animScale>
                                      <p:cBhvr>
                                        <p:cTn id="25" dur="26">
                                          <p:stCondLst>
                                            <p:cond delay="1312"/>
                                          </p:stCondLst>
                                        </p:cTn>
                                        <p:tgtEl>
                                          <p:spTgt spid="8194"/>
                                        </p:tgtEl>
                                      </p:cBhvr>
                                      <p:to x="100000" y="80000"/>
                                    </p:animScale>
                                    <p:animScale>
                                      <p:cBhvr>
                                        <p:cTn id="26" dur="166" decel="50000">
                                          <p:stCondLst>
                                            <p:cond delay="1338"/>
                                          </p:stCondLst>
                                        </p:cTn>
                                        <p:tgtEl>
                                          <p:spTgt spid="8194"/>
                                        </p:tgtEl>
                                      </p:cBhvr>
                                      <p:to x="100000" y="100000"/>
                                    </p:animScale>
                                    <p:animScale>
                                      <p:cBhvr>
                                        <p:cTn id="27" dur="26">
                                          <p:stCondLst>
                                            <p:cond delay="1642"/>
                                          </p:stCondLst>
                                        </p:cTn>
                                        <p:tgtEl>
                                          <p:spTgt spid="8194"/>
                                        </p:tgtEl>
                                      </p:cBhvr>
                                      <p:to x="100000" y="90000"/>
                                    </p:animScale>
                                    <p:animScale>
                                      <p:cBhvr>
                                        <p:cTn id="28" dur="166" decel="50000">
                                          <p:stCondLst>
                                            <p:cond delay="1668"/>
                                          </p:stCondLst>
                                        </p:cTn>
                                        <p:tgtEl>
                                          <p:spTgt spid="8194"/>
                                        </p:tgtEl>
                                      </p:cBhvr>
                                      <p:to x="100000" y="100000"/>
                                    </p:animScale>
                                    <p:animScale>
                                      <p:cBhvr>
                                        <p:cTn id="29" dur="26">
                                          <p:stCondLst>
                                            <p:cond delay="1808"/>
                                          </p:stCondLst>
                                        </p:cTn>
                                        <p:tgtEl>
                                          <p:spTgt spid="8194"/>
                                        </p:tgtEl>
                                      </p:cBhvr>
                                      <p:to x="100000" y="95000"/>
                                    </p:animScale>
                                    <p:animScale>
                                      <p:cBhvr>
                                        <p:cTn id="30" dur="166" decel="50000">
                                          <p:stCondLst>
                                            <p:cond delay="1834"/>
                                          </p:stCondLst>
                                        </p:cTn>
                                        <p:tgtEl>
                                          <p:spTgt spid="8194"/>
                                        </p:tgtEl>
                                      </p:cBhvr>
                                      <p:to x="100000" y="100000"/>
                                    </p:animScale>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 calcmode="lin" valueType="num">
                                      <p:cBhvr additive="base">
                                        <p:cTn id="3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 presetClass="entr" presetSubtype="4" fill="hold" nodeType="after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6" presetClass="entr" presetSubtype="0" fill="hold" nodeType="afterEffect">
                                  <p:stCondLst>
                                    <p:cond delay="0"/>
                                  </p:stCondLst>
                                  <p:childTnLst>
                                    <p:set>
                                      <p:cBhvr>
                                        <p:cTn id="43" dur="1" fill="hold">
                                          <p:stCondLst>
                                            <p:cond delay="0"/>
                                          </p:stCondLst>
                                        </p:cTn>
                                        <p:tgtEl>
                                          <p:spTgt spid="2">
                                            <p:txEl>
                                              <p:pRg st="9" end="9"/>
                                            </p:txEl>
                                          </p:spTgt>
                                        </p:tgtEl>
                                        <p:attrNameLst>
                                          <p:attrName>style.visibility</p:attrName>
                                        </p:attrNameLst>
                                      </p:cBhvr>
                                      <p:to>
                                        <p:strVal val="visible"/>
                                      </p:to>
                                    </p:set>
                                    <p:animEffect transition="in" filter="wipe(down)">
                                      <p:cBhvr>
                                        <p:cTn id="44" dur="580">
                                          <p:stCondLst>
                                            <p:cond delay="0"/>
                                          </p:stCondLst>
                                        </p:cTn>
                                        <p:tgtEl>
                                          <p:spTgt spid="2">
                                            <p:txEl>
                                              <p:pRg st="9" end="9"/>
                                            </p:txEl>
                                          </p:spTgt>
                                        </p:tgtEl>
                                      </p:cBhvr>
                                    </p:animEffect>
                                    <p:anim calcmode="lin" valueType="num">
                                      <p:cBhvr>
                                        <p:cTn id="45" dur="1822" tmFilter="0,0; 0.14,0.36; 0.43,0.73; 0.71,0.91; 1.0,1.0">
                                          <p:stCondLst>
                                            <p:cond delay="0"/>
                                          </p:stCondLst>
                                        </p:cTn>
                                        <p:tgtEl>
                                          <p:spTgt spid="2">
                                            <p:txEl>
                                              <p:pRg st="9" end="9"/>
                                            </p:txEl>
                                          </p:spTgt>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2">
                                            <p:txEl>
                                              <p:pRg st="9" end="9"/>
                                            </p:txEl>
                                          </p:spTgt>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2">
                                            <p:txEl>
                                              <p:pRg st="9" end="9"/>
                                            </p:txEl>
                                          </p:spTgt>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2">
                                            <p:txEl>
                                              <p:pRg st="9" end="9"/>
                                            </p:txEl>
                                          </p:spTgt>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2">
                                            <p:txEl>
                                              <p:pRg st="9" end="9"/>
                                            </p:txEl>
                                          </p:spTgt>
                                        </p:tgtEl>
                                        <p:attrNameLst>
                                          <p:attrName>ppt_y</p:attrName>
                                        </p:attrNameLst>
                                      </p:cBhvr>
                                      <p:tavLst>
                                        <p:tav tm="0" fmla="#ppt_y-sin(pi*$)/81">
                                          <p:val>
                                            <p:fltVal val="0"/>
                                          </p:val>
                                        </p:tav>
                                        <p:tav tm="100000">
                                          <p:val>
                                            <p:fltVal val="1"/>
                                          </p:val>
                                        </p:tav>
                                      </p:tavLst>
                                    </p:anim>
                                    <p:animScale>
                                      <p:cBhvr>
                                        <p:cTn id="50" dur="26">
                                          <p:stCondLst>
                                            <p:cond delay="650"/>
                                          </p:stCondLst>
                                        </p:cTn>
                                        <p:tgtEl>
                                          <p:spTgt spid="2">
                                            <p:txEl>
                                              <p:pRg st="9" end="9"/>
                                            </p:txEl>
                                          </p:spTgt>
                                        </p:tgtEl>
                                      </p:cBhvr>
                                      <p:to x="100000" y="60000"/>
                                    </p:animScale>
                                    <p:animScale>
                                      <p:cBhvr>
                                        <p:cTn id="51" dur="166" decel="50000">
                                          <p:stCondLst>
                                            <p:cond delay="676"/>
                                          </p:stCondLst>
                                        </p:cTn>
                                        <p:tgtEl>
                                          <p:spTgt spid="2">
                                            <p:txEl>
                                              <p:pRg st="9" end="9"/>
                                            </p:txEl>
                                          </p:spTgt>
                                        </p:tgtEl>
                                      </p:cBhvr>
                                      <p:to x="100000" y="100000"/>
                                    </p:animScale>
                                    <p:animScale>
                                      <p:cBhvr>
                                        <p:cTn id="52" dur="26">
                                          <p:stCondLst>
                                            <p:cond delay="1312"/>
                                          </p:stCondLst>
                                        </p:cTn>
                                        <p:tgtEl>
                                          <p:spTgt spid="2">
                                            <p:txEl>
                                              <p:pRg st="9" end="9"/>
                                            </p:txEl>
                                          </p:spTgt>
                                        </p:tgtEl>
                                      </p:cBhvr>
                                      <p:to x="100000" y="80000"/>
                                    </p:animScale>
                                    <p:animScale>
                                      <p:cBhvr>
                                        <p:cTn id="53" dur="166" decel="50000">
                                          <p:stCondLst>
                                            <p:cond delay="1338"/>
                                          </p:stCondLst>
                                        </p:cTn>
                                        <p:tgtEl>
                                          <p:spTgt spid="2">
                                            <p:txEl>
                                              <p:pRg st="9" end="9"/>
                                            </p:txEl>
                                          </p:spTgt>
                                        </p:tgtEl>
                                      </p:cBhvr>
                                      <p:to x="100000" y="100000"/>
                                    </p:animScale>
                                    <p:animScale>
                                      <p:cBhvr>
                                        <p:cTn id="54" dur="26">
                                          <p:stCondLst>
                                            <p:cond delay="1642"/>
                                          </p:stCondLst>
                                        </p:cTn>
                                        <p:tgtEl>
                                          <p:spTgt spid="2">
                                            <p:txEl>
                                              <p:pRg st="9" end="9"/>
                                            </p:txEl>
                                          </p:spTgt>
                                        </p:tgtEl>
                                      </p:cBhvr>
                                      <p:to x="100000" y="90000"/>
                                    </p:animScale>
                                    <p:animScale>
                                      <p:cBhvr>
                                        <p:cTn id="55" dur="166" decel="50000">
                                          <p:stCondLst>
                                            <p:cond delay="1668"/>
                                          </p:stCondLst>
                                        </p:cTn>
                                        <p:tgtEl>
                                          <p:spTgt spid="2">
                                            <p:txEl>
                                              <p:pRg st="9" end="9"/>
                                            </p:txEl>
                                          </p:spTgt>
                                        </p:tgtEl>
                                      </p:cBhvr>
                                      <p:to x="100000" y="100000"/>
                                    </p:animScale>
                                    <p:animScale>
                                      <p:cBhvr>
                                        <p:cTn id="56" dur="26">
                                          <p:stCondLst>
                                            <p:cond delay="1808"/>
                                          </p:stCondLst>
                                        </p:cTn>
                                        <p:tgtEl>
                                          <p:spTgt spid="2">
                                            <p:txEl>
                                              <p:pRg st="9" end="9"/>
                                            </p:txEl>
                                          </p:spTgt>
                                        </p:tgtEl>
                                      </p:cBhvr>
                                      <p:to x="100000" y="95000"/>
                                    </p:animScale>
                                    <p:animScale>
                                      <p:cBhvr>
                                        <p:cTn id="57" dur="166" decel="50000">
                                          <p:stCondLst>
                                            <p:cond delay="1834"/>
                                          </p:stCondLst>
                                        </p:cTn>
                                        <p:tgtEl>
                                          <p:spTgt spid="2">
                                            <p:txEl>
                                              <p:pRg st="9" end="9"/>
                                            </p:txEl>
                                          </p:spTgt>
                                        </p:tgtEl>
                                      </p:cBhvr>
                                      <p:to x="100000" y="100000"/>
                                    </p:animScale>
                                  </p:childTnLst>
                                </p:cTn>
                              </p:par>
                            </p:childTnLst>
                          </p:cTn>
                        </p:par>
                        <p:par>
                          <p:cTn id="58" fill="hold">
                            <p:stCondLst>
                              <p:cond delay="6000"/>
                            </p:stCondLst>
                            <p:childTnLst>
                              <p:par>
                                <p:cTn id="59" presetID="26" presetClass="entr" presetSubtype="0" fill="hold" nodeType="after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Effect transition="in" filter="wipe(down)">
                                      <p:cBhvr>
                                        <p:cTn id="61" dur="580">
                                          <p:stCondLst>
                                            <p:cond delay="0"/>
                                          </p:stCondLst>
                                        </p:cTn>
                                        <p:tgtEl>
                                          <p:spTgt spid="2">
                                            <p:txEl>
                                              <p:pRg st="10" end="10"/>
                                            </p:txEl>
                                          </p:spTgt>
                                        </p:tgtEl>
                                      </p:cBhvr>
                                    </p:animEffect>
                                    <p:anim calcmode="lin" valueType="num">
                                      <p:cBhvr>
                                        <p:cTn id="62" dur="1822" tmFilter="0,0; 0.14,0.36; 0.43,0.73; 0.71,0.91; 1.0,1.0">
                                          <p:stCondLst>
                                            <p:cond delay="0"/>
                                          </p:stCondLst>
                                        </p:cTn>
                                        <p:tgtEl>
                                          <p:spTgt spid="2">
                                            <p:txEl>
                                              <p:pRg st="10" end="10"/>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10" end="10"/>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10" end="10"/>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10" end="10"/>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10" end="10"/>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10" end="10"/>
                                            </p:txEl>
                                          </p:spTgt>
                                        </p:tgtEl>
                                      </p:cBhvr>
                                      <p:to x="100000" y="60000"/>
                                    </p:animScale>
                                    <p:animScale>
                                      <p:cBhvr>
                                        <p:cTn id="68" dur="166" decel="50000">
                                          <p:stCondLst>
                                            <p:cond delay="676"/>
                                          </p:stCondLst>
                                        </p:cTn>
                                        <p:tgtEl>
                                          <p:spTgt spid="2">
                                            <p:txEl>
                                              <p:pRg st="10" end="10"/>
                                            </p:txEl>
                                          </p:spTgt>
                                        </p:tgtEl>
                                      </p:cBhvr>
                                      <p:to x="100000" y="100000"/>
                                    </p:animScale>
                                    <p:animScale>
                                      <p:cBhvr>
                                        <p:cTn id="69" dur="26">
                                          <p:stCondLst>
                                            <p:cond delay="1312"/>
                                          </p:stCondLst>
                                        </p:cTn>
                                        <p:tgtEl>
                                          <p:spTgt spid="2">
                                            <p:txEl>
                                              <p:pRg st="10" end="10"/>
                                            </p:txEl>
                                          </p:spTgt>
                                        </p:tgtEl>
                                      </p:cBhvr>
                                      <p:to x="100000" y="80000"/>
                                    </p:animScale>
                                    <p:animScale>
                                      <p:cBhvr>
                                        <p:cTn id="70" dur="166" decel="50000">
                                          <p:stCondLst>
                                            <p:cond delay="1338"/>
                                          </p:stCondLst>
                                        </p:cTn>
                                        <p:tgtEl>
                                          <p:spTgt spid="2">
                                            <p:txEl>
                                              <p:pRg st="10" end="10"/>
                                            </p:txEl>
                                          </p:spTgt>
                                        </p:tgtEl>
                                      </p:cBhvr>
                                      <p:to x="100000" y="100000"/>
                                    </p:animScale>
                                    <p:animScale>
                                      <p:cBhvr>
                                        <p:cTn id="71" dur="26">
                                          <p:stCondLst>
                                            <p:cond delay="1642"/>
                                          </p:stCondLst>
                                        </p:cTn>
                                        <p:tgtEl>
                                          <p:spTgt spid="2">
                                            <p:txEl>
                                              <p:pRg st="10" end="10"/>
                                            </p:txEl>
                                          </p:spTgt>
                                        </p:tgtEl>
                                      </p:cBhvr>
                                      <p:to x="100000" y="90000"/>
                                    </p:animScale>
                                    <p:animScale>
                                      <p:cBhvr>
                                        <p:cTn id="72" dur="166" decel="50000">
                                          <p:stCondLst>
                                            <p:cond delay="1668"/>
                                          </p:stCondLst>
                                        </p:cTn>
                                        <p:tgtEl>
                                          <p:spTgt spid="2">
                                            <p:txEl>
                                              <p:pRg st="10" end="10"/>
                                            </p:txEl>
                                          </p:spTgt>
                                        </p:tgtEl>
                                      </p:cBhvr>
                                      <p:to x="100000" y="100000"/>
                                    </p:animScale>
                                    <p:animScale>
                                      <p:cBhvr>
                                        <p:cTn id="73" dur="26">
                                          <p:stCondLst>
                                            <p:cond delay="1808"/>
                                          </p:stCondLst>
                                        </p:cTn>
                                        <p:tgtEl>
                                          <p:spTgt spid="2">
                                            <p:txEl>
                                              <p:pRg st="10" end="10"/>
                                            </p:txEl>
                                          </p:spTgt>
                                        </p:tgtEl>
                                      </p:cBhvr>
                                      <p:to x="100000" y="95000"/>
                                    </p:animScale>
                                    <p:animScale>
                                      <p:cBhvr>
                                        <p:cTn id="74" dur="166" decel="50000">
                                          <p:stCondLst>
                                            <p:cond delay="1834"/>
                                          </p:stCondLst>
                                        </p:cTn>
                                        <p:tgtEl>
                                          <p:spTgt spid="2">
                                            <p:txEl>
                                              <p:pRg st="10" end="1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251520" y="260648"/>
            <a:ext cx="8568951" cy="6336703"/>
          </a:xfrm>
        </p:spPr>
        <p:txBody>
          <a:bodyPr>
            <a:normAutofit/>
          </a:bodyPr>
          <a:lstStyle/>
          <a:p>
            <a:pPr algn="r" rtl="1"/>
            <a:endParaRPr lang="en-GB" sz="1800" dirty="0">
              <a:latin typeface="Times New Roman" pitchFamily="18" charset="0"/>
              <a:cs typeface="Times New Roman" pitchFamily="18" charset="0"/>
            </a:endParaRPr>
          </a:p>
        </p:txBody>
      </p:sp>
      <p:graphicFrame>
        <p:nvGraphicFramePr>
          <p:cNvPr id="4" name="كائن 3"/>
          <p:cNvGraphicFramePr>
            <a:graphicFrameLocks noChangeAspect="1"/>
          </p:cNvGraphicFramePr>
          <p:nvPr>
            <p:extLst>
              <p:ext uri="{D42A27DB-BD31-4B8C-83A1-F6EECF244321}">
                <p14:modId xmlns:p14="http://schemas.microsoft.com/office/powerpoint/2010/main" val="488336677"/>
              </p:ext>
            </p:extLst>
          </p:nvPr>
        </p:nvGraphicFramePr>
        <p:xfrm>
          <a:off x="1547664" y="764704"/>
          <a:ext cx="6161583" cy="5544616"/>
        </p:xfrm>
        <a:graphic>
          <a:graphicData uri="http://schemas.openxmlformats.org/presentationml/2006/ole">
            <mc:AlternateContent xmlns:mc="http://schemas.openxmlformats.org/markup-compatibility/2006">
              <mc:Choice xmlns:v="urn:schemas-microsoft-com:vml" Requires="v">
                <p:oleObj spid="_x0000_s9219" name="مستند" r:id="rId3" imgW="5297851" imgH="4718943" progId="Word.Document.12">
                  <p:embed/>
                </p:oleObj>
              </mc:Choice>
              <mc:Fallback>
                <p:oleObj name="مستند" r:id="rId3" imgW="5297851" imgH="4718943" progId="Word.Document.12">
                  <p:embed/>
                  <p:pic>
                    <p:nvPicPr>
                      <p:cNvPr id="0" name=""/>
                      <p:cNvPicPr/>
                      <p:nvPr/>
                    </p:nvPicPr>
                    <p:blipFill>
                      <a:blip r:embed="rId4"/>
                      <a:stretch>
                        <a:fillRect/>
                      </a:stretch>
                    </p:blipFill>
                    <p:spPr>
                      <a:xfrm>
                        <a:off x="1547664" y="764704"/>
                        <a:ext cx="6161583" cy="5544616"/>
                      </a:xfrm>
                      <a:prstGeom prst="rect">
                        <a:avLst/>
                      </a:prstGeom>
                    </p:spPr>
                  </p:pic>
                </p:oleObj>
              </mc:Fallback>
            </mc:AlternateContent>
          </a:graphicData>
        </a:graphic>
      </p:graphicFrame>
    </p:spTree>
    <p:extLst>
      <p:ext uri="{BB962C8B-B14F-4D97-AF65-F5344CB8AC3E}">
        <p14:creationId xmlns:p14="http://schemas.microsoft.com/office/powerpoint/2010/main" val="238477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251520" y="0"/>
            <a:ext cx="8640959" cy="6858000"/>
          </a:xfrm>
        </p:spPr>
        <p:txBody>
          <a:bodyPr>
            <a:normAutofit/>
          </a:bodyPr>
          <a:lstStyle/>
          <a:p>
            <a:pPr algn="r" rtl="1"/>
            <a:r>
              <a:rPr lang="ar-IQ" sz="2000" b="1" dirty="0">
                <a:solidFill>
                  <a:srgbClr val="FF0000"/>
                </a:solidFill>
                <a:latin typeface="Times New Roman" pitchFamily="18" charset="0"/>
                <a:cs typeface="Times New Roman" pitchFamily="18" charset="0"/>
              </a:rPr>
              <a:t>كشف المركبات الهيدروكربونية الاروماتية</a:t>
            </a:r>
          </a:p>
          <a:p>
            <a:pPr algn="just" rtl="1"/>
            <a:r>
              <a:rPr lang="ar-IQ" sz="1800" dirty="0">
                <a:latin typeface="Times New Roman" pitchFamily="18" charset="0"/>
                <a:cs typeface="Times New Roman" pitchFamily="18" charset="0"/>
              </a:rPr>
              <a:t> الهيدروكربونات </a:t>
            </a:r>
            <a:r>
              <a:rPr lang="ar-IQ" sz="1800" dirty="0" err="1">
                <a:latin typeface="Times New Roman" pitchFamily="18" charset="0"/>
                <a:cs typeface="Times New Roman" pitchFamily="18" charset="0"/>
              </a:rPr>
              <a:t>الأروماتية</a:t>
            </a:r>
            <a:r>
              <a:rPr lang="ar-IQ" sz="1800" dirty="0">
                <a:latin typeface="Times New Roman" pitchFamily="18" charset="0"/>
                <a:cs typeface="Times New Roman" pitchFamily="18" charset="0"/>
              </a:rPr>
              <a:t> أو </a:t>
            </a:r>
            <a:r>
              <a:rPr lang="ar-IQ" sz="1800" dirty="0" err="1">
                <a:latin typeface="Times New Roman" pitchFamily="18" charset="0"/>
                <a:cs typeface="Times New Roman" pitchFamily="18" charset="0"/>
              </a:rPr>
              <a:t>الأرينات</a:t>
            </a:r>
            <a:r>
              <a:rPr lang="ar-IQ" sz="1800" dirty="0">
                <a:latin typeface="Times New Roman" pitchFamily="18" charset="0"/>
                <a:cs typeface="Times New Roman" pitchFamily="18" charset="0"/>
              </a:rPr>
              <a:t> هي هيدروكربونات, وتركيبها الجزيئي يتضمن على الأقل مجموعة تتكون من 6 ذرات كربون في مستوى, مرتبطة معا بإلكترونات غير متمركزة, في نفس المستوى كما لو كانت تتكون من </a:t>
            </a:r>
            <a:r>
              <a:rPr lang="ar-IQ" sz="1800" dirty="0" err="1">
                <a:latin typeface="Times New Roman" pitchFamily="18" charset="0"/>
                <a:cs typeface="Times New Roman" pitchFamily="18" charset="0"/>
              </a:rPr>
              <a:t>من</a:t>
            </a:r>
            <a:r>
              <a:rPr lang="ar-IQ" sz="1800" dirty="0">
                <a:latin typeface="Times New Roman" pitchFamily="18" charset="0"/>
                <a:cs typeface="Times New Roman" pitchFamily="18" charset="0"/>
              </a:rPr>
              <a:t> روابط تساهمية أحادية وثنائية بالتبادل. وهذا التجمع بعد أبسط هيدروكربون أروماتي (البنزين) يسمي بحلقة بنزين</a:t>
            </a:r>
            <a:r>
              <a:rPr lang="ar-IQ" sz="1800" dirty="0" smtClean="0">
                <a:latin typeface="Times New Roman" pitchFamily="18" charset="0"/>
                <a:cs typeface="Times New Roman" pitchFamily="18" charset="0"/>
              </a:rPr>
              <a:t>.</a:t>
            </a:r>
          </a:p>
          <a:p>
            <a:pPr algn="just"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just" rtl="1"/>
            <a:endParaRPr lang="ar-IQ" sz="1800" dirty="0" smtClean="0">
              <a:latin typeface="Times New Roman" pitchFamily="18" charset="0"/>
              <a:cs typeface="Times New Roman" pitchFamily="18" charset="0"/>
            </a:endParaRPr>
          </a:p>
          <a:p>
            <a:pPr algn="just" rtl="1"/>
            <a:r>
              <a:rPr lang="ar-IQ" sz="1800" dirty="0" smtClean="0">
                <a:latin typeface="Times New Roman" pitchFamily="18" charset="0"/>
                <a:cs typeface="Times New Roman" pitchFamily="18" charset="0"/>
              </a:rPr>
              <a:t>يمكن </a:t>
            </a:r>
            <a:r>
              <a:rPr lang="ar-IQ" sz="1800" dirty="0">
                <a:latin typeface="Times New Roman" pitchFamily="18" charset="0"/>
                <a:cs typeface="Times New Roman" pitchFamily="18" charset="0"/>
              </a:rPr>
              <a:t>للهيدروكربونات </a:t>
            </a:r>
            <a:r>
              <a:rPr lang="ar-IQ" sz="1800" dirty="0" err="1">
                <a:latin typeface="Times New Roman" pitchFamily="18" charset="0"/>
                <a:cs typeface="Times New Roman" pitchFamily="18" charset="0"/>
              </a:rPr>
              <a:t>الأروماتية</a:t>
            </a:r>
            <a:r>
              <a:rPr lang="ar-IQ" sz="1800" dirty="0">
                <a:latin typeface="Times New Roman" pitchFamily="18" charset="0"/>
                <a:cs typeface="Times New Roman" pitchFamily="18" charset="0"/>
              </a:rPr>
              <a:t> أن تكون وحيدة الحلقة أو متعددة الحلقات . البنزين, </a:t>
            </a:r>
            <a:r>
              <a:rPr lang="en-GB" sz="1800" dirty="0">
                <a:latin typeface="Times New Roman" pitchFamily="18" charset="0"/>
                <a:cs typeface="Times New Roman" pitchFamily="18" charset="0"/>
              </a:rPr>
              <a:t>C6H6, </a:t>
            </a:r>
            <a:r>
              <a:rPr lang="ar-IQ" sz="1800" dirty="0">
                <a:latin typeface="Times New Roman" pitchFamily="18" charset="0"/>
                <a:cs typeface="Times New Roman" pitchFamily="18" charset="0"/>
              </a:rPr>
              <a:t>هو أبسط المواد الوحيدة الحلقة ويعرف بأنه أول هيدروكربون أروماتي, ولقد تم التعرف عليه لأول مرة عن طريق فريدريك </a:t>
            </a:r>
            <a:r>
              <a:rPr lang="ar-IQ" sz="1800" dirty="0" err="1">
                <a:latin typeface="Times New Roman" pitchFamily="18" charset="0"/>
                <a:cs typeface="Times New Roman" pitchFamily="18" charset="0"/>
              </a:rPr>
              <a:t>أجوست</a:t>
            </a:r>
            <a:r>
              <a:rPr lang="ar-IQ" sz="1800" dirty="0">
                <a:latin typeface="Times New Roman" pitchFamily="18" charset="0"/>
                <a:cs typeface="Times New Roman" pitchFamily="18" charset="0"/>
              </a:rPr>
              <a:t> </a:t>
            </a:r>
            <a:r>
              <a:rPr lang="ar-IQ" sz="1800" dirty="0" err="1">
                <a:latin typeface="Times New Roman" pitchFamily="18" charset="0"/>
                <a:cs typeface="Times New Roman" pitchFamily="18" charset="0"/>
              </a:rPr>
              <a:t>كيكولي</a:t>
            </a:r>
            <a:r>
              <a:rPr lang="ar-IQ" sz="1800" dirty="0">
                <a:latin typeface="Times New Roman" pitchFamily="18" charset="0"/>
                <a:cs typeface="Times New Roman" pitchFamily="18" charset="0"/>
              </a:rPr>
              <a:t> فون </a:t>
            </a:r>
            <a:r>
              <a:rPr lang="ar-IQ" sz="1800" dirty="0" err="1">
                <a:latin typeface="Times New Roman" pitchFamily="18" charset="0"/>
                <a:cs typeface="Times New Roman" pitchFamily="18" charset="0"/>
              </a:rPr>
              <a:t>شترادونتيز</a:t>
            </a:r>
            <a:r>
              <a:rPr lang="ar-IQ" sz="1800" dirty="0">
                <a:latin typeface="Times New Roman" pitchFamily="18" charset="0"/>
                <a:cs typeface="Times New Roman" pitchFamily="18" charset="0"/>
              </a:rPr>
              <a:t> في القرن التاسع عشر. وقد اخترع عدم تمركز الإلكترونات التي تنتقل بطريقة سريعة بين الشكل الثنائي والأحادي, أو اختصارا هو عملية الرنين, والتي تتحرك الروابط الثنائية فيها حول الحلقة السداسية. وعموما فإن العزم الكلي للروابط </a:t>
            </a:r>
            <a:r>
              <a:rPr lang="ar-IQ" sz="1800" dirty="0" err="1">
                <a:latin typeface="Times New Roman" pitchFamily="18" charset="0"/>
                <a:cs typeface="Times New Roman" pitchFamily="18" charset="0"/>
              </a:rPr>
              <a:t>الأروماتية</a:t>
            </a:r>
            <a:r>
              <a:rPr lang="ar-IQ" sz="1800" dirty="0">
                <a:latin typeface="Times New Roman" pitchFamily="18" charset="0"/>
                <a:cs typeface="Times New Roman" pitchFamily="18" charset="0"/>
              </a:rPr>
              <a:t> المتضمنة في ظاهرة </a:t>
            </a:r>
            <a:r>
              <a:rPr lang="ar-IQ" sz="1800" dirty="0" err="1">
                <a:latin typeface="Times New Roman" pitchFamily="18" charset="0"/>
                <a:cs typeface="Times New Roman" pitchFamily="18" charset="0"/>
              </a:rPr>
              <a:t>الأروماتية</a:t>
            </a:r>
            <a:r>
              <a:rPr lang="ar-IQ" sz="1800" dirty="0">
                <a:latin typeface="Times New Roman" pitchFamily="18" charset="0"/>
                <a:cs typeface="Times New Roman" pitchFamily="18" charset="0"/>
              </a:rPr>
              <a:t> تكون أقوى من العزم الكلي للروابط عند النظر إليها كاتحاد بين الروابط الأحادية والثنائية. وعلى هذا فيجب التعرف على الترابط الأروماتي كنوع من الترابط بعيد عن كل الأنواع الأخرى من الروابط المتعددة, مثل الروابط الثنائية والثلاثية. ويمكن وصف هذا بدقة أكبر عن طريق نظرية المدار الجزيئي</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4541" y="1412776"/>
            <a:ext cx="528637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4725144"/>
            <a:ext cx="3848100" cy="234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4496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10242"/>
                                        </p:tgtEl>
                                        <p:attrNameLst>
                                          <p:attrName>style.visibility</p:attrName>
                                        </p:attrNameLst>
                                      </p:cBhvr>
                                      <p:to>
                                        <p:strVal val="visible"/>
                                      </p:to>
                                    </p:set>
                                    <p:anim calcmode="lin" valueType="num">
                                      <p:cBhvr>
                                        <p:cTn id="17" dur="1000" fill="hold"/>
                                        <p:tgtEl>
                                          <p:spTgt spid="10242"/>
                                        </p:tgtEl>
                                        <p:attrNameLst>
                                          <p:attrName>ppt_w</p:attrName>
                                        </p:attrNameLst>
                                      </p:cBhvr>
                                      <p:tavLst>
                                        <p:tav tm="0">
                                          <p:val>
                                            <p:fltVal val="0"/>
                                          </p:val>
                                        </p:tav>
                                        <p:tav tm="100000">
                                          <p:val>
                                            <p:strVal val="#ppt_w"/>
                                          </p:val>
                                        </p:tav>
                                      </p:tavLst>
                                    </p:anim>
                                    <p:anim calcmode="lin" valueType="num">
                                      <p:cBhvr>
                                        <p:cTn id="18" dur="1000" fill="hold"/>
                                        <p:tgtEl>
                                          <p:spTgt spid="10242"/>
                                        </p:tgtEl>
                                        <p:attrNameLst>
                                          <p:attrName>ppt_h</p:attrName>
                                        </p:attrNameLst>
                                      </p:cBhvr>
                                      <p:tavLst>
                                        <p:tav tm="0">
                                          <p:val>
                                            <p:fltVal val="0"/>
                                          </p:val>
                                        </p:tav>
                                        <p:tav tm="100000">
                                          <p:val>
                                            <p:strVal val="#ppt_h"/>
                                          </p:val>
                                        </p:tav>
                                      </p:tavLst>
                                    </p:anim>
                                    <p:anim calcmode="lin" valueType="num">
                                      <p:cBhvr>
                                        <p:cTn id="19" dur="1000" fill="hold"/>
                                        <p:tgtEl>
                                          <p:spTgt spid="10242"/>
                                        </p:tgtEl>
                                        <p:attrNameLst>
                                          <p:attrName>style.rotation</p:attrName>
                                        </p:attrNameLst>
                                      </p:cBhvr>
                                      <p:tavLst>
                                        <p:tav tm="0">
                                          <p:val>
                                            <p:fltVal val="90"/>
                                          </p:val>
                                        </p:tav>
                                        <p:tav tm="100000">
                                          <p:val>
                                            <p:fltVal val="0"/>
                                          </p:val>
                                        </p:tav>
                                      </p:tavLst>
                                    </p:anim>
                                    <p:animEffect transition="in" filter="fade">
                                      <p:cBhvr>
                                        <p:cTn id="20" dur="1000"/>
                                        <p:tgtEl>
                                          <p:spTgt spid="10242"/>
                                        </p:tgtEl>
                                      </p:cBhvr>
                                    </p:animEffect>
                                  </p:childTnLst>
                                </p:cTn>
                              </p:par>
                            </p:childTnLst>
                          </p:cTn>
                        </p:par>
                        <p:par>
                          <p:cTn id="21" fill="hold">
                            <p:stCondLst>
                              <p:cond delay="2000"/>
                            </p:stCondLst>
                            <p:childTnLst>
                              <p:par>
                                <p:cTn id="22" presetID="2" presetClass="entr" presetSubtype="4" fill="hold" nodeType="after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 calcmode="lin" valueType="num">
                                      <p:cBhvr additive="base">
                                        <p:cTn id="2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31" presetClass="entr" presetSubtype="0" fill="hold" nodeType="afterEffect">
                                  <p:stCondLst>
                                    <p:cond delay="0"/>
                                  </p:stCondLst>
                                  <p:childTnLst>
                                    <p:set>
                                      <p:cBhvr>
                                        <p:cTn id="28" dur="1" fill="hold">
                                          <p:stCondLst>
                                            <p:cond delay="0"/>
                                          </p:stCondLst>
                                        </p:cTn>
                                        <p:tgtEl>
                                          <p:spTgt spid="10243"/>
                                        </p:tgtEl>
                                        <p:attrNameLst>
                                          <p:attrName>style.visibility</p:attrName>
                                        </p:attrNameLst>
                                      </p:cBhvr>
                                      <p:to>
                                        <p:strVal val="visible"/>
                                      </p:to>
                                    </p:set>
                                    <p:anim calcmode="lin" valueType="num">
                                      <p:cBhvr>
                                        <p:cTn id="29" dur="1000" fill="hold"/>
                                        <p:tgtEl>
                                          <p:spTgt spid="10243"/>
                                        </p:tgtEl>
                                        <p:attrNameLst>
                                          <p:attrName>ppt_w</p:attrName>
                                        </p:attrNameLst>
                                      </p:cBhvr>
                                      <p:tavLst>
                                        <p:tav tm="0">
                                          <p:val>
                                            <p:fltVal val="0"/>
                                          </p:val>
                                        </p:tav>
                                        <p:tav tm="100000">
                                          <p:val>
                                            <p:strVal val="#ppt_w"/>
                                          </p:val>
                                        </p:tav>
                                      </p:tavLst>
                                    </p:anim>
                                    <p:anim calcmode="lin" valueType="num">
                                      <p:cBhvr>
                                        <p:cTn id="30" dur="1000" fill="hold"/>
                                        <p:tgtEl>
                                          <p:spTgt spid="10243"/>
                                        </p:tgtEl>
                                        <p:attrNameLst>
                                          <p:attrName>ppt_h</p:attrName>
                                        </p:attrNameLst>
                                      </p:cBhvr>
                                      <p:tavLst>
                                        <p:tav tm="0">
                                          <p:val>
                                            <p:fltVal val="0"/>
                                          </p:val>
                                        </p:tav>
                                        <p:tav tm="100000">
                                          <p:val>
                                            <p:strVal val="#ppt_h"/>
                                          </p:val>
                                        </p:tav>
                                      </p:tavLst>
                                    </p:anim>
                                    <p:anim calcmode="lin" valueType="num">
                                      <p:cBhvr>
                                        <p:cTn id="31" dur="1000" fill="hold"/>
                                        <p:tgtEl>
                                          <p:spTgt spid="10243"/>
                                        </p:tgtEl>
                                        <p:attrNameLst>
                                          <p:attrName>style.rotation</p:attrName>
                                        </p:attrNameLst>
                                      </p:cBhvr>
                                      <p:tavLst>
                                        <p:tav tm="0">
                                          <p:val>
                                            <p:fltVal val="90"/>
                                          </p:val>
                                        </p:tav>
                                        <p:tav tm="100000">
                                          <p:val>
                                            <p:fltVal val="0"/>
                                          </p:val>
                                        </p:tav>
                                      </p:tavLst>
                                    </p:anim>
                                    <p:animEffect transition="in" filter="fade">
                                      <p:cBhvr>
                                        <p:cTn id="32" dur="1000"/>
                                        <p:tgtEl>
                                          <p:spTgt spid="10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79512" y="188640"/>
            <a:ext cx="8640959" cy="6480719"/>
          </a:xfrm>
        </p:spPr>
        <p:txBody>
          <a:bodyPr>
            <a:normAutofit/>
          </a:bodyPr>
          <a:lstStyle/>
          <a:p>
            <a:pPr algn="just" rtl="1"/>
            <a:r>
              <a:rPr lang="ar-IQ" sz="2000" dirty="0">
                <a:solidFill>
                  <a:srgbClr val="FF0000"/>
                </a:solidFill>
                <a:latin typeface="Times New Roman" pitchFamily="18" charset="0"/>
                <a:cs typeface="Times New Roman" pitchFamily="18" charset="0"/>
              </a:rPr>
              <a:t>ويتم الكشف عنها باستعمال حامض النتريك المركز حيث يمزج مع حامض الكبريتيك المركز ويضاف المزيج الحامضي المتكون الى المركب المجهول مع الرج الشديد ثم يترك لمدة 10 دقائق بعدها يسكب الناتج فوق الماء البارد يلاحظ ظهور زيت ثقيل بلون اصفر شاحب يدل على تكون مركب </a:t>
            </a:r>
            <a:r>
              <a:rPr lang="ar-IQ" sz="2000" dirty="0" err="1">
                <a:solidFill>
                  <a:srgbClr val="FF0000"/>
                </a:solidFill>
                <a:latin typeface="Times New Roman" pitchFamily="18" charset="0"/>
                <a:cs typeface="Times New Roman" pitchFamily="18" charset="0"/>
              </a:rPr>
              <a:t>النايترو</a:t>
            </a:r>
            <a:r>
              <a:rPr lang="ar-IQ" sz="2000" dirty="0">
                <a:solidFill>
                  <a:srgbClr val="FF0000"/>
                </a:solidFill>
                <a:latin typeface="Times New Roman" pitchFamily="18" charset="0"/>
                <a:cs typeface="Times New Roman" pitchFamily="18" charset="0"/>
              </a:rPr>
              <a:t> . ( لا تتفاعل الهيدروكربونات </a:t>
            </a:r>
            <a:r>
              <a:rPr lang="ar-IQ" sz="2000" dirty="0" err="1">
                <a:solidFill>
                  <a:srgbClr val="FF0000"/>
                </a:solidFill>
                <a:latin typeface="Times New Roman" pitchFamily="18" charset="0"/>
                <a:cs typeface="Times New Roman" pitchFamily="18" charset="0"/>
              </a:rPr>
              <a:t>الاليفاتية</a:t>
            </a:r>
            <a:r>
              <a:rPr lang="ar-IQ" sz="2000" dirty="0">
                <a:solidFill>
                  <a:srgbClr val="FF0000"/>
                </a:solidFill>
                <a:latin typeface="Times New Roman" pitchFamily="18" charset="0"/>
                <a:cs typeface="Times New Roman" pitchFamily="18" charset="0"/>
              </a:rPr>
              <a:t> ) </a:t>
            </a:r>
            <a:r>
              <a:rPr lang="ar-IQ" sz="2000" dirty="0" smtClean="0">
                <a:solidFill>
                  <a:srgbClr val="FF0000"/>
                </a:solidFill>
                <a:latin typeface="Times New Roman" pitchFamily="18" charset="0"/>
                <a:cs typeface="Times New Roman" pitchFamily="18" charset="0"/>
              </a:rPr>
              <a:t>.</a:t>
            </a:r>
          </a:p>
          <a:p>
            <a:pPr algn="r" rtl="1"/>
            <a:r>
              <a:rPr lang="ar-IQ" sz="2400" b="1" dirty="0">
                <a:solidFill>
                  <a:schemeClr val="bg2">
                    <a:lumMod val="50000"/>
                  </a:schemeClr>
                </a:solidFill>
                <a:latin typeface="Times New Roman" pitchFamily="18" charset="0"/>
                <a:cs typeface="Times New Roman" pitchFamily="18" charset="0"/>
              </a:rPr>
              <a:t>الكشف عن الالكانات </a:t>
            </a:r>
          </a:p>
          <a:p>
            <a:pPr algn="just" rtl="1"/>
            <a:r>
              <a:rPr lang="ar-IQ" sz="1800" dirty="0">
                <a:solidFill>
                  <a:schemeClr val="tx1"/>
                </a:solidFill>
                <a:latin typeface="Times New Roman" pitchFamily="18" charset="0"/>
                <a:cs typeface="Times New Roman" pitchFamily="18" charset="0"/>
              </a:rPr>
              <a:t>الألكان في الكيمياء العضوية هو هيدروكربون مشبع مؤلف من سلسلة مفتوحة غير حلقية والتي فيها يكون الجزيء به الحد الأقصى من ذرات الهيدروجين وبالتالي لا يكون بها روابط ثنائية.</a:t>
            </a:r>
          </a:p>
          <a:p>
            <a:pPr algn="just" rtl="1"/>
            <a:r>
              <a:rPr lang="ar-IQ" sz="1800" dirty="0" err="1">
                <a:solidFill>
                  <a:schemeClr val="tx1"/>
                </a:solidFill>
                <a:latin typeface="Times New Roman" pitchFamily="18" charset="0"/>
                <a:cs typeface="Times New Roman" pitchFamily="18" charset="0"/>
              </a:rPr>
              <a:t>الألكانات</a:t>
            </a:r>
            <a:r>
              <a:rPr lang="ar-IQ" sz="1800" dirty="0">
                <a:solidFill>
                  <a:schemeClr val="tx1"/>
                </a:solidFill>
                <a:latin typeface="Times New Roman" pitchFamily="18" charset="0"/>
                <a:cs typeface="Times New Roman" pitchFamily="18" charset="0"/>
              </a:rPr>
              <a:t> تعرف أيضاً باسم </a:t>
            </a:r>
            <a:r>
              <a:rPr lang="ar-IQ" sz="1800" dirty="0" err="1">
                <a:solidFill>
                  <a:schemeClr val="tx1"/>
                </a:solidFill>
                <a:latin typeface="Times New Roman" pitchFamily="18" charset="0"/>
                <a:cs typeface="Times New Roman" pitchFamily="18" charset="0"/>
              </a:rPr>
              <a:t>برافينات</a:t>
            </a:r>
            <a:r>
              <a:rPr lang="ar-IQ" sz="1800" dirty="0">
                <a:solidFill>
                  <a:schemeClr val="tx1"/>
                </a:solidFill>
                <a:latin typeface="Times New Roman" pitchFamily="18" charset="0"/>
                <a:cs typeface="Times New Roman" pitchFamily="18" charset="0"/>
              </a:rPr>
              <a:t>، أو إجمالا "سلسلة </a:t>
            </a:r>
            <a:r>
              <a:rPr lang="ar-IQ" sz="1800" dirty="0" err="1">
                <a:solidFill>
                  <a:schemeClr val="tx1"/>
                </a:solidFill>
                <a:latin typeface="Times New Roman" pitchFamily="18" charset="0"/>
                <a:cs typeface="Times New Roman" pitchFamily="18" charset="0"/>
              </a:rPr>
              <a:t>البرافينات</a:t>
            </a:r>
            <a:r>
              <a:rPr lang="ar-IQ" sz="1800" dirty="0">
                <a:solidFill>
                  <a:schemeClr val="tx1"/>
                </a:solidFill>
                <a:latin typeface="Times New Roman" pitchFamily="18" charset="0"/>
                <a:cs typeface="Times New Roman" pitchFamily="18" charset="0"/>
              </a:rPr>
              <a:t>" وهذه المصطلحات يمكن أن تستخدم أيضا </a:t>
            </a:r>
            <a:r>
              <a:rPr lang="ar-IQ" sz="1800" dirty="0" err="1">
                <a:solidFill>
                  <a:schemeClr val="tx1"/>
                </a:solidFill>
                <a:latin typeface="Times New Roman" pitchFamily="18" charset="0"/>
                <a:cs typeface="Times New Roman" pitchFamily="18" charset="0"/>
              </a:rPr>
              <a:t>للألكينات</a:t>
            </a:r>
            <a:r>
              <a:rPr lang="ar-IQ" sz="1800" dirty="0">
                <a:solidFill>
                  <a:schemeClr val="tx1"/>
                </a:solidFill>
                <a:latin typeface="Times New Roman" pitchFamily="18" charset="0"/>
                <a:cs typeface="Times New Roman" pitchFamily="18" charset="0"/>
              </a:rPr>
              <a:t> والتي تكون ذرات الكربون بها سلسلة أحادية، غير متفرعة، وعند وجود تفرعات في سلسة </a:t>
            </a:r>
            <a:r>
              <a:rPr lang="ar-IQ" sz="1800" dirty="0" err="1">
                <a:solidFill>
                  <a:schemeClr val="tx1"/>
                </a:solidFill>
                <a:latin typeface="Times New Roman" pitchFamily="18" charset="0"/>
                <a:cs typeface="Times New Roman" pitchFamily="18" charset="0"/>
              </a:rPr>
              <a:t>الألكانات</a:t>
            </a:r>
            <a:r>
              <a:rPr lang="ar-IQ" sz="1800" dirty="0">
                <a:solidFill>
                  <a:schemeClr val="tx1"/>
                </a:solidFill>
                <a:latin typeface="Times New Roman" pitchFamily="18" charset="0"/>
                <a:cs typeface="Times New Roman" pitchFamily="18" charset="0"/>
              </a:rPr>
              <a:t> تسمي "</a:t>
            </a:r>
            <a:r>
              <a:rPr lang="ar-IQ" sz="1800" dirty="0" err="1">
                <a:solidFill>
                  <a:schemeClr val="tx1"/>
                </a:solidFill>
                <a:latin typeface="Times New Roman" pitchFamily="18" charset="0"/>
                <a:cs typeface="Times New Roman" pitchFamily="18" charset="0"/>
              </a:rPr>
              <a:t>أيزوبرافينات</a:t>
            </a:r>
            <a:r>
              <a:rPr lang="ar-IQ" sz="1800" dirty="0">
                <a:solidFill>
                  <a:schemeClr val="tx1"/>
                </a:solidFill>
                <a:latin typeface="Times New Roman" pitchFamily="18" charset="0"/>
                <a:cs typeface="Times New Roman" pitchFamily="18" charset="0"/>
              </a:rPr>
              <a:t>" وتنتمى </a:t>
            </a:r>
            <a:r>
              <a:rPr lang="ar-IQ" sz="1800" dirty="0" err="1">
                <a:solidFill>
                  <a:schemeClr val="tx1"/>
                </a:solidFill>
                <a:latin typeface="Times New Roman" pitchFamily="18" charset="0"/>
                <a:cs typeface="Times New Roman" pitchFamily="18" charset="0"/>
              </a:rPr>
              <a:t>الألكانات</a:t>
            </a:r>
            <a:r>
              <a:rPr lang="ar-IQ" sz="1800" dirty="0">
                <a:solidFill>
                  <a:schemeClr val="tx1"/>
                </a:solidFill>
                <a:latin typeface="Times New Roman" pitchFamily="18" charset="0"/>
                <a:cs typeface="Times New Roman" pitchFamily="18" charset="0"/>
              </a:rPr>
              <a:t> للمركبات الأليفاتية.</a:t>
            </a:r>
          </a:p>
          <a:p>
            <a:pPr algn="just" rtl="1"/>
            <a:r>
              <a:rPr lang="ar-IQ" sz="1800" dirty="0">
                <a:solidFill>
                  <a:schemeClr val="tx1"/>
                </a:solidFill>
                <a:latin typeface="Times New Roman" pitchFamily="18" charset="0"/>
                <a:cs typeface="Times New Roman" pitchFamily="18" charset="0"/>
              </a:rPr>
              <a:t>المعادلة العامة لتركيب </a:t>
            </a:r>
            <a:r>
              <a:rPr lang="ar-IQ" sz="1800" dirty="0" err="1">
                <a:solidFill>
                  <a:schemeClr val="tx1"/>
                </a:solidFill>
                <a:latin typeface="Times New Roman" pitchFamily="18" charset="0"/>
                <a:cs typeface="Times New Roman" pitchFamily="18" charset="0"/>
              </a:rPr>
              <a:t>الألكانات</a:t>
            </a:r>
            <a:r>
              <a:rPr lang="ar-IQ" sz="1800" dirty="0">
                <a:solidFill>
                  <a:schemeClr val="tx1"/>
                </a:solidFill>
                <a:latin typeface="Times New Roman" pitchFamily="18" charset="0"/>
                <a:cs typeface="Times New Roman" pitchFamily="18" charset="0"/>
              </a:rPr>
              <a:t> </a:t>
            </a:r>
            <a:r>
              <a:rPr lang="en-GB" sz="1800" dirty="0">
                <a:solidFill>
                  <a:schemeClr val="tx1"/>
                </a:solidFill>
                <a:latin typeface="Times New Roman" pitchFamily="18" charset="0"/>
                <a:cs typeface="Times New Roman" pitchFamily="18" charset="0"/>
              </a:rPr>
              <a:t>CnH2n+2, </a:t>
            </a:r>
            <a:r>
              <a:rPr lang="ar-IQ" sz="1800" dirty="0">
                <a:solidFill>
                  <a:schemeClr val="tx1"/>
                </a:solidFill>
                <a:latin typeface="Times New Roman" pitchFamily="18" charset="0"/>
                <a:cs typeface="Times New Roman" pitchFamily="18" charset="0"/>
              </a:rPr>
              <a:t>وأبسط ألكان على هذا يكون الميثان, </a:t>
            </a:r>
            <a:r>
              <a:rPr lang="en-GB" sz="1800" dirty="0">
                <a:solidFill>
                  <a:schemeClr val="tx1"/>
                </a:solidFill>
                <a:latin typeface="Times New Roman" pitchFamily="18" charset="0"/>
                <a:cs typeface="Times New Roman" pitchFamily="18" charset="0"/>
              </a:rPr>
              <a:t>CH4، </a:t>
            </a:r>
            <a:r>
              <a:rPr lang="ar-IQ" sz="1800" dirty="0">
                <a:solidFill>
                  <a:schemeClr val="tx1"/>
                </a:solidFill>
                <a:latin typeface="Times New Roman" pitchFamily="18" charset="0"/>
                <a:cs typeface="Times New Roman" pitchFamily="18" charset="0"/>
              </a:rPr>
              <a:t>ويليه </a:t>
            </a:r>
            <a:r>
              <a:rPr lang="ar-IQ" sz="1800" dirty="0" err="1">
                <a:solidFill>
                  <a:schemeClr val="tx1"/>
                </a:solidFill>
                <a:latin typeface="Times New Roman" pitchFamily="18" charset="0"/>
                <a:cs typeface="Times New Roman" pitchFamily="18" charset="0"/>
              </a:rPr>
              <a:t>الإيثان</a:t>
            </a:r>
            <a:r>
              <a:rPr lang="ar-IQ" sz="1800" dirty="0">
                <a:solidFill>
                  <a:schemeClr val="tx1"/>
                </a:solidFill>
                <a:latin typeface="Times New Roman" pitchFamily="18" charset="0"/>
                <a:cs typeface="Times New Roman" pitchFamily="18" charset="0"/>
              </a:rPr>
              <a:t>، </a:t>
            </a:r>
            <a:r>
              <a:rPr lang="en-GB" sz="1800" dirty="0">
                <a:solidFill>
                  <a:schemeClr val="tx1"/>
                </a:solidFill>
                <a:latin typeface="Times New Roman" pitchFamily="18" charset="0"/>
                <a:cs typeface="Times New Roman" pitchFamily="18" charset="0"/>
              </a:rPr>
              <a:t>C2H6، </a:t>
            </a:r>
            <a:r>
              <a:rPr lang="ar-IQ" sz="1800" dirty="0">
                <a:solidFill>
                  <a:schemeClr val="tx1"/>
                </a:solidFill>
                <a:latin typeface="Times New Roman" pitchFamily="18" charset="0"/>
                <a:cs typeface="Times New Roman" pitchFamily="18" charset="0"/>
              </a:rPr>
              <a:t>وهكذا. وكل ذرة كربون في </a:t>
            </a:r>
            <a:r>
              <a:rPr lang="ar-IQ" sz="1800" dirty="0" err="1">
                <a:solidFill>
                  <a:schemeClr val="tx1"/>
                </a:solidFill>
                <a:latin typeface="Times New Roman" pitchFamily="18" charset="0"/>
                <a:cs typeface="Times New Roman" pitchFamily="18" charset="0"/>
              </a:rPr>
              <a:t>الألكانات</a:t>
            </a:r>
            <a:r>
              <a:rPr lang="ar-IQ" sz="1800" dirty="0">
                <a:solidFill>
                  <a:schemeClr val="tx1"/>
                </a:solidFill>
                <a:latin typeface="Times New Roman" pitchFamily="18" charset="0"/>
                <a:cs typeface="Times New Roman" pitchFamily="18" charset="0"/>
              </a:rPr>
              <a:t> لها تهجين </a:t>
            </a:r>
            <a:r>
              <a:rPr lang="en-GB" sz="1800" dirty="0">
                <a:solidFill>
                  <a:schemeClr val="tx1"/>
                </a:solidFill>
                <a:latin typeface="Times New Roman" pitchFamily="18" charset="0"/>
                <a:cs typeface="Times New Roman" pitchFamily="18" charset="0"/>
              </a:rPr>
              <a:t>sp3. </a:t>
            </a:r>
          </a:p>
          <a:p>
            <a:pPr algn="just" rtl="1"/>
            <a:r>
              <a:rPr lang="ar-IQ" sz="1800" dirty="0" err="1">
                <a:solidFill>
                  <a:schemeClr val="tx1"/>
                </a:solidFill>
                <a:latin typeface="Times New Roman" pitchFamily="18" charset="0"/>
                <a:cs typeface="Times New Roman" pitchFamily="18" charset="0"/>
              </a:rPr>
              <a:t>الألكانات</a:t>
            </a:r>
            <a:r>
              <a:rPr lang="ar-IQ" sz="1800" dirty="0">
                <a:solidFill>
                  <a:schemeClr val="tx1"/>
                </a:solidFill>
                <a:latin typeface="Times New Roman" pitchFamily="18" charset="0"/>
                <a:cs typeface="Times New Roman" pitchFamily="18" charset="0"/>
              </a:rPr>
              <a:t> نشاطها منخفض لأن الروابط الاحادية بين </a:t>
            </a:r>
            <a:r>
              <a:rPr lang="en-GB" sz="1800" dirty="0">
                <a:solidFill>
                  <a:schemeClr val="tx1"/>
                </a:solidFill>
                <a:latin typeface="Times New Roman" pitchFamily="18" charset="0"/>
                <a:cs typeface="Times New Roman" pitchFamily="18" charset="0"/>
              </a:rPr>
              <a:t>C-C, </a:t>
            </a:r>
            <a:r>
              <a:rPr lang="ar-IQ" sz="1800" dirty="0">
                <a:solidFill>
                  <a:schemeClr val="tx1"/>
                </a:solidFill>
                <a:latin typeface="Times New Roman" pitchFamily="18" charset="0"/>
                <a:cs typeface="Times New Roman" pitchFamily="18" charset="0"/>
              </a:rPr>
              <a:t>و </a:t>
            </a:r>
            <a:r>
              <a:rPr lang="en-GB" sz="1800" dirty="0">
                <a:solidFill>
                  <a:schemeClr val="tx1"/>
                </a:solidFill>
                <a:latin typeface="Times New Roman" pitchFamily="18" charset="0"/>
                <a:cs typeface="Times New Roman" pitchFamily="18" charset="0"/>
              </a:rPr>
              <a:t>C-H </a:t>
            </a:r>
            <a:r>
              <a:rPr lang="ar-IQ" sz="1800" dirty="0">
                <a:solidFill>
                  <a:schemeClr val="tx1"/>
                </a:solidFill>
                <a:latin typeface="Times New Roman" pitchFamily="18" charset="0"/>
                <a:cs typeface="Times New Roman" pitchFamily="18" charset="0"/>
              </a:rPr>
              <a:t>ومن نوع سيكما التي تكون ثابتة نسبيا, وصعبة التكسير وغير قطبية. ولا تتفاعل </a:t>
            </a:r>
            <a:r>
              <a:rPr lang="ar-IQ" sz="1800" dirty="0" err="1">
                <a:solidFill>
                  <a:schemeClr val="tx1"/>
                </a:solidFill>
                <a:latin typeface="Times New Roman" pitchFamily="18" charset="0"/>
                <a:cs typeface="Times New Roman" pitchFamily="18" charset="0"/>
              </a:rPr>
              <a:t>الألكانات</a:t>
            </a:r>
            <a:r>
              <a:rPr lang="ar-IQ" sz="1800" dirty="0">
                <a:solidFill>
                  <a:schemeClr val="tx1"/>
                </a:solidFill>
                <a:latin typeface="Times New Roman" pitchFamily="18" charset="0"/>
                <a:cs typeface="Times New Roman" pitchFamily="18" charset="0"/>
              </a:rPr>
              <a:t> مع الأحماض, </a:t>
            </a:r>
            <a:r>
              <a:rPr lang="ar-IQ" sz="1800" dirty="0" err="1">
                <a:solidFill>
                  <a:schemeClr val="tx1"/>
                </a:solidFill>
                <a:latin typeface="Times New Roman" pitchFamily="18" charset="0"/>
                <a:cs typeface="Times New Roman" pitchFamily="18" charset="0"/>
              </a:rPr>
              <a:t>الألكيلات</a:t>
            </a:r>
            <a:r>
              <a:rPr lang="ar-IQ" sz="1800" dirty="0">
                <a:solidFill>
                  <a:schemeClr val="tx1"/>
                </a:solidFill>
                <a:latin typeface="Times New Roman" pitchFamily="18" charset="0"/>
                <a:cs typeface="Times New Roman" pitchFamily="18" charset="0"/>
              </a:rPr>
              <a:t>, الفلزات, العوامل المؤكسدة. ومن العجيب أن النفط (أوكتان) لا يتفاعل مع حمض الكبريتيك المركز, فلز الصوديوم, منجنيز البوتاسيوم. وهذا الخمول هو أصل كلمة "</a:t>
            </a:r>
            <a:r>
              <a:rPr lang="ar-IQ" sz="1800" dirty="0" err="1">
                <a:solidFill>
                  <a:schemeClr val="tx1"/>
                </a:solidFill>
                <a:latin typeface="Times New Roman" pitchFamily="18" charset="0"/>
                <a:cs typeface="Times New Roman" pitchFamily="18" charset="0"/>
              </a:rPr>
              <a:t>برافينات</a:t>
            </a:r>
            <a:r>
              <a:rPr lang="ar-IQ" sz="1800" dirty="0">
                <a:solidFill>
                  <a:schemeClr val="tx1"/>
                </a:solidFill>
                <a:latin typeface="Times New Roman" pitchFamily="18" charset="0"/>
                <a:cs typeface="Times New Roman" pitchFamily="18" charset="0"/>
              </a:rPr>
              <a:t>" (الأصل اللاتيني "</a:t>
            </a:r>
            <a:r>
              <a:rPr lang="ar-IQ" sz="1800" dirty="0" err="1">
                <a:solidFill>
                  <a:schemeClr val="tx1"/>
                </a:solidFill>
                <a:latin typeface="Times New Roman" pitchFamily="18" charset="0"/>
                <a:cs typeface="Times New Roman" pitchFamily="18" charset="0"/>
              </a:rPr>
              <a:t>بارا"+"أفين</a:t>
            </a:r>
            <a:r>
              <a:rPr lang="ar-IQ" sz="1800" dirty="0">
                <a:solidFill>
                  <a:schemeClr val="tx1"/>
                </a:solidFill>
                <a:latin typeface="Times New Roman" pitchFamily="18" charset="0"/>
                <a:cs typeface="Times New Roman" pitchFamily="18" charset="0"/>
              </a:rPr>
              <a:t>", يعنى هنا لا يوجد انجذاب). وبذلك تكون غير فعالة تجاه معظم الكواشف . ان معرفة </a:t>
            </a:r>
            <a:r>
              <a:rPr lang="ar-IQ" sz="1800" dirty="0" err="1">
                <a:solidFill>
                  <a:schemeClr val="tx1"/>
                </a:solidFill>
                <a:latin typeface="Times New Roman" pitchFamily="18" charset="0"/>
                <a:cs typeface="Times New Roman" pitchFamily="18" charset="0"/>
              </a:rPr>
              <a:t>ثوابتها</a:t>
            </a:r>
            <a:r>
              <a:rPr lang="ar-IQ" sz="1800" dirty="0">
                <a:solidFill>
                  <a:schemeClr val="tx1"/>
                </a:solidFill>
                <a:latin typeface="Times New Roman" pitchFamily="18" charset="0"/>
                <a:cs typeface="Times New Roman" pitchFamily="18" charset="0"/>
              </a:rPr>
              <a:t> الفيزيائية , صيغتها الجزيئية , والطرائق الطيفية هي افضل الطرائق لتشخيص هذه المركبات .</a:t>
            </a:r>
          </a:p>
          <a:p>
            <a:pPr algn="just" rtl="1"/>
            <a:endParaRPr lang="en-GB" sz="1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0129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31" presetClass="entr" presetSubtype="0"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p:cTn id="12"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4"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5" dur="1000"/>
                                        <p:tgtEl>
                                          <p:spTgt spid="2">
                                            <p:txEl>
                                              <p:pRg st="1" end="1"/>
                                            </p:txEl>
                                          </p:spTgt>
                                        </p:tgtEl>
                                      </p:cBhvr>
                                    </p:animEffect>
                                  </p:childTnLst>
                                </p:cTn>
                              </p:par>
                            </p:childTnLst>
                          </p:cTn>
                        </p:par>
                        <p:par>
                          <p:cTn id="16" fill="hold">
                            <p:stCondLst>
                              <p:cond delay="1500"/>
                            </p:stCondLst>
                            <p:childTnLst>
                              <p:par>
                                <p:cTn id="17" presetID="2" presetClass="entr" presetSubtype="4" fill="hold"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21" fill="hold">
                            <p:stCondLst>
                              <p:cond delay="2000"/>
                            </p:stCondLst>
                            <p:childTnLst>
                              <p:par>
                                <p:cTn id="22" presetID="2" presetClass="entr" presetSubtype="4" fill="hold" nodeType="after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 calcmode="lin" valueType="num">
                                      <p:cBhvr additive="base">
                                        <p:cTn id="24"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2" presetClass="entr" presetSubtype="4" fill="hold" nodeType="after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 calcmode="lin" valueType="num">
                                      <p:cBhvr additive="base">
                                        <p:cTn id="34"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79512" y="116632"/>
            <a:ext cx="8856984" cy="6624736"/>
          </a:xfrm>
        </p:spPr>
        <p:txBody>
          <a:bodyPr/>
          <a:lstStyle/>
          <a:p>
            <a:pPr algn="r" rtl="1"/>
            <a:endParaRPr lang="ar-IQ" dirty="0" smtClean="0"/>
          </a:p>
          <a:p>
            <a:pPr algn="r" rtl="1"/>
            <a:endParaRPr lang="ar-IQ" dirty="0"/>
          </a:p>
          <a:p>
            <a:pPr algn="r" rtl="1"/>
            <a:endParaRPr lang="ar-IQ" dirty="0" smtClean="0"/>
          </a:p>
          <a:p>
            <a:pPr algn="r" rtl="1"/>
            <a:endParaRPr lang="ar-IQ" dirty="0"/>
          </a:p>
          <a:p>
            <a:pPr algn="r" rtl="1"/>
            <a:endParaRPr lang="ar-IQ" dirty="0" smtClean="0"/>
          </a:p>
          <a:p>
            <a:pPr algn="r" rtl="1"/>
            <a:endParaRPr lang="ar-IQ" dirty="0"/>
          </a:p>
          <a:p>
            <a:pPr algn="r" rtl="1"/>
            <a:endParaRPr lang="ar-IQ" dirty="0" smtClean="0"/>
          </a:p>
          <a:p>
            <a:pPr algn="r" rtl="1"/>
            <a:r>
              <a:rPr lang="ar-IQ" sz="2000" dirty="0">
                <a:latin typeface="Times New Roman" pitchFamily="18" charset="0"/>
                <a:cs typeface="Times New Roman" pitchFamily="18" charset="0"/>
              </a:rPr>
              <a:t>تشبه رائحة الافراد الدنيا من الامينات </a:t>
            </a:r>
            <a:r>
              <a:rPr lang="ar-IQ" sz="2000" dirty="0" err="1">
                <a:latin typeface="Times New Roman" pitchFamily="18" charset="0"/>
                <a:cs typeface="Times New Roman" pitchFamily="18" charset="0"/>
              </a:rPr>
              <a:t>الاليفاتية</a:t>
            </a:r>
            <a:r>
              <a:rPr lang="ar-IQ" sz="2000" dirty="0">
                <a:latin typeface="Times New Roman" pitchFamily="18" charset="0"/>
                <a:cs typeface="Times New Roman" pitchFamily="18" charset="0"/>
              </a:rPr>
              <a:t> رائحة الامونيا وتصبح هذه الرائحة وخزة اذا ما زاد الوزن الجزيئي </a:t>
            </a:r>
            <a:r>
              <a:rPr lang="ar-IQ" sz="2000" dirty="0" err="1">
                <a:latin typeface="Times New Roman" pitchFamily="18" charset="0"/>
                <a:cs typeface="Times New Roman" pitchFamily="18" charset="0"/>
              </a:rPr>
              <a:t>للامين</a:t>
            </a:r>
            <a:r>
              <a:rPr lang="ar-IQ" sz="2000" dirty="0">
                <a:latin typeface="Times New Roman" pitchFamily="18" charset="0"/>
                <a:cs typeface="Times New Roman" pitchFamily="18" charset="0"/>
              </a:rPr>
              <a:t> </a:t>
            </a:r>
            <a:r>
              <a:rPr lang="ar-IQ" sz="2000" dirty="0" err="1">
                <a:latin typeface="Times New Roman" pitchFamily="18" charset="0"/>
                <a:cs typeface="Times New Roman" pitchFamily="18" charset="0"/>
              </a:rPr>
              <a:t>الاليفاتي</a:t>
            </a:r>
            <a:r>
              <a:rPr lang="ar-IQ" sz="2000" dirty="0">
                <a:latin typeface="Times New Roman" pitchFamily="18" charset="0"/>
                <a:cs typeface="Times New Roman" pitchFamily="18" charset="0"/>
              </a:rPr>
              <a:t> الامر الذي يدعو الى عدم استنشاقها كما ينبغي الحذر تجاه الامينات الاروماتية </a:t>
            </a:r>
            <a:r>
              <a:rPr lang="ar-IQ" sz="2000" dirty="0" err="1">
                <a:latin typeface="Times New Roman" pitchFamily="18" charset="0"/>
                <a:cs typeface="Times New Roman" pitchFamily="18" charset="0"/>
              </a:rPr>
              <a:t>لانها</a:t>
            </a:r>
            <a:r>
              <a:rPr lang="ar-IQ" sz="2000" dirty="0">
                <a:latin typeface="Times New Roman" pitchFamily="18" charset="0"/>
                <a:cs typeface="Times New Roman" pitchFamily="18" charset="0"/>
              </a:rPr>
              <a:t> مركبات سامة للغاية بلا استثناء وبعضها مسبب للسرطان .</a:t>
            </a:r>
          </a:p>
          <a:p>
            <a:pPr algn="r" rtl="1"/>
            <a:r>
              <a:rPr lang="ar-IQ" sz="2000" dirty="0" err="1">
                <a:latin typeface="Times New Roman" pitchFamily="18" charset="0"/>
                <a:cs typeface="Times New Roman" pitchFamily="18" charset="0"/>
              </a:rPr>
              <a:t>للامينات</a:t>
            </a:r>
            <a:r>
              <a:rPr lang="ar-IQ" sz="2000" dirty="0">
                <a:latin typeface="Times New Roman" pitchFamily="18" charset="0"/>
                <a:cs typeface="Times New Roman" pitchFamily="18" charset="0"/>
              </a:rPr>
              <a:t> خاصية قطبية نظرا للتباين في السالبية الكهربائية بين ذرتي النتروجين والهيدروجين , وعليه </a:t>
            </a:r>
            <a:r>
              <a:rPr lang="ar-IQ" sz="2000" dirty="0" err="1">
                <a:latin typeface="Times New Roman" pitchFamily="18" charset="0"/>
                <a:cs typeface="Times New Roman" pitchFamily="18" charset="0"/>
              </a:rPr>
              <a:t>فالامينات</a:t>
            </a:r>
            <a:r>
              <a:rPr lang="ar-IQ" sz="2000" dirty="0">
                <a:latin typeface="Times New Roman" pitchFamily="18" charset="0"/>
                <a:cs typeface="Times New Roman" pitchFamily="18" charset="0"/>
              </a:rPr>
              <a:t> الاولية (</a:t>
            </a:r>
            <a:r>
              <a:rPr lang="en-GB" sz="2000" dirty="0">
                <a:latin typeface="Times New Roman" pitchFamily="18" charset="0"/>
                <a:cs typeface="Times New Roman" pitchFamily="18" charset="0"/>
              </a:rPr>
              <a:t>NH2) </a:t>
            </a:r>
            <a:r>
              <a:rPr lang="ar-IQ" sz="2000" dirty="0">
                <a:latin typeface="Times New Roman" pitchFamily="18" charset="0"/>
                <a:cs typeface="Times New Roman" pitchFamily="18" charset="0"/>
              </a:rPr>
              <a:t>والامينات الثانوية (-</a:t>
            </a:r>
            <a:r>
              <a:rPr lang="en-GB" sz="2000" dirty="0">
                <a:latin typeface="Times New Roman" pitchFamily="18" charset="0"/>
                <a:cs typeface="Times New Roman" pitchFamily="18" charset="0"/>
              </a:rPr>
              <a:t>NH) </a:t>
            </a:r>
            <a:r>
              <a:rPr lang="ar-IQ" sz="2000" dirty="0">
                <a:latin typeface="Times New Roman" pitchFamily="18" charset="0"/>
                <a:cs typeface="Times New Roman" pitchFamily="18" charset="0"/>
              </a:rPr>
              <a:t>تتصف برابطة هيدروجينية </a:t>
            </a:r>
            <a:r>
              <a:rPr lang="ar-IQ" sz="2000" dirty="0" err="1">
                <a:latin typeface="Times New Roman" pitchFamily="18" charset="0"/>
                <a:cs typeface="Times New Roman" pitchFamily="18" charset="0"/>
              </a:rPr>
              <a:t>جسرية</a:t>
            </a:r>
            <a:r>
              <a:rPr lang="ar-IQ" sz="2000" dirty="0">
                <a:latin typeface="Times New Roman" pitchFamily="18" charset="0"/>
                <a:cs typeface="Times New Roman" pitchFamily="18" charset="0"/>
              </a:rPr>
              <a:t> ضعيفة تؤدي الى تجمع جزيئات الامين الاولية والثانوية فلا تتطاير كما تتطاير المركبات غير القطبية ذات الاوزان الجزيئية المشابهة .</a:t>
            </a:r>
          </a:p>
        </p:txBody>
      </p:sp>
      <p:pic>
        <p:nvPicPr>
          <p:cNvPr id="2059" name="Picture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332657"/>
            <a:ext cx="7602404" cy="3075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0988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059"/>
                                        </p:tgtEl>
                                        <p:attrNameLst>
                                          <p:attrName>style.visibility</p:attrName>
                                        </p:attrNameLst>
                                      </p:cBhvr>
                                      <p:to>
                                        <p:strVal val="visible"/>
                                      </p:to>
                                    </p:set>
                                    <p:anim calcmode="lin" valueType="num">
                                      <p:cBhvr additive="base">
                                        <p:cTn id="7" dur="500" fill="hold"/>
                                        <p:tgtEl>
                                          <p:spTgt spid="2059"/>
                                        </p:tgtEl>
                                        <p:attrNameLst>
                                          <p:attrName>ppt_x</p:attrName>
                                        </p:attrNameLst>
                                      </p:cBhvr>
                                      <p:tavLst>
                                        <p:tav tm="0">
                                          <p:val>
                                            <p:strVal val="#ppt_x"/>
                                          </p:val>
                                        </p:tav>
                                        <p:tav tm="100000">
                                          <p:val>
                                            <p:strVal val="#ppt_x"/>
                                          </p:val>
                                        </p:tav>
                                      </p:tavLst>
                                    </p:anim>
                                    <p:anim calcmode="lin" valueType="num">
                                      <p:cBhvr additive="base">
                                        <p:cTn id="8" dur="500" fill="hold"/>
                                        <p:tgtEl>
                                          <p:spTgt spid="205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 calcmode="lin" valueType="num">
                                      <p:cBhvr additive="base">
                                        <p:cTn id="12"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 calcmode="lin" valueType="num">
                                      <p:cBhvr additive="base">
                                        <p:cTn id="1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3"/>
          <p:cNvSpPr>
            <a:spLocks noGrp="1"/>
          </p:cNvSpPr>
          <p:nvPr>
            <p:ph type="subTitle" idx="1"/>
          </p:nvPr>
        </p:nvSpPr>
        <p:spPr>
          <a:xfrm>
            <a:off x="179512" y="188640"/>
            <a:ext cx="8784975" cy="6552727"/>
          </a:xfrm>
        </p:spPr>
        <p:txBody>
          <a:bodyPr>
            <a:normAutofit fontScale="62500" lnSpcReduction="20000"/>
          </a:bodyPr>
          <a:lstStyle/>
          <a:p>
            <a:pPr algn="r" rtl="1"/>
            <a:r>
              <a:rPr lang="ar-IQ" sz="2900" dirty="0">
                <a:latin typeface="Times New Roman" pitchFamily="18" charset="0"/>
                <a:cs typeface="Times New Roman" pitchFamily="18" charset="0"/>
              </a:rPr>
              <a:t>تتصف الامينات بالصفة القاعدية فهي تحمل ذرة نتروجين عليها زوج الكتروني حر يضم اليه بروتون الحامض , لذا تتفاعل مع الحموضة معطية بذلك ناتج تفاعل الاحماض بالقواعد </a:t>
            </a:r>
            <a:endParaRPr lang="ar-IQ" sz="2900" dirty="0" smtClean="0">
              <a:latin typeface="Times New Roman" pitchFamily="18" charset="0"/>
              <a:cs typeface="Times New Roman" pitchFamily="18" charset="0"/>
            </a:endParaRPr>
          </a:p>
          <a:p>
            <a:pPr algn="r" rtl="1"/>
            <a:endParaRPr lang="ar-IQ" sz="2900" dirty="0">
              <a:latin typeface="Times New Roman" pitchFamily="18" charset="0"/>
              <a:cs typeface="Times New Roman" pitchFamily="18" charset="0"/>
            </a:endParaRPr>
          </a:p>
          <a:p>
            <a:pPr algn="r" rtl="1"/>
            <a:endParaRPr lang="ar-IQ" sz="2900" dirty="0" smtClean="0">
              <a:latin typeface="Times New Roman" pitchFamily="18" charset="0"/>
              <a:cs typeface="Times New Roman" pitchFamily="18" charset="0"/>
            </a:endParaRPr>
          </a:p>
          <a:p>
            <a:pPr algn="r" rtl="1"/>
            <a:r>
              <a:rPr lang="ar-IQ" sz="2900" dirty="0">
                <a:latin typeface="Times New Roman" pitchFamily="18" charset="0"/>
                <a:cs typeface="Times New Roman" pitchFamily="18" charset="0"/>
              </a:rPr>
              <a:t>الامينات هي قاعدة اقوى من الكحولات و قاعدة اقوى من الماء و </a:t>
            </a:r>
            <a:r>
              <a:rPr lang="ar-IQ" sz="2900" dirty="0" smtClean="0">
                <a:latin typeface="Times New Roman" pitchFamily="18" charset="0"/>
                <a:cs typeface="Times New Roman" pitchFamily="18" charset="0"/>
              </a:rPr>
              <a:t>الايثرات</a:t>
            </a:r>
          </a:p>
          <a:p>
            <a:pPr algn="r" rtl="1"/>
            <a:endParaRPr lang="ar-IQ" sz="2000" dirty="0">
              <a:latin typeface="Times New Roman" pitchFamily="18" charset="0"/>
              <a:cs typeface="Times New Roman" pitchFamily="18" charset="0"/>
            </a:endParaRPr>
          </a:p>
          <a:p>
            <a:pPr algn="r" rtl="1"/>
            <a:endParaRPr lang="ar-IQ" sz="2000" dirty="0" smtClean="0">
              <a:latin typeface="Times New Roman" pitchFamily="18" charset="0"/>
              <a:cs typeface="Times New Roman" pitchFamily="18" charset="0"/>
            </a:endParaRPr>
          </a:p>
          <a:p>
            <a:pPr algn="r" rtl="1"/>
            <a:endParaRPr lang="ar-IQ" sz="2000" dirty="0">
              <a:latin typeface="Times New Roman" pitchFamily="18" charset="0"/>
              <a:cs typeface="Times New Roman" pitchFamily="18" charset="0"/>
            </a:endParaRPr>
          </a:p>
          <a:p>
            <a:pPr algn="r" rtl="1"/>
            <a:endParaRPr lang="ar-IQ" sz="2000" dirty="0" smtClean="0">
              <a:latin typeface="Times New Roman" pitchFamily="18" charset="0"/>
              <a:cs typeface="Times New Roman" pitchFamily="18" charset="0"/>
            </a:endParaRPr>
          </a:p>
          <a:p>
            <a:pPr algn="r" rtl="1"/>
            <a:endParaRPr lang="ar-IQ" sz="2000" dirty="0">
              <a:latin typeface="Times New Roman" pitchFamily="18" charset="0"/>
              <a:cs typeface="Times New Roman" pitchFamily="18" charset="0"/>
            </a:endParaRPr>
          </a:p>
          <a:p>
            <a:pPr algn="r" rtl="1"/>
            <a:endParaRPr lang="ar-IQ" sz="2000" dirty="0" smtClean="0">
              <a:latin typeface="Times New Roman" pitchFamily="18" charset="0"/>
              <a:cs typeface="Times New Roman" pitchFamily="18" charset="0"/>
            </a:endParaRPr>
          </a:p>
          <a:p>
            <a:pPr algn="r" rtl="1"/>
            <a:endParaRPr lang="ar-IQ" sz="2000" dirty="0" smtClean="0">
              <a:latin typeface="Times New Roman" pitchFamily="18" charset="0"/>
              <a:cs typeface="Times New Roman" pitchFamily="18" charset="0"/>
            </a:endParaRPr>
          </a:p>
          <a:p>
            <a:pPr algn="r" rtl="1"/>
            <a:endParaRPr lang="ar-IQ" sz="2000" dirty="0">
              <a:latin typeface="Times New Roman" pitchFamily="18" charset="0"/>
              <a:cs typeface="Times New Roman" pitchFamily="18" charset="0"/>
            </a:endParaRPr>
          </a:p>
          <a:p>
            <a:pPr algn="r" rtl="1"/>
            <a:endParaRPr lang="ar-IQ" sz="2000" dirty="0" smtClean="0">
              <a:latin typeface="Times New Roman" pitchFamily="18" charset="0"/>
              <a:cs typeface="Times New Roman" pitchFamily="18" charset="0"/>
            </a:endParaRPr>
          </a:p>
          <a:p>
            <a:pPr algn="r" rtl="1"/>
            <a:endParaRPr lang="ar-IQ" sz="2000" dirty="0">
              <a:latin typeface="Times New Roman" pitchFamily="18" charset="0"/>
              <a:cs typeface="Times New Roman" pitchFamily="18" charset="0"/>
            </a:endParaRPr>
          </a:p>
          <a:p>
            <a:pPr algn="r" rtl="1"/>
            <a:endParaRPr lang="ar-IQ" sz="2000" dirty="0" smtClean="0">
              <a:latin typeface="Times New Roman" pitchFamily="18" charset="0"/>
              <a:cs typeface="Times New Roman" pitchFamily="18" charset="0"/>
            </a:endParaRPr>
          </a:p>
          <a:p>
            <a:pPr algn="r" rtl="1"/>
            <a:endParaRPr lang="ar-IQ" sz="2000" dirty="0">
              <a:latin typeface="Times New Roman" pitchFamily="18" charset="0"/>
              <a:cs typeface="Times New Roman" pitchFamily="18" charset="0"/>
            </a:endParaRPr>
          </a:p>
          <a:p>
            <a:pPr algn="r" rtl="1"/>
            <a:endParaRPr lang="ar-IQ" sz="2000" dirty="0">
              <a:latin typeface="Times New Roman" pitchFamily="18" charset="0"/>
              <a:cs typeface="Times New Roman" pitchFamily="18" charset="0"/>
            </a:endParaRPr>
          </a:p>
          <a:p>
            <a:pPr algn="r" rtl="1"/>
            <a:r>
              <a:rPr lang="ar-IQ" sz="2900" dirty="0">
                <a:latin typeface="Times New Roman" pitchFamily="18" charset="0"/>
                <a:cs typeface="Times New Roman" pitchFamily="18" charset="0"/>
              </a:rPr>
              <a:t>السبب انه في البريدين يشترك الزوج الالكتروني في </a:t>
            </a:r>
            <a:r>
              <a:rPr lang="ar-IQ" sz="2900" dirty="0" err="1">
                <a:latin typeface="Times New Roman" pitchFamily="18" charset="0"/>
                <a:cs typeface="Times New Roman" pitchFamily="18" charset="0"/>
              </a:rPr>
              <a:t>الريزونانس</a:t>
            </a:r>
            <a:r>
              <a:rPr lang="ar-IQ" sz="2900" dirty="0">
                <a:latin typeface="Times New Roman" pitchFamily="18" charset="0"/>
                <a:cs typeface="Times New Roman" pitchFamily="18" charset="0"/>
              </a:rPr>
              <a:t> فتقل القاعدية. نستفاد من قاعدية الامينات وذلك بفصلها عن المركبات الاخرى مثل </a:t>
            </a:r>
            <a:r>
              <a:rPr lang="ar-IQ" sz="2900" dirty="0" err="1">
                <a:latin typeface="Times New Roman" pitchFamily="18" charset="0"/>
                <a:cs typeface="Times New Roman" pitchFamily="18" charset="0"/>
              </a:rPr>
              <a:t>الالدهايدات</a:t>
            </a:r>
            <a:r>
              <a:rPr lang="ar-IQ" sz="2900" dirty="0">
                <a:latin typeface="Times New Roman" pitchFamily="18" charset="0"/>
                <a:cs typeface="Times New Roman" pitchFamily="18" charset="0"/>
              </a:rPr>
              <a:t> والكيتونات او الكحولات.</a:t>
            </a:r>
            <a:endParaRPr lang="en-GB" sz="2900" dirty="0">
              <a:latin typeface="Times New Roman" pitchFamily="18" charset="0"/>
              <a:cs typeface="Times New Roman" pitchFamily="18" charset="0"/>
            </a:endParaRPr>
          </a:p>
          <a:p>
            <a:pPr algn="r" rtl="1"/>
            <a:endParaRPr lang="ar-IQ" sz="2600" dirty="0" smtClean="0">
              <a:latin typeface="Times New Roman" pitchFamily="18" charset="0"/>
              <a:cs typeface="Times New Roman" pitchFamily="18" charset="0"/>
            </a:endParaRPr>
          </a:p>
          <a:p>
            <a:pPr algn="r" rtl="1"/>
            <a:endParaRPr lang="ar-IQ" sz="2000" dirty="0">
              <a:latin typeface="Times New Roman" pitchFamily="18" charset="0"/>
              <a:cs typeface="Times New Roman" pitchFamily="18" charset="0"/>
            </a:endParaRPr>
          </a:p>
          <a:p>
            <a:pPr algn="r" rtl="1"/>
            <a:endParaRPr lang="ar-IQ" sz="2000" dirty="0" smtClean="0">
              <a:latin typeface="Times New Roman" pitchFamily="18" charset="0"/>
              <a:cs typeface="Times New Roman" pitchFamily="18" charset="0"/>
            </a:endParaRPr>
          </a:p>
          <a:p>
            <a:pPr algn="r" rtl="1"/>
            <a:endParaRPr lang="ar-IQ" sz="2000" dirty="0" smtClean="0">
              <a:latin typeface="Times New Roman" pitchFamily="18" charset="0"/>
              <a:cs typeface="Times New Roman" pitchFamily="18" charset="0"/>
            </a:endParaRPr>
          </a:p>
          <a:p>
            <a:pPr algn="r" rtl="1"/>
            <a:r>
              <a:rPr lang="ar-IQ" sz="2000" dirty="0" smtClean="0">
                <a:latin typeface="Times New Roman" pitchFamily="18" charset="0"/>
                <a:cs typeface="Times New Roman" pitchFamily="18" charset="0"/>
              </a:rPr>
              <a:t> </a:t>
            </a:r>
            <a:endParaRPr lang="en-GB" sz="20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671997"/>
            <a:ext cx="5268913"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0222" y="2605447"/>
            <a:ext cx="5040560"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9418" y="3212976"/>
            <a:ext cx="75247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ستطيل 4"/>
          <p:cNvSpPr/>
          <p:nvPr/>
        </p:nvSpPr>
        <p:spPr>
          <a:xfrm>
            <a:off x="1851892" y="3667995"/>
            <a:ext cx="847899" cy="923330"/>
          </a:xfrm>
          <a:prstGeom prst="rect">
            <a:avLst/>
          </a:prstGeom>
        </p:spPr>
        <p:txBody>
          <a:bodyPr wrap="square">
            <a:spAutoFit/>
          </a:bodyPr>
          <a:lstStyle/>
          <a:p>
            <a:r>
              <a:rPr lang="en-GB" sz="5400" b="1" dirty="0" smtClean="0"/>
              <a:t>&gt;</a:t>
            </a:r>
            <a:endParaRPr lang="en-GB" sz="5400" b="1" dirty="0"/>
          </a:p>
        </p:txBody>
      </p:sp>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776" y="3733387"/>
            <a:ext cx="752475"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494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074"/>
                                        </p:tgtEl>
                                        <p:attrNameLst>
                                          <p:attrName>style.visibility</p:attrName>
                                        </p:attrNameLst>
                                      </p:cBhvr>
                                      <p:to>
                                        <p:strVal val="visible"/>
                                      </p:to>
                                    </p:set>
                                    <p:anim calcmode="lin" valueType="num">
                                      <p:cBhvr additive="base">
                                        <p:cTn id="12" dur="500" fill="hold"/>
                                        <p:tgtEl>
                                          <p:spTgt spid="3074"/>
                                        </p:tgtEl>
                                        <p:attrNameLst>
                                          <p:attrName>ppt_x</p:attrName>
                                        </p:attrNameLst>
                                      </p:cBhvr>
                                      <p:tavLst>
                                        <p:tav tm="0">
                                          <p:val>
                                            <p:strVal val="#ppt_x"/>
                                          </p:val>
                                        </p:tav>
                                        <p:tav tm="100000">
                                          <p:val>
                                            <p:strVal val="#ppt_x"/>
                                          </p:val>
                                        </p:tav>
                                      </p:tavLst>
                                    </p:anim>
                                    <p:anim calcmode="lin" valueType="num">
                                      <p:cBhvr additive="base">
                                        <p:cTn id="13" dur="500" fill="hold"/>
                                        <p:tgtEl>
                                          <p:spTgt spid="3074"/>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075"/>
                                        </p:tgtEl>
                                        <p:attrNameLst>
                                          <p:attrName>style.visibility</p:attrName>
                                        </p:attrNameLst>
                                      </p:cBhvr>
                                      <p:to>
                                        <p:strVal val="visible"/>
                                      </p:to>
                                    </p:set>
                                    <p:anim calcmode="lin" valueType="num">
                                      <p:cBhvr additive="base">
                                        <p:cTn id="17" dur="500" fill="hold"/>
                                        <p:tgtEl>
                                          <p:spTgt spid="3075"/>
                                        </p:tgtEl>
                                        <p:attrNameLst>
                                          <p:attrName>ppt_x</p:attrName>
                                        </p:attrNameLst>
                                      </p:cBhvr>
                                      <p:tavLst>
                                        <p:tav tm="0">
                                          <p:val>
                                            <p:strVal val="#ppt_x"/>
                                          </p:val>
                                        </p:tav>
                                        <p:tav tm="100000">
                                          <p:val>
                                            <p:strVal val="#ppt_x"/>
                                          </p:val>
                                        </p:tav>
                                      </p:tavLst>
                                    </p:anim>
                                    <p:anim calcmode="lin" valueType="num">
                                      <p:cBhvr additive="base">
                                        <p:cTn id="18" dur="500" fill="hold"/>
                                        <p:tgtEl>
                                          <p:spTgt spid="3075"/>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3076"/>
                                        </p:tgtEl>
                                        <p:attrNameLst>
                                          <p:attrName>style.visibility</p:attrName>
                                        </p:attrNameLst>
                                      </p:cBhvr>
                                      <p:to>
                                        <p:strVal val="visible"/>
                                      </p:to>
                                    </p:set>
                                    <p:anim calcmode="lin" valueType="num">
                                      <p:cBhvr additive="base">
                                        <p:cTn id="22" dur="500" fill="hold"/>
                                        <p:tgtEl>
                                          <p:spTgt spid="3076"/>
                                        </p:tgtEl>
                                        <p:attrNameLst>
                                          <p:attrName>ppt_x</p:attrName>
                                        </p:attrNameLst>
                                      </p:cBhvr>
                                      <p:tavLst>
                                        <p:tav tm="0">
                                          <p:val>
                                            <p:strVal val="#ppt_x"/>
                                          </p:val>
                                        </p:tav>
                                        <p:tav tm="100000">
                                          <p:val>
                                            <p:strVal val="#ppt_x"/>
                                          </p:val>
                                        </p:tav>
                                      </p:tavLst>
                                    </p:anim>
                                    <p:anim calcmode="lin" valueType="num">
                                      <p:cBhvr additive="base">
                                        <p:cTn id="23" dur="500" fill="hold"/>
                                        <p:tgtEl>
                                          <p:spTgt spid="3076"/>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 calcmode="lin" valueType="num">
                                      <p:cBhvr additive="base">
                                        <p:cTn id="2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3077"/>
                                        </p:tgtEl>
                                        <p:attrNameLst>
                                          <p:attrName>style.visibility</p:attrName>
                                        </p:attrNameLst>
                                      </p:cBhvr>
                                      <p:to>
                                        <p:strVal val="visible"/>
                                      </p:to>
                                    </p:set>
                                    <p:anim calcmode="lin" valueType="num">
                                      <p:cBhvr additive="base">
                                        <p:cTn id="32" dur="500" fill="hold"/>
                                        <p:tgtEl>
                                          <p:spTgt spid="3077"/>
                                        </p:tgtEl>
                                        <p:attrNameLst>
                                          <p:attrName>ppt_x</p:attrName>
                                        </p:attrNameLst>
                                      </p:cBhvr>
                                      <p:tavLst>
                                        <p:tav tm="0">
                                          <p:val>
                                            <p:strVal val="#ppt_x"/>
                                          </p:val>
                                        </p:tav>
                                        <p:tav tm="100000">
                                          <p:val>
                                            <p:strVal val="#ppt_x"/>
                                          </p:val>
                                        </p:tav>
                                      </p:tavLst>
                                    </p:anim>
                                    <p:anim calcmode="lin" valueType="num">
                                      <p:cBhvr additive="base">
                                        <p:cTn id="33" dur="500" fill="hold"/>
                                        <p:tgtEl>
                                          <p:spTgt spid="3077"/>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4">
                                            <p:txEl>
                                              <p:pRg st="17" end="17"/>
                                            </p:txEl>
                                          </p:spTgt>
                                        </p:tgtEl>
                                        <p:attrNameLst>
                                          <p:attrName>style.visibility</p:attrName>
                                        </p:attrNameLst>
                                      </p:cBhvr>
                                      <p:to>
                                        <p:strVal val="visible"/>
                                      </p:to>
                                    </p:set>
                                    <p:anim calcmode="lin" valueType="num">
                                      <p:cBhvr additive="base">
                                        <p:cTn id="37"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07504" y="260648"/>
            <a:ext cx="8856984" cy="6408712"/>
          </a:xfrm>
        </p:spPr>
        <p:txBody>
          <a:bodyPr>
            <a:normAutofit/>
          </a:bodyPr>
          <a:lstStyle/>
          <a:p>
            <a:pPr algn="r" rtl="1"/>
            <a:r>
              <a:rPr lang="ar-IQ" sz="1800" dirty="0">
                <a:latin typeface="Times New Roman" pitchFamily="18" charset="0"/>
                <a:cs typeface="Times New Roman" pitchFamily="18" charset="0"/>
              </a:rPr>
              <a:t>هنالك عدة طرائق كيميائية مستعملة لمعرفة الامينات وكذلك للتميز بين اصنافها الثلاثة وفيما </a:t>
            </a:r>
            <a:r>
              <a:rPr lang="ar-IQ" sz="1800" dirty="0" err="1">
                <a:latin typeface="Times New Roman" pitchFamily="18" charset="0"/>
                <a:cs typeface="Times New Roman" pitchFamily="18" charset="0"/>
              </a:rPr>
              <a:t>ياتي</a:t>
            </a:r>
            <a:r>
              <a:rPr lang="ar-IQ" sz="1800" dirty="0">
                <a:latin typeface="Times New Roman" pitchFamily="18" charset="0"/>
                <a:cs typeface="Times New Roman" pitchFamily="18" charset="0"/>
              </a:rPr>
              <a:t> بعض هذه الطرائق :</a:t>
            </a:r>
          </a:p>
          <a:p>
            <a:pPr algn="r" rtl="1"/>
            <a:r>
              <a:rPr lang="ar-IQ" sz="2400" b="1" dirty="0">
                <a:solidFill>
                  <a:srgbClr val="FF0000"/>
                </a:solidFill>
                <a:latin typeface="Times New Roman" pitchFamily="18" charset="0"/>
                <a:cs typeface="Times New Roman" pitchFamily="18" charset="0"/>
              </a:rPr>
              <a:t>1- التفاعل مع حامض </a:t>
            </a:r>
            <a:r>
              <a:rPr lang="ar-IQ" sz="2400" b="1" dirty="0" err="1">
                <a:solidFill>
                  <a:srgbClr val="FF0000"/>
                </a:solidFill>
                <a:latin typeface="Times New Roman" pitchFamily="18" charset="0"/>
                <a:cs typeface="Times New Roman" pitchFamily="18" charset="0"/>
              </a:rPr>
              <a:t>النتروز</a:t>
            </a:r>
            <a:r>
              <a:rPr lang="ar-IQ" sz="2400" b="1" dirty="0">
                <a:solidFill>
                  <a:srgbClr val="FF0000"/>
                </a:solidFill>
                <a:latin typeface="Times New Roman" pitchFamily="18" charset="0"/>
                <a:cs typeface="Times New Roman" pitchFamily="18" charset="0"/>
              </a:rPr>
              <a:t> </a:t>
            </a:r>
            <a:r>
              <a:rPr lang="ar-IQ" sz="1800" dirty="0">
                <a:latin typeface="Times New Roman" pitchFamily="18" charset="0"/>
                <a:cs typeface="Times New Roman" pitchFamily="18" charset="0"/>
              </a:rPr>
              <a:t>تتفاعل الامينات الاولية مع حامض </a:t>
            </a:r>
            <a:r>
              <a:rPr lang="ar-IQ" sz="1800" dirty="0" err="1">
                <a:latin typeface="Times New Roman" pitchFamily="18" charset="0"/>
                <a:cs typeface="Times New Roman" pitchFamily="18" charset="0"/>
              </a:rPr>
              <a:t>النيتروز</a:t>
            </a:r>
            <a:r>
              <a:rPr lang="ar-IQ" sz="1800" dirty="0">
                <a:latin typeface="Times New Roman" pitchFamily="18" charset="0"/>
                <a:cs typeface="Times New Roman" pitchFamily="18" charset="0"/>
              </a:rPr>
              <a:t> ( يحضر اثناء التجربة من معاملة </a:t>
            </a:r>
            <a:r>
              <a:rPr lang="ar-IQ" sz="1800" dirty="0" err="1">
                <a:latin typeface="Times New Roman" pitchFamily="18" charset="0"/>
                <a:cs typeface="Times New Roman" pitchFamily="18" charset="0"/>
              </a:rPr>
              <a:t>نيتريت</a:t>
            </a:r>
            <a:r>
              <a:rPr lang="ar-IQ" sz="1800" dirty="0">
                <a:latin typeface="Times New Roman" pitchFamily="18" charset="0"/>
                <a:cs typeface="Times New Roman" pitchFamily="18" charset="0"/>
              </a:rPr>
              <a:t> الصوديوم بحامض معدني مثل حامض الهيدروكلوريك ) وتعطي املاحا ثنائية النتروجين ( املاح </a:t>
            </a:r>
            <a:r>
              <a:rPr lang="ar-IQ" sz="1800" dirty="0" err="1">
                <a:latin typeface="Times New Roman" pitchFamily="18" charset="0"/>
                <a:cs typeface="Times New Roman" pitchFamily="18" charset="0"/>
              </a:rPr>
              <a:t>الدايازونيوم</a:t>
            </a:r>
            <a:r>
              <a:rPr lang="ar-IQ" sz="1800" dirty="0">
                <a:latin typeface="Times New Roman" pitchFamily="18" charset="0"/>
                <a:cs typeface="Times New Roman" pitchFamily="18" charset="0"/>
              </a:rPr>
              <a:t> ) هذه الاملاح لها القدرة على الاقتران مع مركبات </a:t>
            </a:r>
            <a:r>
              <a:rPr lang="ar-IQ" sz="1800" dirty="0" err="1">
                <a:latin typeface="Times New Roman" pitchFamily="18" charset="0"/>
                <a:cs typeface="Times New Roman" pitchFamily="18" charset="0"/>
              </a:rPr>
              <a:t>اروماتية</a:t>
            </a:r>
            <a:r>
              <a:rPr lang="ar-IQ" sz="1800" dirty="0">
                <a:latin typeface="Times New Roman" pitchFamily="18" charset="0"/>
                <a:cs typeface="Times New Roman" pitchFamily="18" charset="0"/>
              </a:rPr>
              <a:t> تحمل مجموعات تتصف بانها غنية </a:t>
            </a:r>
            <a:r>
              <a:rPr lang="ar-IQ" sz="1800" dirty="0" err="1">
                <a:latin typeface="Times New Roman" pitchFamily="18" charset="0"/>
                <a:cs typeface="Times New Roman" pitchFamily="18" charset="0"/>
              </a:rPr>
              <a:t>بالالكترونات</a:t>
            </a:r>
            <a:r>
              <a:rPr lang="ar-IQ" sz="1800" dirty="0">
                <a:latin typeface="Times New Roman" pitchFamily="18" charset="0"/>
                <a:cs typeface="Times New Roman" pitchFamily="18" charset="0"/>
              </a:rPr>
              <a:t> مثل الفينولات , وتعطي اصباغا ذات الوان حمراء زاهية هي اصباغ ازو التي لها الصيغة العامة </a:t>
            </a:r>
            <a:r>
              <a:rPr lang="en-GB" sz="1800" dirty="0" err="1">
                <a:latin typeface="Times New Roman" pitchFamily="18" charset="0"/>
                <a:cs typeface="Times New Roman" pitchFamily="18" charset="0"/>
              </a:rPr>
              <a:t>Ar</a:t>
            </a:r>
            <a:r>
              <a:rPr lang="en-GB" sz="1800" dirty="0">
                <a:latin typeface="Times New Roman" pitchFamily="18" charset="0"/>
                <a:cs typeface="Times New Roman" pitchFamily="18" charset="0"/>
              </a:rPr>
              <a:t>-N=N-</a:t>
            </a:r>
            <a:r>
              <a:rPr lang="en-GB" sz="1800" dirty="0" err="1">
                <a:latin typeface="Times New Roman" pitchFamily="18" charset="0"/>
                <a:cs typeface="Times New Roman" pitchFamily="18" charset="0"/>
              </a:rPr>
              <a:t>Ar</a:t>
            </a:r>
            <a:r>
              <a:rPr lang="en-GB" sz="1800" dirty="0">
                <a:latin typeface="Times New Roman" pitchFamily="18" charset="0"/>
                <a:cs typeface="Times New Roman" pitchFamily="18" charset="0"/>
              </a:rPr>
              <a:t>  . </a:t>
            </a:r>
          </a:p>
          <a:p>
            <a:pPr algn="r" rtl="1"/>
            <a:r>
              <a:rPr lang="ar-IQ" sz="1800" dirty="0">
                <a:latin typeface="Times New Roman" pitchFamily="18" charset="0"/>
                <a:cs typeface="Times New Roman" pitchFamily="18" charset="0"/>
              </a:rPr>
              <a:t>كذلك تتكون املاح ثنائية النتروجين من الامينات </a:t>
            </a:r>
            <a:r>
              <a:rPr lang="ar-IQ" sz="1800" dirty="0" err="1">
                <a:latin typeface="Times New Roman" pitchFamily="18" charset="0"/>
                <a:cs typeface="Times New Roman" pitchFamily="18" charset="0"/>
              </a:rPr>
              <a:t>الاليفاتية</a:t>
            </a:r>
            <a:r>
              <a:rPr lang="ar-IQ" sz="1800" dirty="0">
                <a:latin typeface="Times New Roman" pitchFamily="18" charset="0"/>
                <a:cs typeface="Times New Roman" pitchFamily="18" charset="0"/>
              </a:rPr>
              <a:t> الاولية اذا </a:t>
            </a:r>
            <a:r>
              <a:rPr lang="ar-IQ" sz="1800" dirty="0" err="1">
                <a:latin typeface="Times New Roman" pitchFamily="18" charset="0"/>
                <a:cs typeface="Times New Roman" pitchFamily="18" charset="0"/>
              </a:rPr>
              <a:t>عوملنت</a:t>
            </a:r>
            <a:r>
              <a:rPr lang="ar-IQ" sz="1800" dirty="0">
                <a:latin typeface="Times New Roman" pitchFamily="18" charset="0"/>
                <a:cs typeface="Times New Roman" pitchFamily="18" charset="0"/>
              </a:rPr>
              <a:t> بحامض </a:t>
            </a:r>
            <a:r>
              <a:rPr lang="ar-IQ" sz="1800" dirty="0" err="1">
                <a:latin typeface="Times New Roman" pitchFamily="18" charset="0"/>
                <a:cs typeface="Times New Roman" pitchFamily="18" charset="0"/>
              </a:rPr>
              <a:t>النيتروز</a:t>
            </a:r>
            <a:r>
              <a:rPr lang="ar-IQ" sz="1800" dirty="0">
                <a:latin typeface="Times New Roman" pitchFamily="18" charset="0"/>
                <a:cs typeface="Times New Roman" pitchFamily="18" charset="0"/>
              </a:rPr>
              <a:t> ولكنها سرعان ما تتفكك لتعطي النتروجين مما يحول دون نشؤ اصباغ ازو . اما الامينات الثانوية فتتفاعل مع حامض </a:t>
            </a:r>
            <a:r>
              <a:rPr lang="ar-IQ" sz="1800" dirty="0" err="1">
                <a:latin typeface="Times New Roman" pitchFamily="18" charset="0"/>
                <a:cs typeface="Times New Roman" pitchFamily="18" charset="0"/>
              </a:rPr>
              <a:t>النيتروز</a:t>
            </a:r>
            <a:r>
              <a:rPr lang="ar-IQ" sz="1800" dirty="0">
                <a:latin typeface="Times New Roman" pitchFamily="18" charset="0"/>
                <a:cs typeface="Times New Roman" pitchFamily="18" charset="0"/>
              </a:rPr>
              <a:t> لتعطي مركبات تدعى نيتروز وهي مركبات زيتية القوام صفراء اللون تطفو او ترسو في قاع انبوب الكشف . </a:t>
            </a:r>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endParaRPr lang="en-GB" sz="18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5163" y="2642598"/>
            <a:ext cx="6453261" cy="2297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5391532"/>
            <a:ext cx="6480720"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532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4098"/>
                                        </p:tgtEl>
                                        <p:attrNameLst>
                                          <p:attrName>style.visibility</p:attrName>
                                        </p:attrNameLst>
                                      </p:cBhvr>
                                      <p:to>
                                        <p:strVal val="visible"/>
                                      </p:to>
                                    </p:set>
                                    <p:anim calcmode="lin" valueType="num">
                                      <p:cBhvr additive="base">
                                        <p:cTn id="22" dur="500" fill="hold"/>
                                        <p:tgtEl>
                                          <p:spTgt spid="4098"/>
                                        </p:tgtEl>
                                        <p:attrNameLst>
                                          <p:attrName>ppt_x</p:attrName>
                                        </p:attrNameLst>
                                      </p:cBhvr>
                                      <p:tavLst>
                                        <p:tav tm="0">
                                          <p:val>
                                            <p:strVal val="#ppt_x"/>
                                          </p:val>
                                        </p:tav>
                                        <p:tav tm="100000">
                                          <p:val>
                                            <p:strVal val="#ppt_x"/>
                                          </p:val>
                                        </p:tav>
                                      </p:tavLst>
                                    </p:anim>
                                    <p:anim calcmode="lin" valueType="num">
                                      <p:cBhvr additive="base">
                                        <p:cTn id="23" dur="500" fill="hold"/>
                                        <p:tgtEl>
                                          <p:spTgt spid="409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4099"/>
                                        </p:tgtEl>
                                        <p:attrNameLst>
                                          <p:attrName>style.visibility</p:attrName>
                                        </p:attrNameLst>
                                      </p:cBhvr>
                                      <p:to>
                                        <p:strVal val="visible"/>
                                      </p:to>
                                    </p:set>
                                    <p:anim calcmode="lin" valueType="num">
                                      <p:cBhvr additive="base">
                                        <p:cTn id="27" dur="500" fill="hold"/>
                                        <p:tgtEl>
                                          <p:spTgt spid="4099"/>
                                        </p:tgtEl>
                                        <p:attrNameLst>
                                          <p:attrName>ppt_x</p:attrName>
                                        </p:attrNameLst>
                                      </p:cBhvr>
                                      <p:tavLst>
                                        <p:tav tm="0">
                                          <p:val>
                                            <p:strVal val="#ppt_x"/>
                                          </p:val>
                                        </p:tav>
                                        <p:tav tm="100000">
                                          <p:val>
                                            <p:strVal val="#ppt_x"/>
                                          </p:val>
                                        </p:tav>
                                      </p:tavLst>
                                    </p:anim>
                                    <p:anim calcmode="lin" valueType="num">
                                      <p:cBhvr additive="base">
                                        <p:cTn id="28" dur="500" fill="hold"/>
                                        <p:tgtEl>
                                          <p:spTgt spid="40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79512" y="116632"/>
            <a:ext cx="8784975" cy="6624735"/>
          </a:xfrm>
        </p:spPr>
        <p:txBody>
          <a:bodyPr>
            <a:normAutofit/>
          </a:bodyPr>
          <a:lstStyle/>
          <a:p>
            <a:pPr algn="r" rtl="1"/>
            <a:r>
              <a:rPr lang="ar-IQ" sz="1800" dirty="0">
                <a:latin typeface="Times New Roman" pitchFamily="18" charset="0"/>
                <a:cs typeface="Times New Roman" pitchFamily="18" charset="0"/>
              </a:rPr>
              <a:t>الامينات الاولية </a:t>
            </a:r>
            <a:r>
              <a:rPr lang="en-GB" sz="1800" dirty="0" err="1">
                <a:latin typeface="Times New Roman" pitchFamily="18" charset="0"/>
                <a:cs typeface="Times New Roman" pitchFamily="18" charset="0"/>
              </a:rPr>
              <a:t>Arylamine</a:t>
            </a:r>
            <a:r>
              <a:rPr lang="en-GB" sz="1800" dirty="0">
                <a:latin typeface="Times New Roman" pitchFamily="18" charset="0"/>
                <a:cs typeface="Times New Roman" pitchFamily="18" charset="0"/>
              </a:rPr>
              <a:t>  </a:t>
            </a:r>
            <a:r>
              <a:rPr lang="ar-IQ" sz="1800" dirty="0">
                <a:latin typeface="Times New Roman" pitchFamily="18" charset="0"/>
                <a:cs typeface="Times New Roman" pitchFamily="18" charset="0"/>
              </a:rPr>
              <a:t>تتفاعل مع حامض </a:t>
            </a:r>
            <a:r>
              <a:rPr lang="ar-IQ" sz="1800" dirty="0" err="1">
                <a:latin typeface="Times New Roman" pitchFamily="18" charset="0"/>
                <a:cs typeface="Times New Roman" pitchFamily="18" charset="0"/>
              </a:rPr>
              <a:t>النايتروزو</a:t>
            </a:r>
            <a:r>
              <a:rPr lang="ar-IQ" sz="1800" dirty="0">
                <a:latin typeface="Times New Roman" pitchFamily="18" charset="0"/>
                <a:cs typeface="Times New Roman" pitchFamily="18" charset="0"/>
              </a:rPr>
              <a:t> (</a:t>
            </a:r>
            <a:r>
              <a:rPr lang="en-GB" sz="1800" dirty="0">
                <a:latin typeface="Times New Roman" pitchFamily="18" charset="0"/>
                <a:cs typeface="Times New Roman" pitchFamily="18" charset="0"/>
              </a:rPr>
              <a:t>Nitrous Acid) </a:t>
            </a:r>
            <a:r>
              <a:rPr lang="ar-IQ" sz="1800" dirty="0">
                <a:latin typeface="Times New Roman" pitchFamily="18" charset="0"/>
                <a:cs typeface="Times New Roman" pitchFamily="18" charset="0"/>
              </a:rPr>
              <a:t>فتتكون (</a:t>
            </a:r>
            <a:r>
              <a:rPr lang="en-GB" sz="1800" dirty="0" err="1">
                <a:latin typeface="Times New Roman" pitchFamily="18" charset="0"/>
                <a:cs typeface="Times New Roman" pitchFamily="18" charset="0"/>
              </a:rPr>
              <a:t>Arene</a:t>
            </a:r>
            <a:r>
              <a:rPr lang="en-GB" sz="1800" dirty="0">
                <a:latin typeface="Times New Roman" pitchFamily="18" charset="0"/>
                <a:cs typeface="Times New Roman" pitchFamily="18" charset="0"/>
              </a:rPr>
              <a:t> </a:t>
            </a:r>
            <a:r>
              <a:rPr lang="en-GB" sz="1800" dirty="0" err="1">
                <a:latin typeface="Times New Roman" pitchFamily="18" charset="0"/>
                <a:cs typeface="Times New Roman" pitchFamily="18" charset="0"/>
              </a:rPr>
              <a:t>Diazonium</a:t>
            </a:r>
            <a:r>
              <a:rPr lang="en-GB" sz="1800" dirty="0">
                <a:latin typeface="Times New Roman" pitchFamily="18" charset="0"/>
                <a:cs typeface="Times New Roman" pitchFamily="18" charset="0"/>
              </a:rPr>
              <a:t> salts) </a:t>
            </a:r>
            <a:r>
              <a:rPr lang="en-GB" sz="1800" dirty="0" err="1">
                <a:latin typeface="Times New Roman" pitchFamily="18" charset="0"/>
                <a:cs typeface="Times New Roman" pitchFamily="18" charset="0"/>
              </a:rPr>
              <a:t>Ar</a:t>
            </a:r>
            <a:r>
              <a:rPr lang="en-GB" sz="1800" dirty="0">
                <a:latin typeface="Times New Roman" pitchFamily="18" charset="0"/>
                <a:cs typeface="Times New Roman" pitchFamily="18" charset="0"/>
              </a:rPr>
              <a:t>-N≡NX-.</a:t>
            </a:r>
          </a:p>
          <a:p>
            <a:pPr algn="r" rtl="1"/>
            <a:r>
              <a:rPr lang="ar-IQ" sz="1800" dirty="0" err="1" smtClean="0">
                <a:latin typeface="Times New Roman" pitchFamily="18" charset="0"/>
                <a:cs typeface="Times New Roman" pitchFamily="18" charset="0"/>
              </a:rPr>
              <a:t>والالكيل</a:t>
            </a:r>
            <a:r>
              <a:rPr lang="ar-IQ" sz="1800" dirty="0" smtClean="0">
                <a:latin typeface="Times New Roman" pitchFamily="18" charset="0"/>
                <a:cs typeface="Times New Roman" pitchFamily="18" charset="0"/>
              </a:rPr>
              <a:t> </a:t>
            </a:r>
            <a:r>
              <a:rPr lang="ar-IQ" sz="1800" dirty="0">
                <a:latin typeface="Times New Roman" pitchFamily="18" charset="0"/>
                <a:cs typeface="Times New Roman" pitchFamily="18" charset="0"/>
              </a:rPr>
              <a:t>امين يتفاعل مع حامض </a:t>
            </a:r>
            <a:r>
              <a:rPr lang="ar-IQ" sz="1800" dirty="0" err="1">
                <a:latin typeface="Times New Roman" pitchFamily="18" charset="0"/>
                <a:cs typeface="Times New Roman" pitchFamily="18" charset="0"/>
              </a:rPr>
              <a:t>النايتروز</a:t>
            </a:r>
            <a:r>
              <a:rPr lang="ar-IQ" sz="1800" dirty="0">
                <a:latin typeface="Times New Roman" pitchFamily="18" charset="0"/>
                <a:cs typeface="Times New Roman" pitchFamily="18" charset="0"/>
              </a:rPr>
              <a:t> ولكنه </a:t>
            </a:r>
            <a:r>
              <a:rPr lang="ar-IQ" sz="1800" dirty="0" err="1">
                <a:latin typeface="Times New Roman" pitchFamily="18" charset="0"/>
                <a:cs typeface="Times New Roman" pitchFamily="18" charset="0"/>
              </a:rPr>
              <a:t>لايمكن</a:t>
            </a:r>
            <a:r>
              <a:rPr lang="ar-IQ" sz="1800" dirty="0">
                <a:latin typeface="Times New Roman" pitchFamily="18" charset="0"/>
                <a:cs typeface="Times New Roman" pitchFamily="18" charset="0"/>
              </a:rPr>
              <a:t> فصل الناتج ثم انه بسهولة سيفقد جزيئة </a:t>
            </a:r>
            <a:r>
              <a:rPr lang="ar-IQ" sz="1800" dirty="0" smtClean="0">
                <a:latin typeface="Times New Roman" pitchFamily="18" charset="0"/>
                <a:cs typeface="Times New Roman" pitchFamily="18" charset="0"/>
              </a:rPr>
              <a:t>(</a:t>
            </a:r>
            <a:r>
              <a:rPr lang="en-GB" sz="1800" dirty="0" smtClean="0">
                <a:latin typeface="Times New Roman" pitchFamily="18" charset="0"/>
                <a:cs typeface="Times New Roman" pitchFamily="18" charset="0"/>
              </a:rPr>
              <a:t>N2</a:t>
            </a:r>
            <a:r>
              <a:rPr lang="en-GB" sz="1800" dirty="0">
                <a:latin typeface="Times New Roman" pitchFamily="18" charset="0"/>
                <a:cs typeface="Times New Roman" pitchFamily="18" charset="0"/>
              </a:rPr>
              <a:t>) . </a:t>
            </a:r>
            <a:r>
              <a:rPr lang="ar-IQ" sz="1800" dirty="0" smtClean="0">
                <a:latin typeface="Times New Roman" pitchFamily="18" charset="0"/>
                <a:cs typeface="Times New Roman" pitchFamily="18" charset="0"/>
              </a:rPr>
              <a:t>      </a:t>
            </a:r>
          </a:p>
          <a:p>
            <a:pPr algn="r" rtl="1"/>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r>
              <a:rPr lang="ar-IQ" sz="2400" b="1" dirty="0" smtClean="0">
                <a:solidFill>
                  <a:srgbClr val="FF0000"/>
                </a:solidFill>
                <a:latin typeface="Times New Roman" pitchFamily="18" charset="0"/>
                <a:cs typeface="Times New Roman" pitchFamily="18" charset="0"/>
              </a:rPr>
              <a:t>- </a:t>
            </a:r>
            <a:r>
              <a:rPr lang="ar-IQ" sz="2400" b="1" dirty="0">
                <a:solidFill>
                  <a:srgbClr val="FF0000"/>
                </a:solidFill>
                <a:latin typeface="Times New Roman" pitchFamily="18" charset="0"/>
                <a:cs typeface="Times New Roman" pitchFamily="18" charset="0"/>
              </a:rPr>
              <a:t>كشف هاينزبرك </a:t>
            </a:r>
            <a:r>
              <a:rPr lang="en-GB" sz="2400" b="1" dirty="0" err="1">
                <a:solidFill>
                  <a:srgbClr val="FF0000"/>
                </a:solidFill>
                <a:latin typeface="Times New Roman" pitchFamily="18" charset="0"/>
                <a:cs typeface="Times New Roman" pitchFamily="18" charset="0"/>
              </a:rPr>
              <a:t>Hinsberg</a:t>
            </a:r>
            <a:r>
              <a:rPr lang="en-GB" sz="2400" b="1" dirty="0">
                <a:solidFill>
                  <a:srgbClr val="FF0000"/>
                </a:solidFill>
                <a:latin typeface="Times New Roman" pitchFamily="18" charset="0"/>
                <a:cs typeface="Times New Roman" pitchFamily="18" charset="0"/>
              </a:rPr>
              <a:t> test   </a:t>
            </a:r>
            <a:r>
              <a:rPr lang="ar-IQ" sz="1800" dirty="0">
                <a:latin typeface="Times New Roman" pitchFamily="18" charset="0"/>
                <a:cs typeface="Times New Roman" pitchFamily="18" charset="0"/>
              </a:rPr>
              <a:t>يشمل هذا الكشف معاملة الامينات مع المركب كلوريد بارا </a:t>
            </a:r>
            <a:r>
              <a:rPr lang="ar-IQ" sz="1800" dirty="0" err="1">
                <a:latin typeface="Times New Roman" pitchFamily="18" charset="0"/>
                <a:cs typeface="Times New Roman" pitchFamily="18" charset="0"/>
              </a:rPr>
              <a:t>تولوين</a:t>
            </a:r>
            <a:r>
              <a:rPr lang="ar-IQ" sz="1800" dirty="0">
                <a:latin typeface="Times New Roman" pitchFamily="18" charset="0"/>
                <a:cs typeface="Times New Roman" pitchFamily="18" charset="0"/>
              </a:rPr>
              <a:t> </a:t>
            </a:r>
            <a:r>
              <a:rPr lang="ar-IQ" sz="1800" dirty="0" err="1">
                <a:latin typeface="Times New Roman" pitchFamily="18" charset="0"/>
                <a:cs typeface="Times New Roman" pitchFamily="18" charset="0"/>
              </a:rPr>
              <a:t>سلفونيل</a:t>
            </a:r>
            <a:r>
              <a:rPr lang="ar-IQ" sz="1800" dirty="0">
                <a:latin typeface="Times New Roman" pitchFamily="18" charset="0"/>
                <a:cs typeface="Times New Roman" pitchFamily="18" charset="0"/>
              </a:rPr>
              <a:t> مكونة </a:t>
            </a:r>
            <a:r>
              <a:rPr lang="en-GB" sz="1800" dirty="0">
                <a:latin typeface="Times New Roman" pitchFamily="18" charset="0"/>
                <a:cs typeface="Times New Roman" pitchFamily="18" charset="0"/>
              </a:rPr>
              <a:t>N- </a:t>
            </a:r>
            <a:r>
              <a:rPr lang="ar-IQ" sz="1800" dirty="0" err="1">
                <a:latin typeface="Times New Roman" pitchFamily="18" charset="0"/>
                <a:cs typeface="Times New Roman" pitchFamily="18" charset="0"/>
              </a:rPr>
              <a:t>سلفون</a:t>
            </a:r>
            <a:r>
              <a:rPr lang="ar-IQ" sz="1800" dirty="0">
                <a:latin typeface="Times New Roman" pitchFamily="18" charset="0"/>
                <a:cs typeface="Times New Roman" pitchFamily="18" charset="0"/>
              </a:rPr>
              <a:t> اميد الذي يذوب في محلول مخفف من هيدروكسيد الصوديوم لاحتواء </a:t>
            </a:r>
            <a:r>
              <a:rPr lang="ar-IQ" sz="1800" dirty="0" err="1">
                <a:latin typeface="Times New Roman" pitchFamily="18" charset="0"/>
                <a:cs typeface="Times New Roman" pitchFamily="18" charset="0"/>
              </a:rPr>
              <a:t>السلفون</a:t>
            </a:r>
            <a:r>
              <a:rPr lang="ar-IQ" sz="1800" dirty="0">
                <a:latin typeface="Times New Roman" pitchFamily="18" charset="0"/>
                <a:cs typeface="Times New Roman" pitchFamily="18" charset="0"/>
              </a:rPr>
              <a:t> اميد على ذرة هيدروجين حامضية .</a:t>
            </a:r>
          </a:p>
          <a:p>
            <a:pPr algn="r" rtl="1"/>
            <a:r>
              <a:rPr lang="ar-IQ" sz="1800" dirty="0">
                <a:latin typeface="Times New Roman" pitchFamily="18" charset="0"/>
                <a:cs typeface="Times New Roman" pitchFamily="18" charset="0"/>
              </a:rPr>
              <a:t>اما الامينات الثانوية فتتفاعل  ايضا مع الكاشف وتكون </a:t>
            </a:r>
            <a:r>
              <a:rPr lang="en-GB" sz="1800" dirty="0">
                <a:latin typeface="Times New Roman" pitchFamily="18" charset="0"/>
                <a:cs typeface="Times New Roman" pitchFamily="18" charset="0"/>
              </a:rPr>
              <a:t>N- </a:t>
            </a:r>
            <a:r>
              <a:rPr lang="ar-IQ" sz="1800" dirty="0" err="1">
                <a:latin typeface="Times New Roman" pitchFamily="18" charset="0"/>
                <a:cs typeface="Times New Roman" pitchFamily="18" charset="0"/>
              </a:rPr>
              <a:t>سلفون</a:t>
            </a:r>
            <a:r>
              <a:rPr lang="ar-IQ" sz="1800" dirty="0">
                <a:latin typeface="Times New Roman" pitchFamily="18" charset="0"/>
                <a:cs typeface="Times New Roman" pitchFamily="18" charset="0"/>
              </a:rPr>
              <a:t> </a:t>
            </a:r>
            <a:r>
              <a:rPr lang="ar-IQ" sz="1800" dirty="0" err="1">
                <a:latin typeface="Times New Roman" pitchFamily="18" charset="0"/>
                <a:cs typeface="Times New Roman" pitchFamily="18" charset="0"/>
              </a:rPr>
              <a:t>اميدات</a:t>
            </a:r>
            <a:r>
              <a:rPr lang="ar-IQ" sz="1800" dirty="0">
                <a:latin typeface="Times New Roman" pitchFamily="18" charset="0"/>
                <a:cs typeface="Times New Roman" pitchFamily="18" charset="0"/>
              </a:rPr>
              <a:t> غير ذائبة , بينما الامينات </a:t>
            </a:r>
            <a:r>
              <a:rPr lang="ar-IQ" sz="1800" dirty="0" err="1">
                <a:latin typeface="Times New Roman" pitchFamily="18" charset="0"/>
                <a:cs typeface="Times New Roman" pitchFamily="18" charset="0"/>
              </a:rPr>
              <a:t>الثالثية</a:t>
            </a:r>
            <a:r>
              <a:rPr lang="ar-IQ" sz="1800" dirty="0">
                <a:latin typeface="Times New Roman" pitchFamily="18" charset="0"/>
                <a:cs typeface="Times New Roman" pitchFamily="18" charset="0"/>
              </a:rPr>
              <a:t> لا تتفاعل مع الكاشف .</a:t>
            </a:r>
          </a:p>
          <a:p>
            <a:pPr algn="r" rtl="1"/>
            <a:endParaRPr lang="en-GB" sz="1800" dirty="0">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268761"/>
            <a:ext cx="4680520"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29000"/>
            <a:ext cx="5286375"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5712" y="4927879"/>
            <a:ext cx="5286375"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5949280"/>
            <a:ext cx="4657725"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5058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6" presetClass="entr" presetSubtype="0" fill="hold" nodeType="afterEffect">
                                  <p:stCondLst>
                                    <p:cond delay="0"/>
                                  </p:stCondLst>
                                  <p:childTnLst>
                                    <p:set>
                                      <p:cBhvr>
                                        <p:cTn id="16" dur="1" fill="hold">
                                          <p:stCondLst>
                                            <p:cond delay="0"/>
                                          </p:stCondLst>
                                        </p:cTn>
                                        <p:tgtEl>
                                          <p:spTgt spid="5122"/>
                                        </p:tgtEl>
                                        <p:attrNameLst>
                                          <p:attrName>style.visibility</p:attrName>
                                        </p:attrNameLst>
                                      </p:cBhvr>
                                      <p:to>
                                        <p:strVal val="visible"/>
                                      </p:to>
                                    </p:set>
                                    <p:animEffect transition="in" filter="wipe(down)">
                                      <p:cBhvr>
                                        <p:cTn id="17" dur="580">
                                          <p:stCondLst>
                                            <p:cond delay="0"/>
                                          </p:stCondLst>
                                        </p:cTn>
                                        <p:tgtEl>
                                          <p:spTgt spid="5122"/>
                                        </p:tgtEl>
                                      </p:cBhvr>
                                    </p:animEffect>
                                    <p:anim calcmode="lin" valueType="num">
                                      <p:cBhvr>
                                        <p:cTn id="18" dur="1822" tmFilter="0,0; 0.14,0.36; 0.43,0.73; 0.71,0.91; 1.0,1.0">
                                          <p:stCondLst>
                                            <p:cond delay="0"/>
                                          </p:stCondLst>
                                        </p:cTn>
                                        <p:tgtEl>
                                          <p:spTgt spid="5122"/>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5122"/>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5122"/>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5122"/>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5122"/>
                                        </p:tgtEl>
                                        <p:attrNameLst>
                                          <p:attrName>ppt_y</p:attrName>
                                        </p:attrNameLst>
                                      </p:cBhvr>
                                      <p:tavLst>
                                        <p:tav tm="0" fmla="#ppt_y-sin(pi*$)/81">
                                          <p:val>
                                            <p:fltVal val="0"/>
                                          </p:val>
                                        </p:tav>
                                        <p:tav tm="100000">
                                          <p:val>
                                            <p:fltVal val="1"/>
                                          </p:val>
                                        </p:tav>
                                      </p:tavLst>
                                    </p:anim>
                                    <p:animScale>
                                      <p:cBhvr>
                                        <p:cTn id="23" dur="26">
                                          <p:stCondLst>
                                            <p:cond delay="650"/>
                                          </p:stCondLst>
                                        </p:cTn>
                                        <p:tgtEl>
                                          <p:spTgt spid="5122"/>
                                        </p:tgtEl>
                                      </p:cBhvr>
                                      <p:to x="100000" y="60000"/>
                                    </p:animScale>
                                    <p:animScale>
                                      <p:cBhvr>
                                        <p:cTn id="24" dur="166" decel="50000">
                                          <p:stCondLst>
                                            <p:cond delay="676"/>
                                          </p:stCondLst>
                                        </p:cTn>
                                        <p:tgtEl>
                                          <p:spTgt spid="5122"/>
                                        </p:tgtEl>
                                      </p:cBhvr>
                                      <p:to x="100000" y="100000"/>
                                    </p:animScale>
                                    <p:animScale>
                                      <p:cBhvr>
                                        <p:cTn id="25" dur="26">
                                          <p:stCondLst>
                                            <p:cond delay="1312"/>
                                          </p:stCondLst>
                                        </p:cTn>
                                        <p:tgtEl>
                                          <p:spTgt spid="5122"/>
                                        </p:tgtEl>
                                      </p:cBhvr>
                                      <p:to x="100000" y="80000"/>
                                    </p:animScale>
                                    <p:animScale>
                                      <p:cBhvr>
                                        <p:cTn id="26" dur="166" decel="50000">
                                          <p:stCondLst>
                                            <p:cond delay="1338"/>
                                          </p:stCondLst>
                                        </p:cTn>
                                        <p:tgtEl>
                                          <p:spTgt spid="5122"/>
                                        </p:tgtEl>
                                      </p:cBhvr>
                                      <p:to x="100000" y="100000"/>
                                    </p:animScale>
                                    <p:animScale>
                                      <p:cBhvr>
                                        <p:cTn id="27" dur="26">
                                          <p:stCondLst>
                                            <p:cond delay="1642"/>
                                          </p:stCondLst>
                                        </p:cTn>
                                        <p:tgtEl>
                                          <p:spTgt spid="5122"/>
                                        </p:tgtEl>
                                      </p:cBhvr>
                                      <p:to x="100000" y="90000"/>
                                    </p:animScale>
                                    <p:animScale>
                                      <p:cBhvr>
                                        <p:cTn id="28" dur="166" decel="50000">
                                          <p:stCondLst>
                                            <p:cond delay="1668"/>
                                          </p:stCondLst>
                                        </p:cTn>
                                        <p:tgtEl>
                                          <p:spTgt spid="5122"/>
                                        </p:tgtEl>
                                      </p:cBhvr>
                                      <p:to x="100000" y="100000"/>
                                    </p:animScale>
                                    <p:animScale>
                                      <p:cBhvr>
                                        <p:cTn id="29" dur="26">
                                          <p:stCondLst>
                                            <p:cond delay="1808"/>
                                          </p:stCondLst>
                                        </p:cTn>
                                        <p:tgtEl>
                                          <p:spTgt spid="5122"/>
                                        </p:tgtEl>
                                      </p:cBhvr>
                                      <p:to x="100000" y="95000"/>
                                    </p:animScale>
                                    <p:animScale>
                                      <p:cBhvr>
                                        <p:cTn id="30" dur="166" decel="50000">
                                          <p:stCondLst>
                                            <p:cond delay="1834"/>
                                          </p:stCondLst>
                                        </p:cTn>
                                        <p:tgtEl>
                                          <p:spTgt spid="5122"/>
                                        </p:tgtEl>
                                      </p:cBhvr>
                                      <p:to x="100000" y="100000"/>
                                    </p:animScale>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2">
                                            <p:txEl>
                                              <p:pRg st="4" end="4"/>
                                            </p:txEl>
                                          </p:spTgt>
                                        </p:tgtEl>
                                        <p:attrNameLst>
                                          <p:attrName>style.visibility</p:attrName>
                                        </p:attrNameLst>
                                      </p:cBhvr>
                                      <p:to>
                                        <p:strVal val="visible"/>
                                      </p:to>
                                    </p:set>
                                    <p:anim calcmode="lin" valueType="num">
                                      <p:cBhvr additive="base">
                                        <p:cTn id="34"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 presetClass="entr" presetSubtype="4" fill="hold" nodeType="after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 calcmode="lin" valueType="num">
                                      <p:cBhvr additive="base">
                                        <p:cTn id="3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6" presetClass="entr" presetSubtype="0" fill="hold" nodeType="afterEffect">
                                  <p:stCondLst>
                                    <p:cond delay="0"/>
                                  </p:stCondLst>
                                  <p:childTnLst>
                                    <p:set>
                                      <p:cBhvr>
                                        <p:cTn id="43" dur="1" fill="hold">
                                          <p:stCondLst>
                                            <p:cond delay="0"/>
                                          </p:stCondLst>
                                        </p:cTn>
                                        <p:tgtEl>
                                          <p:spTgt spid="5123"/>
                                        </p:tgtEl>
                                        <p:attrNameLst>
                                          <p:attrName>style.visibility</p:attrName>
                                        </p:attrNameLst>
                                      </p:cBhvr>
                                      <p:to>
                                        <p:strVal val="visible"/>
                                      </p:to>
                                    </p:set>
                                    <p:animEffect transition="in" filter="wipe(down)">
                                      <p:cBhvr>
                                        <p:cTn id="44" dur="580">
                                          <p:stCondLst>
                                            <p:cond delay="0"/>
                                          </p:stCondLst>
                                        </p:cTn>
                                        <p:tgtEl>
                                          <p:spTgt spid="5123"/>
                                        </p:tgtEl>
                                      </p:cBhvr>
                                    </p:animEffect>
                                    <p:anim calcmode="lin" valueType="num">
                                      <p:cBhvr>
                                        <p:cTn id="45" dur="1822" tmFilter="0,0; 0.14,0.36; 0.43,0.73; 0.71,0.91; 1.0,1.0">
                                          <p:stCondLst>
                                            <p:cond delay="0"/>
                                          </p:stCondLst>
                                        </p:cTn>
                                        <p:tgtEl>
                                          <p:spTgt spid="5123"/>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5123"/>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5123"/>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5123"/>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5123"/>
                                        </p:tgtEl>
                                        <p:attrNameLst>
                                          <p:attrName>ppt_y</p:attrName>
                                        </p:attrNameLst>
                                      </p:cBhvr>
                                      <p:tavLst>
                                        <p:tav tm="0" fmla="#ppt_y-sin(pi*$)/81">
                                          <p:val>
                                            <p:fltVal val="0"/>
                                          </p:val>
                                        </p:tav>
                                        <p:tav tm="100000">
                                          <p:val>
                                            <p:fltVal val="1"/>
                                          </p:val>
                                        </p:tav>
                                      </p:tavLst>
                                    </p:anim>
                                    <p:animScale>
                                      <p:cBhvr>
                                        <p:cTn id="50" dur="26">
                                          <p:stCondLst>
                                            <p:cond delay="650"/>
                                          </p:stCondLst>
                                        </p:cTn>
                                        <p:tgtEl>
                                          <p:spTgt spid="5123"/>
                                        </p:tgtEl>
                                      </p:cBhvr>
                                      <p:to x="100000" y="60000"/>
                                    </p:animScale>
                                    <p:animScale>
                                      <p:cBhvr>
                                        <p:cTn id="51" dur="166" decel="50000">
                                          <p:stCondLst>
                                            <p:cond delay="676"/>
                                          </p:stCondLst>
                                        </p:cTn>
                                        <p:tgtEl>
                                          <p:spTgt spid="5123"/>
                                        </p:tgtEl>
                                      </p:cBhvr>
                                      <p:to x="100000" y="100000"/>
                                    </p:animScale>
                                    <p:animScale>
                                      <p:cBhvr>
                                        <p:cTn id="52" dur="26">
                                          <p:stCondLst>
                                            <p:cond delay="1312"/>
                                          </p:stCondLst>
                                        </p:cTn>
                                        <p:tgtEl>
                                          <p:spTgt spid="5123"/>
                                        </p:tgtEl>
                                      </p:cBhvr>
                                      <p:to x="100000" y="80000"/>
                                    </p:animScale>
                                    <p:animScale>
                                      <p:cBhvr>
                                        <p:cTn id="53" dur="166" decel="50000">
                                          <p:stCondLst>
                                            <p:cond delay="1338"/>
                                          </p:stCondLst>
                                        </p:cTn>
                                        <p:tgtEl>
                                          <p:spTgt spid="5123"/>
                                        </p:tgtEl>
                                      </p:cBhvr>
                                      <p:to x="100000" y="100000"/>
                                    </p:animScale>
                                    <p:animScale>
                                      <p:cBhvr>
                                        <p:cTn id="54" dur="26">
                                          <p:stCondLst>
                                            <p:cond delay="1642"/>
                                          </p:stCondLst>
                                        </p:cTn>
                                        <p:tgtEl>
                                          <p:spTgt spid="5123"/>
                                        </p:tgtEl>
                                      </p:cBhvr>
                                      <p:to x="100000" y="90000"/>
                                    </p:animScale>
                                    <p:animScale>
                                      <p:cBhvr>
                                        <p:cTn id="55" dur="166" decel="50000">
                                          <p:stCondLst>
                                            <p:cond delay="1668"/>
                                          </p:stCondLst>
                                        </p:cTn>
                                        <p:tgtEl>
                                          <p:spTgt spid="5123"/>
                                        </p:tgtEl>
                                      </p:cBhvr>
                                      <p:to x="100000" y="100000"/>
                                    </p:animScale>
                                    <p:animScale>
                                      <p:cBhvr>
                                        <p:cTn id="56" dur="26">
                                          <p:stCondLst>
                                            <p:cond delay="1808"/>
                                          </p:stCondLst>
                                        </p:cTn>
                                        <p:tgtEl>
                                          <p:spTgt spid="5123"/>
                                        </p:tgtEl>
                                      </p:cBhvr>
                                      <p:to x="100000" y="95000"/>
                                    </p:animScale>
                                    <p:animScale>
                                      <p:cBhvr>
                                        <p:cTn id="57" dur="166" decel="50000">
                                          <p:stCondLst>
                                            <p:cond delay="1834"/>
                                          </p:stCondLst>
                                        </p:cTn>
                                        <p:tgtEl>
                                          <p:spTgt spid="5123"/>
                                        </p:tgtEl>
                                      </p:cBhvr>
                                      <p:to x="100000" y="100000"/>
                                    </p:animScale>
                                  </p:childTnLst>
                                </p:cTn>
                              </p:par>
                            </p:childTnLst>
                          </p:cTn>
                        </p:par>
                        <p:par>
                          <p:cTn id="58" fill="hold">
                            <p:stCondLst>
                              <p:cond delay="6000"/>
                            </p:stCondLst>
                            <p:childTnLst>
                              <p:par>
                                <p:cTn id="59" presetID="26" presetClass="entr" presetSubtype="0" fill="hold" nodeType="afterEffect">
                                  <p:stCondLst>
                                    <p:cond delay="0"/>
                                  </p:stCondLst>
                                  <p:childTnLst>
                                    <p:set>
                                      <p:cBhvr>
                                        <p:cTn id="60" dur="1" fill="hold">
                                          <p:stCondLst>
                                            <p:cond delay="0"/>
                                          </p:stCondLst>
                                        </p:cTn>
                                        <p:tgtEl>
                                          <p:spTgt spid="5124"/>
                                        </p:tgtEl>
                                        <p:attrNameLst>
                                          <p:attrName>style.visibility</p:attrName>
                                        </p:attrNameLst>
                                      </p:cBhvr>
                                      <p:to>
                                        <p:strVal val="visible"/>
                                      </p:to>
                                    </p:set>
                                    <p:animEffect transition="in" filter="wipe(down)">
                                      <p:cBhvr>
                                        <p:cTn id="61" dur="580">
                                          <p:stCondLst>
                                            <p:cond delay="0"/>
                                          </p:stCondLst>
                                        </p:cTn>
                                        <p:tgtEl>
                                          <p:spTgt spid="5124"/>
                                        </p:tgtEl>
                                      </p:cBhvr>
                                    </p:animEffect>
                                    <p:anim calcmode="lin" valueType="num">
                                      <p:cBhvr>
                                        <p:cTn id="62" dur="1822" tmFilter="0,0; 0.14,0.36; 0.43,0.73; 0.71,0.91; 1.0,1.0">
                                          <p:stCondLst>
                                            <p:cond delay="0"/>
                                          </p:stCondLst>
                                        </p:cTn>
                                        <p:tgtEl>
                                          <p:spTgt spid="5124"/>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5124"/>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5124"/>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5124"/>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5124"/>
                                        </p:tgtEl>
                                        <p:attrNameLst>
                                          <p:attrName>ppt_y</p:attrName>
                                        </p:attrNameLst>
                                      </p:cBhvr>
                                      <p:tavLst>
                                        <p:tav tm="0" fmla="#ppt_y-sin(pi*$)/81">
                                          <p:val>
                                            <p:fltVal val="0"/>
                                          </p:val>
                                        </p:tav>
                                        <p:tav tm="100000">
                                          <p:val>
                                            <p:fltVal val="1"/>
                                          </p:val>
                                        </p:tav>
                                      </p:tavLst>
                                    </p:anim>
                                    <p:animScale>
                                      <p:cBhvr>
                                        <p:cTn id="67" dur="26">
                                          <p:stCondLst>
                                            <p:cond delay="650"/>
                                          </p:stCondLst>
                                        </p:cTn>
                                        <p:tgtEl>
                                          <p:spTgt spid="5124"/>
                                        </p:tgtEl>
                                      </p:cBhvr>
                                      <p:to x="100000" y="60000"/>
                                    </p:animScale>
                                    <p:animScale>
                                      <p:cBhvr>
                                        <p:cTn id="68" dur="166" decel="50000">
                                          <p:stCondLst>
                                            <p:cond delay="676"/>
                                          </p:stCondLst>
                                        </p:cTn>
                                        <p:tgtEl>
                                          <p:spTgt spid="5124"/>
                                        </p:tgtEl>
                                      </p:cBhvr>
                                      <p:to x="100000" y="100000"/>
                                    </p:animScale>
                                    <p:animScale>
                                      <p:cBhvr>
                                        <p:cTn id="69" dur="26">
                                          <p:stCondLst>
                                            <p:cond delay="1312"/>
                                          </p:stCondLst>
                                        </p:cTn>
                                        <p:tgtEl>
                                          <p:spTgt spid="5124"/>
                                        </p:tgtEl>
                                      </p:cBhvr>
                                      <p:to x="100000" y="80000"/>
                                    </p:animScale>
                                    <p:animScale>
                                      <p:cBhvr>
                                        <p:cTn id="70" dur="166" decel="50000">
                                          <p:stCondLst>
                                            <p:cond delay="1338"/>
                                          </p:stCondLst>
                                        </p:cTn>
                                        <p:tgtEl>
                                          <p:spTgt spid="5124"/>
                                        </p:tgtEl>
                                      </p:cBhvr>
                                      <p:to x="100000" y="100000"/>
                                    </p:animScale>
                                    <p:animScale>
                                      <p:cBhvr>
                                        <p:cTn id="71" dur="26">
                                          <p:stCondLst>
                                            <p:cond delay="1642"/>
                                          </p:stCondLst>
                                        </p:cTn>
                                        <p:tgtEl>
                                          <p:spTgt spid="5124"/>
                                        </p:tgtEl>
                                      </p:cBhvr>
                                      <p:to x="100000" y="90000"/>
                                    </p:animScale>
                                    <p:animScale>
                                      <p:cBhvr>
                                        <p:cTn id="72" dur="166" decel="50000">
                                          <p:stCondLst>
                                            <p:cond delay="1668"/>
                                          </p:stCondLst>
                                        </p:cTn>
                                        <p:tgtEl>
                                          <p:spTgt spid="5124"/>
                                        </p:tgtEl>
                                      </p:cBhvr>
                                      <p:to x="100000" y="100000"/>
                                    </p:animScale>
                                    <p:animScale>
                                      <p:cBhvr>
                                        <p:cTn id="73" dur="26">
                                          <p:stCondLst>
                                            <p:cond delay="1808"/>
                                          </p:stCondLst>
                                        </p:cTn>
                                        <p:tgtEl>
                                          <p:spTgt spid="5124"/>
                                        </p:tgtEl>
                                      </p:cBhvr>
                                      <p:to x="100000" y="95000"/>
                                    </p:animScale>
                                    <p:animScale>
                                      <p:cBhvr>
                                        <p:cTn id="74" dur="166" decel="50000">
                                          <p:stCondLst>
                                            <p:cond delay="1834"/>
                                          </p:stCondLst>
                                        </p:cTn>
                                        <p:tgtEl>
                                          <p:spTgt spid="5124"/>
                                        </p:tgtEl>
                                      </p:cBhvr>
                                      <p:to x="100000" y="100000"/>
                                    </p:animScale>
                                  </p:childTnLst>
                                </p:cTn>
                              </p:par>
                            </p:childTnLst>
                          </p:cTn>
                        </p:par>
                        <p:par>
                          <p:cTn id="75" fill="hold">
                            <p:stCondLst>
                              <p:cond delay="8000"/>
                            </p:stCondLst>
                            <p:childTnLst>
                              <p:par>
                                <p:cTn id="76" presetID="26" presetClass="entr" presetSubtype="0" fill="hold" nodeType="afterEffect">
                                  <p:stCondLst>
                                    <p:cond delay="0"/>
                                  </p:stCondLst>
                                  <p:childTnLst>
                                    <p:set>
                                      <p:cBhvr>
                                        <p:cTn id="77" dur="1" fill="hold">
                                          <p:stCondLst>
                                            <p:cond delay="0"/>
                                          </p:stCondLst>
                                        </p:cTn>
                                        <p:tgtEl>
                                          <p:spTgt spid="5125"/>
                                        </p:tgtEl>
                                        <p:attrNameLst>
                                          <p:attrName>style.visibility</p:attrName>
                                        </p:attrNameLst>
                                      </p:cBhvr>
                                      <p:to>
                                        <p:strVal val="visible"/>
                                      </p:to>
                                    </p:set>
                                    <p:animEffect transition="in" filter="wipe(down)">
                                      <p:cBhvr>
                                        <p:cTn id="78" dur="580">
                                          <p:stCondLst>
                                            <p:cond delay="0"/>
                                          </p:stCondLst>
                                        </p:cTn>
                                        <p:tgtEl>
                                          <p:spTgt spid="5125"/>
                                        </p:tgtEl>
                                      </p:cBhvr>
                                    </p:animEffect>
                                    <p:anim calcmode="lin" valueType="num">
                                      <p:cBhvr>
                                        <p:cTn id="79" dur="1822" tmFilter="0,0; 0.14,0.36; 0.43,0.73; 0.71,0.91; 1.0,1.0">
                                          <p:stCondLst>
                                            <p:cond delay="0"/>
                                          </p:stCondLst>
                                        </p:cTn>
                                        <p:tgtEl>
                                          <p:spTgt spid="5125"/>
                                        </p:tgtEl>
                                        <p:attrNameLst>
                                          <p:attrName>ppt_x</p:attrName>
                                        </p:attrNameLst>
                                      </p:cBhvr>
                                      <p:tavLst>
                                        <p:tav tm="0">
                                          <p:val>
                                            <p:strVal val="#ppt_x-0.25"/>
                                          </p:val>
                                        </p:tav>
                                        <p:tav tm="100000">
                                          <p:val>
                                            <p:strVal val="#ppt_x"/>
                                          </p:val>
                                        </p:tav>
                                      </p:tavLst>
                                    </p:anim>
                                    <p:anim calcmode="lin" valueType="num">
                                      <p:cBhvr>
                                        <p:cTn id="80" dur="664" tmFilter="0.0,0.0; 0.25,0.07; 0.50,0.2; 0.75,0.467; 1.0,1.0">
                                          <p:stCondLst>
                                            <p:cond delay="0"/>
                                          </p:stCondLst>
                                        </p:cTn>
                                        <p:tgtEl>
                                          <p:spTgt spid="5125"/>
                                        </p:tgtEl>
                                        <p:attrNameLst>
                                          <p:attrName>ppt_y</p:attrName>
                                        </p:attrNameLst>
                                      </p:cBhvr>
                                      <p:tavLst>
                                        <p:tav tm="0" fmla="#ppt_y-sin(pi*$)/3">
                                          <p:val>
                                            <p:fltVal val="0.5"/>
                                          </p:val>
                                        </p:tav>
                                        <p:tav tm="100000">
                                          <p:val>
                                            <p:fltVal val="1"/>
                                          </p:val>
                                        </p:tav>
                                      </p:tavLst>
                                    </p:anim>
                                    <p:anim calcmode="lin" valueType="num">
                                      <p:cBhvr>
                                        <p:cTn id="81" dur="664" tmFilter="0, 0; 0.125,0.2665; 0.25,0.4; 0.375,0.465; 0.5,0.5;  0.625,0.535; 0.75,0.6; 0.875,0.7335; 1,1">
                                          <p:stCondLst>
                                            <p:cond delay="664"/>
                                          </p:stCondLst>
                                        </p:cTn>
                                        <p:tgtEl>
                                          <p:spTgt spid="5125"/>
                                        </p:tgtEl>
                                        <p:attrNameLst>
                                          <p:attrName>ppt_y</p:attrName>
                                        </p:attrNameLst>
                                      </p:cBhvr>
                                      <p:tavLst>
                                        <p:tav tm="0" fmla="#ppt_y-sin(pi*$)/9">
                                          <p:val>
                                            <p:fltVal val="0"/>
                                          </p:val>
                                        </p:tav>
                                        <p:tav tm="100000">
                                          <p:val>
                                            <p:fltVal val="1"/>
                                          </p:val>
                                        </p:tav>
                                      </p:tavLst>
                                    </p:anim>
                                    <p:anim calcmode="lin" valueType="num">
                                      <p:cBhvr>
                                        <p:cTn id="82" dur="332" tmFilter="0, 0; 0.125,0.2665; 0.25,0.4; 0.375,0.465; 0.5,0.5;  0.625,0.535; 0.75,0.6; 0.875,0.7335; 1,1">
                                          <p:stCondLst>
                                            <p:cond delay="1324"/>
                                          </p:stCondLst>
                                        </p:cTn>
                                        <p:tgtEl>
                                          <p:spTgt spid="5125"/>
                                        </p:tgtEl>
                                        <p:attrNameLst>
                                          <p:attrName>ppt_y</p:attrName>
                                        </p:attrNameLst>
                                      </p:cBhvr>
                                      <p:tavLst>
                                        <p:tav tm="0" fmla="#ppt_y-sin(pi*$)/27">
                                          <p:val>
                                            <p:fltVal val="0"/>
                                          </p:val>
                                        </p:tav>
                                        <p:tav tm="100000">
                                          <p:val>
                                            <p:fltVal val="1"/>
                                          </p:val>
                                        </p:tav>
                                      </p:tavLst>
                                    </p:anim>
                                    <p:anim calcmode="lin" valueType="num">
                                      <p:cBhvr>
                                        <p:cTn id="83" dur="164" tmFilter="0, 0; 0.125,0.2665; 0.25,0.4; 0.375,0.465; 0.5,0.5;  0.625,0.535; 0.75,0.6; 0.875,0.7335; 1,1">
                                          <p:stCondLst>
                                            <p:cond delay="1656"/>
                                          </p:stCondLst>
                                        </p:cTn>
                                        <p:tgtEl>
                                          <p:spTgt spid="5125"/>
                                        </p:tgtEl>
                                        <p:attrNameLst>
                                          <p:attrName>ppt_y</p:attrName>
                                        </p:attrNameLst>
                                      </p:cBhvr>
                                      <p:tavLst>
                                        <p:tav tm="0" fmla="#ppt_y-sin(pi*$)/81">
                                          <p:val>
                                            <p:fltVal val="0"/>
                                          </p:val>
                                        </p:tav>
                                        <p:tav tm="100000">
                                          <p:val>
                                            <p:fltVal val="1"/>
                                          </p:val>
                                        </p:tav>
                                      </p:tavLst>
                                    </p:anim>
                                    <p:animScale>
                                      <p:cBhvr>
                                        <p:cTn id="84" dur="26">
                                          <p:stCondLst>
                                            <p:cond delay="650"/>
                                          </p:stCondLst>
                                        </p:cTn>
                                        <p:tgtEl>
                                          <p:spTgt spid="5125"/>
                                        </p:tgtEl>
                                      </p:cBhvr>
                                      <p:to x="100000" y="60000"/>
                                    </p:animScale>
                                    <p:animScale>
                                      <p:cBhvr>
                                        <p:cTn id="85" dur="166" decel="50000">
                                          <p:stCondLst>
                                            <p:cond delay="676"/>
                                          </p:stCondLst>
                                        </p:cTn>
                                        <p:tgtEl>
                                          <p:spTgt spid="5125"/>
                                        </p:tgtEl>
                                      </p:cBhvr>
                                      <p:to x="100000" y="100000"/>
                                    </p:animScale>
                                    <p:animScale>
                                      <p:cBhvr>
                                        <p:cTn id="86" dur="26">
                                          <p:stCondLst>
                                            <p:cond delay="1312"/>
                                          </p:stCondLst>
                                        </p:cTn>
                                        <p:tgtEl>
                                          <p:spTgt spid="5125"/>
                                        </p:tgtEl>
                                      </p:cBhvr>
                                      <p:to x="100000" y="80000"/>
                                    </p:animScale>
                                    <p:animScale>
                                      <p:cBhvr>
                                        <p:cTn id="87" dur="166" decel="50000">
                                          <p:stCondLst>
                                            <p:cond delay="1338"/>
                                          </p:stCondLst>
                                        </p:cTn>
                                        <p:tgtEl>
                                          <p:spTgt spid="5125"/>
                                        </p:tgtEl>
                                      </p:cBhvr>
                                      <p:to x="100000" y="100000"/>
                                    </p:animScale>
                                    <p:animScale>
                                      <p:cBhvr>
                                        <p:cTn id="88" dur="26">
                                          <p:stCondLst>
                                            <p:cond delay="1642"/>
                                          </p:stCondLst>
                                        </p:cTn>
                                        <p:tgtEl>
                                          <p:spTgt spid="5125"/>
                                        </p:tgtEl>
                                      </p:cBhvr>
                                      <p:to x="100000" y="90000"/>
                                    </p:animScale>
                                    <p:animScale>
                                      <p:cBhvr>
                                        <p:cTn id="89" dur="166" decel="50000">
                                          <p:stCondLst>
                                            <p:cond delay="1668"/>
                                          </p:stCondLst>
                                        </p:cTn>
                                        <p:tgtEl>
                                          <p:spTgt spid="5125"/>
                                        </p:tgtEl>
                                      </p:cBhvr>
                                      <p:to x="100000" y="100000"/>
                                    </p:animScale>
                                    <p:animScale>
                                      <p:cBhvr>
                                        <p:cTn id="90" dur="26">
                                          <p:stCondLst>
                                            <p:cond delay="1808"/>
                                          </p:stCondLst>
                                        </p:cTn>
                                        <p:tgtEl>
                                          <p:spTgt spid="5125"/>
                                        </p:tgtEl>
                                      </p:cBhvr>
                                      <p:to x="100000" y="95000"/>
                                    </p:animScale>
                                    <p:animScale>
                                      <p:cBhvr>
                                        <p:cTn id="91" dur="166" decel="50000">
                                          <p:stCondLst>
                                            <p:cond delay="1834"/>
                                          </p:stCondLst>
                                        </p:cTn>
                                        <p:tgtEl>
                                          <p:spTgt spid="51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251520" y="188640"/>
            <a:ext cx="8640959" cy="6408711"/>
          </a:xfrm>
        </p:spPr>
        <p:txBody>
          <a:bodyPr>
            <a:normAutofit/>
          </a:bodyPr>
          <a:lstStyle/>
          <a:p>
            <a:pPr algn="r" rtl="1"/>
            <a:r>
              <a:rPr lang="ar-IQ" sz="2400" b="1" dirty="0">
                <a:solidFill>
                  <a:srgbClr val="FF0000"/>
                </a:solidFill>
                <a:latin typeface="Times New Roman" pitchFamily="18" charset="0"/>
                <a:cs typeface="Times New Roman" pitchFamily="18" charset="0"/>
              </a:rPr>
              <a:t>الكشف عن الحوامض الكربوكسيلية </a:t>
            </a:r>
          </a:p>
          <a:p>
            <a:pPr algn="r" rtl="1"/>
            <a:r>
              <a:rPr lang="ar-IQ" sz="1800" dirty="0">
                <a:latin typeface="Times New Roman" pitchFamily="18" charset="0"/>
                <a:cs typeface="Times New Roman" pitchFamily="18" charset="0"/>
              </a:rPr>
              <a:t>الأحماض الكربوكسيلية مركبات عضوية تتميز بوجود مجموعة </a:t>
            </a:r>
            <a:r>
              <a:rPr lang="ar-IQ" sz="1800" dirty="0" err="1">
                <a:latin typeface="Times New Roman" pitchFamily="18" charset="0"/>
                <a:cs typeface="Times New Roman" pitchFamily="18" charset="0"/>
              </a:rPr>
              <a:t>الكربوكسيل</a:t>
            </a:r>
            <a:r>
              <a:rPr lang="ar-IQ" sz="1800" dirty="0">
                <a:latin typeface="Times New Roman" pitchFamily="18" charset="0"/>
                <a:cs typeface="Times New Roman" pitchFamily="18" charset="0"/>
              </a:rPr>
              <a:t> -</a:t>
            </a:r>
            <a:r>
              <a:rPr lang="en-GB" sz="1800" dirty="0">
                <a:latin typeface="Times New Roman" pitchFamily="18" charset="0"/>
                <a:cs typeface="Times New Roman" pitchFamily="18" charset="0"/>
              </a:rPr>
              <a:t>C(=O)OH </a:t>
            </a:r>
            <a:r>
              <a:rPr lang="ar-IQ" sz="1800" dirty="0">
                <a:latin typeface="Times New Roman" pitchFamily="18" charset="0"/>
                <a:cs typeface="Times New Roman" pitchFamily="18" charset="0"/>
              </a:rPr>
              <a:t>وتكتب عادة -</a:t>
            </a:r>
            <a:r>
              <a:rPr lang="en-GB" sz="1800" dirty="0">
                <a:latin typeface="Times New Roman" pitchFamily="18" charset="0"/>
                <a:cs typeface="Times New Roman" pitchFamily="18" charset="0"/>
              </a:rPr>
              <a:t>COOH </a:t>
            </a:r>
            <a:r>
              <a:rPr lang="ar-IQ" sz="1800" dirty="0">
                <a:latin typeface="Times New Roman" pitchFamily="18" charset="0"/>
                <a:cs typeface="Times New Roman" pitchFamily="18" charset="0"/>
              </a:rPr>
              <a:t>أو </a:t>
            </a:r>
            <a:r>
              <a:rPr lang="en-GB" sz="1800" dirty="0">
                <a:latin typeface="Times New Roman" pitchFamily="18" charset="0"/>
                <a:cs typeface="Times New Roman" pitchFamily="18" charset="0"/>
              </a:rPr>
              <a:t>CO2H ، </a:t>
            </a:r>
            <a:r>
              <a:rPr lang="ar-IQ" sz="1800" dirty="0">
                <a:latin typeface="Times New Roman" pitchFamily="18" charset="0"/>
                <a:cs typeface="Times New Roman" pitchFamily="18" charset="0"/>
              </a:rPr>
              <a:t>وتعتبر الأحماض الكربوكسيلية أحماضا حسب قاعدة لوري-</a:t>
            </a:r>
            <a:r>
              <a:rPr lang="ar-IQ" sz="1800" dirty="0" err="1">
                <a:latin typeface="Times New Roman" pitchFamily="18" charset="0"/>
                <a:cs typeface="Times New Roman" pitchFamily="18" charset="0"/>
              </a:rPr>
              <a:t>برونستد</a:t>
            </a:r>
            <a:r>
              <a:rPr lang="ar-IQ" sz="1800" dirty="0">
                <a:latin typeface="Times New Roman" pitchFamily="18" charset="0"/>
                <a:cs typeface="Times New Roman" pitchFamily="18" charset="0"/>
              </a:rPr>
              <a:t> إذ أنها تمنح بروتونات وتسمى أملاحها وأيوناتها السالبة </a:t>
            </a:r>
            <a:r>
              <a:rPr lang="ar-IQ" sz="1800" dirty="0" err="1">
                <a:latin typeface="Times New Roman" pitchFamily="18" charset="0"/>
                <a:cs typeface="Times New Roman" pitchFamily="18" charset="0"/>
              </a:rPr>
              <a:t>بالكربوكسيلات</a:t>
            </a:r>
            <a:r>
              <a:rPr lang="ar-IQ" sz="1800" dirty="0">
                <a:latin typeface="Times New Roman" pitchFamily="18" charset="0"/>
                <a:cs typeface="Times New Roman" pitchFamily="18" charset="0"/>
              </a:rPr>
              <a:t> </a:t>
            </a:r>
            <a:r>
              <a:rPr lang="en-GB" sz="1800" dirty="0">
                <a:latin typeface="Times New Roman" pitchFamily="18" charset="0"/>
                <a:cs typeface="Times New Roman" pitchFamily="18" charset="0"/>
              </a:rPr>
              <a:t>carboxylates</a:t>
            </a:r>
          </a:p>
          <a:p>
            <a:pPr algn="r" rtl="1"/>
            <a:r>
              <a:rPr lang="ar-IQ" sz="1800" dirty="0">
                <a:solidFill>
                  <a:srgbClr val="FF0000"/>
                </a:solidFill>
                <a:latin typeface="Times New Roman" pitchFamily="18" charset="0"/>
                <a:cs typeface="Times New Roman" pitchFamily="18" charset="0"/>
              </a:rPr>
              <a:t>الأحماض الكربوكسيلية هي مركبات قطبية، </a:t>
            </a:r>
            <a:r>
              <a:rPr lang="ar-IQ" sz="1800" dirty="0">
                <a:latin typeface="Times New Roman" pitchFamily="18" charset="0"/>
                <a:cs typeface="Times New Roman" pitchFamily="18" charset="0"/>
              </a:rPr>
              <a:t>بالتالي بإمكانها تكوين روابط هيدروجينية بين الجزيئات , الأحماض الكربوكسيلية ذات الحجم الصغير (1 - 4 ذرات كربون) ذات قابلية الذوبان في الماء. بينما ذوات الحجم الأكبر (5 ذرات فأكثر) تقل قابلية الذوبان لديها، وهذا يعود إلى ازدياد عدد ذرات الكربون في المركب , كما هو معلوم أن ذرات الكربون كارهة للماء، لذلك هي ميالة أكثر لأن تذوب في المحاليل الأقل قطبية </a:t>
            </a:r>
            <a:r>
              <a:rPr lang="ar-IQ" sz="1800" dirty="0" err="1">
                <a:latin typeface="Times New Roman" pitchFamily="18" charset="0"/>
                <a:cs typeface="Times New Roman" pitchFamily="18" charset="0"/>
              </a:rPr>
              <a:t>كالإيثرات</a:t>
            </a:r>
            <a:r>
              <a:rPr lang="ar-IQ" sz="1800" dirty="0">
                <a:latin typeface="Times New Roman" pitchFamily="18" charset="0"/>
                <a:cs typeface="Times New Roman" pitchFamily="18" charset="0"/>
              </a:rPr>
              <a:t> والكحول ,فعليًا، تعتبر هذه المركبات أحماضا ضعيفة ،.أي أنها تتفكك وتتحلل جزئيا لتعطي </a:t>
            </a:r>
            <a:r>
              <a:rPr lang="en-GB" sz="1800" dirty="0">
                <a:latin typeface="Times New Roman" pitchFamily="18" charset="0"/>
                <a:cs typeface="Times New Roman" pitchFamily="18" charset="0"/>
              </a:rPr>
              <a:t>H+ </a:t>
            </a:r>
            <a:r>
              <a:rPr lang="ar-IQ" sz="1800" dirty="0">
                <a:latin typeface="Times New Roman" pitchFamily="18" charset="0"/>
                <a:cs typeface="Times New Roman" pitchFamily="18" charset="0"/>
              </a:rPr>
              <a:t>و</a:t>
            </a:r>
            <a:r>
              <a:rPr lang="en-GB" sz="1800" dirty="0">
                <a:latin typeface="Times New Roman" pitchFamily="18" charset="0"/>
                <a:cs typeface="Times New Roman" pitchFamily="18" charset="0"/>
              </a:rPr>
              <a:t>RCOO− </a:t>
            </a:r>
            <a:r>
              <a:rPr lang="ar-IQ" sz="1800" dirty="0">
                <a:latin typeface="Times New Roman" pitchFamily="18" charset="0"/>
                <a:cs typeface="Times New Roman" pitchFamily="18" charset="0"/>
              </a:rPr>
              <a:t>في المحاليل المائية.</a:t>
            </a:r>
          </a:p>
          <a:p>
            <a:pPr algn="r" rtl="1"/>
            <a:r>
              <a:rPr lang="ar-IQ" sz="1800" dirty="0">
                <a:latin typeface="Times New Roman" pitchFamily="18" charset="0"/>
                <a:cs typeface="Times New Roman" pitchFamily="18" charset="0"/>
              </a:rPr>
              <a:t>هناك اختبارات محدودة يمكن من خلالها التعرف على مجموعة -</a:t>
            </a:r>
            <a:r>
              <a:rPr lang="en-GB" sz="1800" dirty="0">
                <a:latin typeface="Times New Roman" pitchFamily="18" charset="0"/>
                <a:cs typeface="Times New Roman" pitchFamily="18" charset="0"/>
              </a:rPr>
              <a:t>CO2H</a:t>
            </a:r>
            <a:r>
              <a:rPr lang="ar-IQ" sz="1800" dirty="0">
                <a:latin typeface="Times New Roman" pitchFamily="18" charset="0"/>
                <a:cs typeface="Times New Roman" pitchFamily="18" charset="0"/>
              </a:rPr>
              <a:t>غير أن الربط ما بين هذه </a:t>
            </a:r>
            <a:r>
              <a:rPr lang="ar-IQ" sz="1800" dirty="0" err="1">
                <a:latin typeface="Times New Roman" pitchFamily="18" charset="0"/>
                <a:cs typeface="Times New Roman" pitchFamily="18" charset="0"/>
              </a:rPr>
              <a:t>الإختبارات</a:t>
            </a:r>
            <a:r>
              <a:rPr lang="ar-IQ" sz="1800" dirty="0">
                <a:latin typeface="Times New Roman" pitchFamily="18" charset="0"/>
                <a:cs typeface="Times New Roman" pitchFamily="18" charset="0"/>
              </a:rPr>
              <a:t> المحدودة قياس قيمة </a:t>
            </a:r>
            <a:r>
              <a:rPr lang="en-GB" sz="1800" dirty="0">
                <a:latin typeface="Times New Roman" pitchFamily="18" charset="0"/>
                <a:cs typeface="Times New Roman" pitchFamily="18" charset="0"/>
              </a:rPr>
              <a:t>PH </a:t>
            </a:r>
            <a:r>
              <a:rPr lang="ar-IQ" sz="1800" dirty="0">
                <a:latin typeface="Times New Roman" pitchFamily="18" charset="0"/>
                <a:cs typeface="Times New Roman" pitchFamily="18" charset="0"/>
              </a:rPr>
              <a:t>في محاليلها المائية يمكننا من الحصول على بيانات كافية عن هذه </a:t>
            </a:r>
            <a:r>
              <a:rPr lang="ar-IQ" sz="1800" dirty="0" err="1">
                <a:latin typeface="Times New Roman" pitchFamily="18" charset="0"/>
                <a:cs typeface="Times New Roman" pitchFamily="18" charset="0"/>
              </a:rPr>
              <a:t>الأحماض،بإذابة</a:t>
            </a:r>
            <a:r>
              <a:rPr lang="ar-IQ" sz="1800" dirty="0">
                <a:latin typeface="Times New Roman" pitchFamily="18" charset="0"/>
                <a:cs typeface="Times New Roman" pitchFamily="18" charset="0"/>
              </a:rPr>
              <a:t> هذه المركبات في الماء </a:t>
            </a:r>
            <a:r>
              <a:rPr lang="ar-IQ" sz="1800" dirty="0" err="1">
                <a:latin typeface="Times New Roman" pitchFamily="18" charset="0"/>
                <a:cs typeface="Times New Roman" pitchFamily="18" charset="0"/>
              </a:rPr>
              <a:t>للحضول</a:t>
            </a:r>
            <a:r>
              <a:rPr lang="ar-IQ" sz="1800" dirty="0">
                <a:latin typeface="Times New Roman" pitchFamily="18" charset="0"/>
                <a:cs typeface="Times New Roman" pitchFamily="18" charset="0"/>
              </a:rPr>
              <a:t> على محلول مائي و قياس قيمة </a:t>
            </a:r>
            <a:r>
              <a:rPr lang="en-GB" sz="1800" dirty="0">
                <a:latin typeface="Times New Roman" pitchFamily="18" charset="0"/>
                <a:cs typeface="Times New Roman" pitchFamily="18" charset="0"/>
              </a:rPr>
              <a:t>PH </a:t>
            </a:r>
            <a:r>
              <a:rPr lang="ar-IQ" sz="1800" dirty="0" err="1">
                <a:latin typeface="Times New Roman" pitchFamily="18" charset="0"/>
                <a:cs typeface="Times New Roman" pitchFamily="18" charset="0"/>
              </a:rPr>
              <a:t>باستخذام</a:t>
            </a:r>
            <a:r>
              <a:rPr lang="ar-IQ" sz="1800" dirty="0">
                <a:latin typeface="Times New Roman" pitchFamily="18" charset="0"/>
                <a:cs typeface="Times New Roman" pitchFamily="18" charset="0"/>
              </a:rPr>
              <a:t> الجهاز المخصص لذلك أو استخدام ورقة </a:t>
            </a:r>
            <a:r>
              <a:rPr lang="en-GB" sz="1800" dirty="0">
                <a:latin typeface="Times New Roman" pitchFamily="18" charset="0"/>
                <a:cs typeface="Times New Roman" pitchFamily="18" charset="0"/>
              </a:rPr>
              <a:t>PH،</a:t>
            </a:r>
            <a:r>
              <a:rPr lang="ar-IQ" sz="1800" dirty="0">
                <a:latin typeface="Times New Roman" pitchFamily="18" charset="0"/>
                <a:cs typeface="Times New Roman" pitchFamily="18" charset="0"/>
              </a:rPr>
              <a:t>فإذا حدث و كانت قيمة </a:t>
            </a:r>
            <a:r>
              <a:rPr lang="en-GB" sz="1800" dirty="0">
                <a:latin typeface="Times New Roman" pitchFamily="18" charset="0"/>
                <a:cs typeface="Times New Roman" pitchFamily="18" charset="0"/>
              </a:rPr>
              <a:t>PH </a:t>
            </a:r>
            <a:r>
              <a:rPr lang="ar-IQ" sz="1800" dirty="0">
                <a:latin typeface="Times New Roman" pitchFamily="18" charset="0"/>
                <a:cs typeface="Times New Roman" pitchFamily="18" charset="0"/>
              </a:rPr>
              <a:t>أقل من 7 فذلك دلالة على أن المركب له سلوك حامضي قد يحتوي على مجموعة </a:t>
            </a:r>
            <a:r>
              <a:rPr lang="ar-IQ" sz="1800" dirty="0" err="1">
                <a:latin typeface="Times New Roman" pitchFamily="18" charset="0"/>
                <a:cs typeface="Times New Roman" pitchFamily="18" charset="0"/>
              </a:rPr>
              <a:t>الكربوكسيل</a:t>
            </a:r>
            <a:r>
              <a:rPr lang="ar-IQ" sz="1800" dirty="0">
                <a:latin typeface="Times New Roman" pitchFamily="18" charset="0"/>
                <a:cs typeface="Times New Roman" pitchFamily="18" charset="0"/>
              </a:rPr>
              <a:t> و التي </a:t>
            </a:r>
            <a:r>
              <a:rPr lang="ar-IQ" sz="1800" dirty="0" err="1">
                <a:latin typeface="Times New Roman" pitchFamily="18" charset="0"/>
                <a:cs typeface="Times New Roman" pitchFamily="18" charset="0"/>
              </a:rPr>
              <a:t>تتأيين</a:t>
            </a:r>
            <a:r>
              <a:rPr lang="ar-IQ" sz="1800" dirty="0">
                <a:latin typeface="Times New Roman" pitchFamily="18" charset="0"/>
                <a:cs typeface="Times New Roman" pitchFamily="18" charset="0"/>
              </a:rPr>
              <a:t> وفقا للمعادلة 1، و إذا تعذر إذابة المركبات في الماء يمكن استعمال الكحول </a:t>
            </a:r>
            <a:r>
              <a:rPr lang="ar-IQ" sz="1800" dirty="0" err="1">
                <a:latin typeface="Times New Roman" pitchFamily="18" charset="0"/>
                <a:cs typeface="Times New Roman" pitchFamily="18" charset="0"/>
              </a:rPr>
              <a:t>الإيثيلي</a:t>
            </a:r>
            <a:r>
              <a:rPr lang="ar-IQ" sz="1800" dirty="0">
                <a:latin typeface="Times New Roman" pitchFamily="18" charset="0"/>
                <a:cs typeface="Times New Roman" pitchFamily="18" charset="0"/>
              </a:rPr>
              <a:t> أو </a:t>
            </a:r>
            <a:r>
              <a:rPr lang="ar-IQ" sz="1800" dirty="0" err="1">
                <a:latin typeface="Times New Roman" pitchFamily="18" charset="0"/>
                <a:cs typeface="Times New Roman" pitchFamily="18" charset="0"/>
              </a:rPr>
              <a:t>الميثيلي</a:t>
            </a:r>
            <a:r>
              <a:rPr lang="ar-IQ" sz="1800" dirty="0">
                <a:latin typeface="Times New Roman" pitchFamily="18" charset="0"/>
                <a:cs typeface="Times New Roman" pitchFamily="18" charset="0"/>
              </a:rPr>
              <a:t> ثم يضاف الماء و عندئذ يمكن قياس قيمة </a:t>
            </a:r>
            <a:r>
              <a:rPr lang="en-GB" sz="1800" dirty="0">
                <a:latin typeface="Times New Roman" pitchFamily="18" charset="0"/>
                <a:cs typeface="Times New Roman" pitchFamily="18" charset="0"/>
              </a:rPr>
              <a:t>PH </a:t>
            </a:r>
            <a:r>
              <a:rPr lang="en-GB" sz="1800" dirty="0" smtClean="0">
                <a:latin typeface="Times New Roman" pitchFamily="18" charset="0"/>
                <a:cs typeface="Times New Roman" pitchFamily="18" charset="0"/>
              </a:rPr>
              <a:t>.</a:t>
            </a:r>
            <a:endParaRPr lang="ar-IQ" sz="1800" dirty="0" smtClean="0">
              <a:latin typeface="Times New Roman" pitchFamily="18" charset="0"/>
              <a:cs typeface="Times New Roman" pitchFamily="18" charset="0"/>
            </a:endParaRPr>
          </a:p>
          <a:p>
            <a:pPr algn="r" rtl="1"/>
            <a:endParaRPr lang="en-GB" sz="18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4941168"/>
            <a:ext cx="7560840"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916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6" presetClass="entr" presetSubtype="0" fill="hold" nodeType="afterEffect">
                                  <p:stCondLst>
                                    <p:cond delay="0"/>
                                  </p:stCondLst>
                                  <p:childTnLst>
                                    <p:set>
                                      <p:cBhvr>
                                        <p:cTn id="26" dur="1" fill="hold">
                                          <p:stCondLst>
                                            <p:cond delay="0"/>
                                          </p:stCondLst>
                                        </p:cTn>
                                        <p:tgtEl>
                                          <p:spTgt spid="1026"/>
                                        </p:tgtEl>
                                        <p:attrNameLst>
                                          <p:attrName>style.visibility</p:attrName>
                                        </p:attrNameLst>
                                      </p:cBhvr>
                                      <p:to>
                                        <p:strVal val="visible"/>
                                      </p:to>
                                    </p:set>
                                    <p:animEffect transition="in" filter="wipe(down)">
                                      <p:cBhvr>
                                        <p:cTn id="27" dur="580">
                                          <p:stCondLst>
                                            <p:cond delay="0"/>
                                          </p:stCondLst>
                                        </p:cTn>
                                        <p:tgtEl>
                                          <p:spTgt spid="1026"/>
                                        </p:tgtEl>
                                      </p:cBhvr>
                                    </p:animEffect>
                                    <p:anim calcmode="lin" valueType="num">
                                      <p:cBhvr>
                                        <p:cTn id="28"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33" dur="26">
                                          <p:stCondLst>
                                            <p:cond delay="650"/>
                                          </p:stCondLst>
                                        </p:cTn>
                                        <p:tgtEl>
                                          <p:spTgt spid="1026"/>
                                        </p:tgtEl>
                                      </p:cBhvr>
                                      <p:to x="100000" y="60000"/>
                                    </p:animScale>
                                    <p:animScale>
                                      <p:cBhvr>
                                        <p:cTn id="34" dur="166" decel="50000">
                                          <p:stCondLst>
                                            <p:cond delay="676"/>
                                          </p:stCondLst>
                                        </p:cTn>
                                        <p:tgtEl>
                                          <p:spTgt spid="1026"/>
                                        </p:tgtEl>
                                      </p:cBhvr>
                                      <p:to x="100000" y="100000"/>
                                    </p:animScale>
                                    <p:animScale>
                                      <p:cBhvr>
                                        <p:cTn id="35" dur="26">
                                          <p:stCondLst>
                                            <p:cond delay="1312"/>
                                          </p:stCondLst>
                                        </p:cTn>
                                        <p:tgtEl>
                                          <p:spTgt spid="1026"/>
                                        </p:tgtEl>
                                      </p:cBhvr>
                                      <p:to x="100000" y="80000"/>
                                    </p:animScale>
                                    <p:animScale>
                                      <p:cBhvr>
                                        <p:cTn id="36" dur="166" decel="50000">
                                          <p:stCondLst>
                                            <p:cond delay="1338"/>
                                          </p:stCondLst>
                                        </p:cTn>
                                        <p:tgtEl>
                                          <p:spTgt spid="1026"/>
                                        </p:tgtEl>
                                      </p:cBhvr>
                                      <p:to x="100000" y="100000"/>
                                    </p:animScale>
                                    <p:animScale>
                                      <p:cBhvr>
                                        <p:cTn id="37" dur="26">
                                          <p:stCondLst>
                                            <p:cond delay="1642"/>
                                          </p:stCondLst>
                                        </p:cTn>
                                        <p:tgtEl>
                                          <p:spTgt spid="1026"/>
                                        </p:tgtEl>
                                      </p:cBhvr>
                                      <p:to x="100000" y="90000"/>
                                    </p:animScale>
                                    <p:animScale>
                                      <p:cBhvr>
                                        <p:cTn id="38" dur="166" decel="50000">
                                          <p:stCondLst>
                                            <p:cond delay="1668"/>
                                          </p:stCondLst>
                                        </p:cTn>
                                        <p:tgtEl>
                                          <p:spTgt spid="1026"/>
                                        </p:tgtEl>
                                      </p:cBhvr>
                                      <p:to x="100000" y="100000"/>
                                    </p:animScale>
                                    <p:animScale>
                                      <p:cBhvr>
                                        <p:cTn id="39" dur="26">
                                          <p:stCondLst>
                                            <p:cond delay="1808"/>
                                          </p:stCondLst>
                                        </p:cTn>
                                        <p:tgtEl>
                                          <p:spTgt spid="1026"/>
                                        </p:tgtEl>
                                      </p:cBhvr>
                                      <p:to x="100000" y="95000"/>
                                    </p:animScale>
                                    <p:animScale>
                                      <p:cBhvr>
                                        <p:cTn id="40" dur="166" decel="50000">
                                          <p:stCondLst>
                                            <p:cond delay="1834"/>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79512" y="188640"/>
            <a:ext cx="8712967" cy="6480719"/>
          </a:xfrm>
        </p:spPr>
        <p:txBody>
          <a:bodyPr>
            <a:normAutofit/>
          </a:bodyPr>
          <a:lstStyle/>
          <a:p>
            <a:pPr algn="r" rtl="1"/>
            <a:r>
              <a:rPr lang="ar-IQ" sz="2000" b="1" dirty="0">
                <a:solidFill>
                  <a:srgbClr val="FF0000"/>
                </a:solidFill>
                <a:latin typeface="Times New Roman" pitchFamily="18" charset="0"/>
                <a:cs typeface="Times New Roman" pitchFamily="18" charset="0"/>
              </a:rPr>
              <a:t>كشف كربونات الصوديوم الهيدروجينية </a:t>
            </a:r>
            <a:r>
              <a:rPr lang="en-GB" sz="2000" b="1" dirty="0">
                <a:solidFill>
                  <a:srgbClr val="FF0000"/>
                </a:solidFill>
                <a:latin typeface="Times New Roman" pitchFamily="18" charset="0"/>
                <a:cs typeface="Times New Roman" pitchFamily="18" charset="0"/>
              </a:rPr>
              <a:t>sodium hydrogen carbonate test</a:t>
            </a:r>
          </a:p>
          <a:p>
            <a:pPr algn="r" rtl="1"/>
            <a:r>
              <a:rPr lang="ar-IQ" sz="1800" dirty="0">
                <a:latin typeface="Times New Roman" pitchFamily="18" charset="0"/>
                <a:cs typeface="Times New Roman" pitchFamily="18" charset="0"/>
              </a:rPr>
              <a:t>تتفاعل كربونات الصوديوم الهيدروجينية بكونها ملح لحامض ضعيف مع الأحماض و يتصاعد </a:t>
            </a:r>
            <a:r>
              <a:rPr lang="en-GB" sz="1800" dirty="0">
                <a:latin typeface="Times New Roman" pitchFamily="18" charset="0"/>
                <a:cs typeface="Times New Roman" pitchFamily="18" charset="0"/>
              </a:rPr>
              <a:t>CO2 </a:t>
            </a:r>
            <a:r>
              <a:rPr lang="ar-IQ" sz="1800" dirty="0">
                <a:latin typeface="Times New Roman" pitchFamily="18" charset="0"/>
                <a:cs typeface="Times New Roman" pitchFamily="18" charset="0"/>
              </a:rPr>
              <a:t>على هيئة فقاعات يمكن ملاحظتها، و يتكون ملح الحامض المتفاعل و الماء </a:t>
            </a:r>
            <a:r>
              <a:rPr lang="ar-IQ" sz="1800" dirty="0" smtClean="0">
                <a:latin typeface="Times New Roman" pitchFamily="18" charset="0"/>
                <a:cs typeface="Times New Roman" pitchFamily="18" charset="0"/>
              </a:rPr>
              <a:t>كنواتج</a:t>
            </a: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r>
              <a:rPr lang="ar-IQ" sz="1800" dirty="0">
                <a:latin typeface="Times New Roman" pitchFamily="18" charset="0"/>
                <a:cs typeface="Times New Roman" pitchFamily="18" charset="0"/>
              </a:rPr>
              <a:t>- </a:t>
            </a:r>
            <a:r>
              <a:rPr lang="ar-IQ" sz="2400" b="1" dirty="0">
                <a:solidFill>
                  <a:srgbClr val="FF0000"/>
                </a:solidFill>
                <a:latin typeface="Times New Roman" pitchFamily="18" charset="0"/>
                <a:cs typeface="Times New Roman" pitchFamily="18" charset="0"/>
              </a:rPr>
              <a:t>كشف  </a:t>
            </a:r>
            <a:r>
              <a:rPr lang="en-GB" sz="2400" b="1" dirty="0">
                <a:solidFill>
                  <a:srgbClr val="FF0000"/>
                </a:solidFill>
                <a:latin typeface="Times New Roman" pitchFamily="18" charset="0"/>
                <a:cs typeface="Times New Roman" pitchFamily="18" charset="0"/>
              </a:rPr>
              <a:t>FeCl3 :</a:t>
            </a:r>
          </a:p>
          <a:p>
            <a:pPr algn="r" rtl="1"/>
            <a:r>
              <a:rPr lang="ar-IQ" sz="1800" dirty="0">
                <a:latin typeface="Times New Roman" pitchFamily="18" charset="0"/>
                <a:cs typeface="Times New Roman" pitchFamily="18" charset="0"/>
              </a:rPr>
              <a:t>يطبق على مركبات الاحماض الكربوكسيلية </a:t>
            </a:r>
            <a:r>
              <a:rPr lang="ar-IQ" sz="1800" dirty="0" smtClean="0">
                <a:latin typeface="Times New Roman" pitchFamily="18" charset="0"/>
                <a:cs typeface="Times New Roman" pitchFamily="18" charset="0"/>
              </a:rPr>
              <a:t>مثل</a:t>
            </a: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r>
              <a:rPr lang="ar-IQ" sz="1800" dirty="0">
                <a:latin typeface="Times New Roman" pitchFamily="18" charset="0"/>
                <a:cs typeface="Times New Roman" pitchFamily="18" charset="0"/>
              </a:rPr>
              <a:t> </a:t>
            </a:r>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a:p>
            <a:pPr algn="r" rtl="1"/>
            <a:r>
              <a:rPr lang="ar-IQ" sz="1800" dirty="0" smtClean="0">
                <a:solidFill>
                  <a:srgbClr val="FF0000"/>
                </a:solidFill>
                <a:latin typeface="Times New Roman" pitchFamily="18" charset="0"/>
                <a:cs typeface="Times New Roman" pitchFamily="18" charset="0"/>
              </a:rPr>
              <a:t> </a:t>
            </a:r>
            <a:r>
              <a:rPr lang="ar-IQ" sz="1800" dirty="0">
                <a:solidFill>
                  <a:srgbClr val="FF0000"/>
                </a:solidFill>
                <a:latin typeface="Times New Roman" pitchFamily="18" charset="0"/>
                <a:cs typeface="Times New Roman" pitchFamily="18" charset="0"/>
              </a:rPr>
              <a:t>يجب أن نعمل معادلة للأحماض قبل البدء في التجربة. والطريقة هي :</a:t>
            </a:r>
          </a:p>
          <a:p>
            <a:pPr algn="r" rtl="1"/>
            <a:r>
              <a:rPr lang="ar-IQ" sz="1800" dirty="0">
                <a:latin typeface="Times New Roman" pitchFamily="18" charset="0"/>
                <a:cs typeface="Times New Roman" pitchFamily="18" charset="0"/>
              </a:rPr>
              <a:t>1 مل او 1 جم من المادة في كأس مع ورقة تباع شمس حمراء +  </a:t>
            </a:r>
            <a:r>
              <a:rPr lang="en-GB" sz="1800" dirty="0">
                <a:latin typeface="Times New Roman" pitchFamily="18" charset="0"/>
                <a:cs typeface="Times New Roman" pitchFamily="18" charset="0"/>
              </a:rPr>
              <a:t>dil.NH4OH  </a:t>
            </a:r>
            <a:r>
              <a:rPr lang="ar-IQ" sz="1800" dirty="0">
                <a:latin typeface="Times New Roman" pitchFamily="18" charset="0"/>
                <a:cs typeface="Times New Roman" pitchFamily="18" charset="0"/>
              </a:rPr>
              <a:t>حوالي 10 مل ( تضاف تدريجياً حتى تتحول ورقة تباع الشمس إلى اللون الأزرق ثم نتوقف عن الإضافة) ثم نسخن على لهب حتى تختفي رائحة الأمونيا أي تقريباً حتى يجف الكأس ( المهم </a:t>
            </a:r>
            <a:r>
              <a:rPr lang="ar-IQ" sz="1800" dirty="0" err="1">
                <a:latin typeface="Times New Roman" pitchFamily="18" charset="0"/>
                <a:cs typeface="Times New Roman" pitchFamily="18" charset="0"/>
              </a:rPr>
              <a:t>لايحترق</a:t>
            </a:r>
            <a:r>
              <a:rPr lang="ar-IQ" sz="1800" dirty="0">
                <a:latin typeface="Times New Roman" pitchFamily="18" charset="0"/>
                <a:cs typeface="Times New Roman" pitchFamily="18" charset="0"/>
              </a:rPr>
              <a:t>) وحينها ترجع ورق تباع الشمس إلى اللون الأحمر وهذا المتكون هو الملح ( ملح الأمونيا للحمض) ثم نبرد الكأس ونضع قليل من الماء المقطر وبذلك نكون قد حصلنا على المحلول المتعادل للحمض.</a:t>
            </a: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1196752"/>
            <a:ext cx="619268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3154393"/>
            <a:ext cx="4505325"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7367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6" presetClass="entr" presetSubtype="0" fill="hold" nodeType="after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wipe(down)">
                                      <p:cBhvr>
                                        <p:cTn id="17" dur="580">
                                          <p:stCondLst>
                                            <p:cond delay="0"/>
                                          </p:stCondLst>
                                        </p:cTn>
                                        <p:tgtEl>
                                          <p:spTgt spid="2050"/>
                                        </p:tgtEl>
                                      </p:cBhvr>
                                    </p:animEffect>
                                    <p:anim calcmode="lin" valueType="num">
                                      <p:cBhvr>
                                        <p:cTn id="18" dur="1822" tmFilter="0,0; 0.14,0.36; 0.43,0.73; 0.71,0.91; 1.0,1.0">
                                          <p:stCondLst>
                                            <p:cond delay="0"/>
                                          </p:stCondLst>
                                        </p:cTn>
                                        <p:tgtEl>
                                          <p:spTgt spid="2050"/>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2050"/>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2050"/>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2050"/>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2050"/>
                                        </p:tgtEl>
                                        <p:attrNameLst>
                                          <p:attrName>ppt_y</p:attrName>
                                        </p:attrNameLst>
                                      </p:cBhvr>
                                      <p:tavLst>
                                        <p:tav tm="0" fmla="#ppt_y-sin(pi*$)/81">
                                          <p:val>
                                            <p:fltVal val="0"/>
                                          </p:val>
                                        </p:tav>
                                        <p:tav tm="100000">
                                          <p:val>
                                            <p:fltVal val="1"/>
                                          </p:val>
                                        </p:tav>
                                      </p:tavLst>
                                    </p:anim>
                                    <p:animScale>
                                      <p:cBhvr>
                                        <p:cTn id="23" dur="26">
                                          <p:stCondLst>
                                            <p:cond delay="650"/>
                                          </p:stCondLst>
                                        </p:cTn>
                                        <p:tgtEl>
                                          <p:spTgt spid="2050"/>
                                        </p:tgtEl>
                                      </p:cBhvr>
                                      <p:to x="100000" y="60000"/>
                                    </p:animScale>
                                    <p:animScale>
                                      <p:cBhvr>
                                        <p:cTn id="24" dur="166" decel="50000">
                                          <p:stCondLst>
                                            <p:cond delay="676"/>
                                          </p:stCondLst>
                                        </p:cTn>
                                        <p:tgtEl>
                                          <p:spTgt spid="2050"/>
                                        </p:tgtEl>
                                      </p:cBhvr>
                                      <p:to x="100000" y="100000"/>
                                    </p:animScale>
                                    <p:animScale>
                                      <p:cBhvr>
                                        <p:cTn id="25" dur="26">
                                          <p:stCondLst>
                                            <p:cond delay="1312"/>
                                          </p:stCondLst>
                                        </p:cTn>
                                        <p:tgtEl>
                                          <p:spTgt spid="2050"/>
                                        </p:tgtEl>
                                      </p:cBhvr>
                                      <p:to x="100000" y="80000"/>
                                    </p:animScale>
                                    <p:animScale>
                                      <p:cBhvr>
                                        <p:cTn id="26" dur="166" decel="50000">
                                          <p:stCondLst>
                                            <p:cond delay="1338"/>
                                          </p:stCondLst>
                                        </p:cTn>
                                        <p:tgtEl>
                                          <p:spTgt spid="2050"/>
                                        </p:tgtEl>
                                      </p:cBhvr>
                                      <p:to x="100000" y="100000"/>
                                    </p:animScale>
                                    <p:animScale>
                                      <p:cBhvr>
                                        <p:cTn id="27" dur="26">
                                          <p:stCondLst>
                                            <p:cond delay="1642"/>
                                          </p:stCondLst>
                                        </p:cTn>
                                        <p:tgtEl>
                                          <p:spTgt spid="2050"/>
                                        </p:tgtEl>
                                      </p:cBhvr>
                                      <p:to x="100000" y="90000"/>
                                    </p:animScale>
                                    <p:animScale>
                                      <p:cBhvr>
                                        <p:cTn id="28" dur="166" decel="50000">
                                          <p:stCondLst>
                                            <p:cond delay="1668"/>
                                          </p:stCondLst>
                                        </p:cTn>
                                        <p:tgtEl>
                                          <p:spTgt spid="2050"/>
                                        </p:tgtEl>
                                      </p:cBhvr>
                                      <p:to x="100000" y="100000"/>
                                    </p:animScale>
                                    <p:animScale>
                                      <p:cBhvr>
                                        <p:cTn id="29" dur="26">
                                          <p:stCondLst>
                                            <p:cond delay="1808"/>
                                          </p:stCondLst>
                                        </p:cTn>
                                        <p:tgtEl>
                                          <p:spTgt spid="2050"/>
                                        </p:tgtEl>
                                      </p:cBhvr>
                                      <p:to x="100000" y="95000"/>
                                    </p:animScale>
                                    <p:animScale>
                                      <p:cBhvr>
                                        <p:cTn id="30" dur="166" decel="50000">
                                          <p:stCondLst>
                                            <p:cond delay="1834"/>
                                          </p:stCondLst>
                                        </p:cTn>
                                        <p:tgtEl>
                                          <p:spTgt spid="2050"/>
                                        </p:tgtEl>
                                      </p:cBhvr>
                                      <p:to x="100000" y="100000"/>
                                    </p:animScale>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 calcmode="lin" valueType="num">
                                      <p:cBhvr additive="base">
                                        <p:cTn id="34"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 presetClass="entr" presetSubtype="4" fill="hold" nodeType="after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 calcmode="lin" valueType="num">
                                      <p:cBhvr additive="base">
                                        <p:cTn id="3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6" presetClass="entr" presetSubtype="0" fill="hold" nodeType="afterEffect">
                                  <p:stCondLst>
                                    <p:cond delay="0"/>
                                  </p:stCondLst>
                                  <p:childTnLst>
                                    <p:set>
                                      <p:cBhvr>
                                        <p:cTn id="43" dur="1" fill="hold">
                                          <p:stCondLst>
                                            <p:cond delay="0"/>
                                          </p:stCondLst>
                                        </p:cTn>
                                        <p:tgtEl>
                                          <p:spTgt spid="2051"/>
                                        </p:tgtEl>
                                        <p:attrNameLst>
                                          <p:attrName>style.visibility</p:attrName>
                                        </p:attrNameLst>
                                      </p:cBhvr>
                                      <p:to>
                                        <p:strVal val="visible"/>
                                      </p:to>
                                    </p:set>
                                    <p:animEffect transition="in" filter="wipe(down)">
                                      <p:cBhvr>
                                        <p:cTn id="44" dur="580">
                                          <p:stCondLst>
                                            <p:cond delay="0"/>
                                          </p:stCondLst>
                                        </p:cTn>
                                        <p:tgtEl>
                                          <p:spTgt spid="2051"/>
                                        </p:tgtEl>
                                      </p:cBhvr>
                                    </p:animEffect>
                                    <p:anim calcmode="lin" valueType="num">
                                      <p:cBhvr>
                                        <p:cTn id="45" dur="1822" tmFilter="0,0; 0.14,0.36; 0.43,0.73; 0.71,0.91; 1.0,1.0">
                                          <p:stCondLst>
                                            <p:cond delay="0"/>
                                          </p:stCondLst>
                                        </p:cTn>
                                        <p:tgtEl>
                                          <p:spTgt spid="2051"/>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2051"/>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2051"/>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2051"/>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2051"/>
                                        </p:tgtEl>
                                        <p:attrNameLst>
                                          <p:attrName>ppt_y</p:attrName>
                                        </p:attrNameLst>
                                      </p:cBhvr>
                                      <p:tavLst>
                                        <p:tav tm="0" fmla="#ppt_y-sin(pi*$)/81">
                                          <p:val>
                                            <p:fltVal val="0"/>
                                          </p:val>
                                        </p:tav>
                                        <p:tav tm="100000">
                                          <p:val>
                                            <p:fltVal val="1"/>
                                          </p:val>
                                        </p:tav>
                                      </p:tavLst>
                                    </p:anim>
                                    <p:animScale>
                                      <p:cBhvr>
                                        <p:cTn id="50" dur="26">
                                          <p:stCondLst>
                                            <p:cond delay="650"/>
                                          </p:stCondLst>
                                        </p:cTn>
                                        <p:tgtEl>
                                          <p:spTgt spid="2051"/>
                                        </p:tgtEl>
                                      </p:cBhvr>
                                      <p:to x="100000" y="60000"/>
                                    </p:animScale>
                                    <p:animScale>
                                      <p:cBhvr>
                                        <p:cTn id="51" dur="166" decel="50000">
                                          <p:stCondLst>
                                            <p:cond delay="676"/>
                                          </p:stCondLst>
                                        </p:cTn>
                                        <p:tgtEl>
                                          <p:spTgt spid="2051"/>
                                        </p:tgtEl>
                                      </p:cBhvr>
                                      <p:to x="100000" y="100000"/>
                                    </p:animScale>
                                    <p:animScale>
                                      <p:cBhvr>
                                        <p:cTn id="52" dur="26">
                                          <p:stCondLst>
                                            <p:cond delay="1312"/>
                                          </p:stCondLst>
                                        </p:cTn>
                                        <p:tgtEl>
                                          <p:spTgt spid="2051"/>
                                        </p:tgtEl>
                                      </p:cBhvr>
                                      <p:to x="100000" y="80000"/>
                                    </p:animScale>
                                    <p:animScale>
                                      <p:cBhvr>
                                        <p:cTn id="53" dur="166" decel="50000">
                                          <p:stCondLst>
                                            <p:cond delay="1338"/>
                                          </p:stCondLst>
                                        </p:cTn>
                                        <p:tgtEl>
                                          <p:spTgt spid="2051"/>
                                        </p:tgtEl>
                                      </p:cBhvr>
                                      <p:to x="100000" y="100000"/>
                                    </p:animScale>
                                    <p:animScale>
                                      <p:cBhvr>
                                        <p:cTn id="54" dur="26">
                                          <p:stCondLst>
                                            <p:cond delay="1642"/>
                                          </p:stCondLst>
                                        </p:cTn>
                                        <p:tgtEl>
                                          <p:spTgt spid="2051"/>
                                        </p:tgtEl>
                                      </p:cBhvr>
                                      <p:to x="100000" y="90000"/>
                                    </p:animScale>
                                    <p:animScale>
                                      <p:cBhvr>
                                        <p:cTn id="55" dur="166" decel="50000">
                                          <p:stCondLst>
                                            <p:cond delay="1668"/>
                                          </p:stCondLst>
                                        </p:cTn>
                                        <p:tgtEl>
                                          <p:spTgt spid="2051"/>
                                        </p:tgtEl>
                                      </p:cBhvr>
                                      <p:to x="100000" y="100000"/>
                                    </p:animScale>
                                    <p:animScale>
                                      <p:cBhvr>
                                        <p:cTn id="56" dur="26">
                                          <p:stCondLst>
                                            <p:cond delay="1808"/>
                                          </p:stCondLst>
                                        </p:cTn>
                                        <p:tgtEl>
                                          <p:spTgt spid="2051"/>
                                        </p:tgtEl>
                                      </p:cBhvr>
                                      <p:to x="100000" y="95000"/>
                                    </p:animScale>
                                    <p:animScale>
                                      <p:cBhvr>
                                        <p:cTn id="57" dur="166" decel="50000">
                                          <p:stCondLst>
                                            <p:cond delay="1834"/>
                                          </p:stCondLst>
                                        </p:cTn>
                                        <p:tgtEl>
                                          <p:spTgt spid="2051"/>
                                        </p:tgtEl>
                                      </p:cBhvr>
                                      <p:to x="100000" y="100000"/>
                                    </p:animScale>
                                  </p:childTnLst>
                                </p:cTn>
                              </p:par>
                            </p:childTnLst>
                          </p:cTn>
                        </p:par>
                        <p:par>
                          <p:cTn id="58" fill="hold">
                            <p:stCondLst>
                              <p:cond delay="6000"/>
                            </p:stCondLst>
                            <p:childTnLst>
                              <p:par>
                                <p:cTn id="59" presetID="2" presetClass="entr" presetSubtype="4" fill="hold" nodeType="afterEffect">
                                  <p:stCondLst>
                                    <p:cond delay="0"/>
                                  </p:stCondLst>
                                  <p:childTnLst>
                                    <p:set>
                                      <p:cBhvr>
                                        <p:cTn id="60" dur="1" fill="hold">
                                          <p:stCondLst>
                                            <p:cond delay="0"/>
                                          </p:stCondLst>
                                        </p:cTn>
                                        <p:tgtEl>
                                          <p:spTgt spid="2">
                                            <p:txEl>
                                              <p:pRg st="11" end="11"/>
                                            </p:txEl>
                                          </p:spTgt>
                                        </p:tgtEl>
                                        <p:attrNameLst>
                                          <p:attrName>style.visibility</p:attrName>
                                        </p:attrNameLst>
                                      </p:cBhvr>
                                      <p:to>
                                        <p:strVal val="visible"/>
                                      </p:to>
                                    </p:set>
                                    <p:anim calcmode="lin" valueType="num">
                                      <p:cBhvr additive="base">
                                        <p:cTn id="6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par>
                          <p:cTn id="63" fill="hold">
                            <p:stCondLst>
                              <p:cond delay="6500"/>
                            </p:stCondLst>
                            <p:childTnLst>
                              <p:par>
                                <p:cTn id="64" presetID="2" presetClass="entr" presetSubtype="4" fill="hold" nodeType="afterEffect">
                                  <p:stCondLst>
                                    <p:cond delay="0"/>
                                  </p:stCondLst>
                                  <p:childTnLst>
                                    <p:set>
                                      <p:cBhvr>
                                        <p:cTn id="65" dur="1" fill="hold">
                                          <p:stCondLst>
                                            <p:cond delay="0"/>
                                          </p:stCondLst>
                                        </p:cTn>
                                        <p:tgtEl>
                                          <p:spTgt spid="2">
                                            <p:txEl>
                                              <p:pRg st="12" end="12"/>
                                            </p:txEl>
                                          </p:spTgt>
                                        </p:tgtEl>
                                        <p:attrNameLst>
                                          <p:attrName>style.visibility</p:attrName>
                                        </p:attrNameLst>
                                      </p:cBhvr>
                                      <p:to>
                                        <p:strVal val="visible"/>
                                      </p:to>
                                    </p:set>
                                    <p:anim calcmode="lin" valueType="num">
                                      <p:cBhvr additive="base">
                                        <p:cTn id="66"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79512" y="193963"/>
            <a:ext cx="8742815" cy="6475397"/>
          </a:xfrm>
        </p:spPr>
        <p:txBody>
          <a:bodyPr>
            <a:normAutofit/>
          </a:bodyPr>
          <a:lstStyle/>
          <a:p>
            <a:pPr algn="r" rtl="1"/>
            <a:r>
              <a:rPr lang="ar-IQ" sz="1800" dirty="0">
                <a:solidFill>
                  <a:srgbClr val="FF0000"/>
                </a:solidFill>
                <a:latin typeface="Times New Roman" pitchFamily="18" charset="0"/>
                <a:cs typeface="Times New Roman" pitchFamily="18" charset="0"/>
              </a:rPr>
              <a:t>نأخذ كمية من المحلول المتعادل لـ 1,2,3 + 1 مل من </a:t>
            </a:r>
            <a:r>
              <a:rPr lang="en-GB" sz="1800" dirty="0">
                <a:solidFill>
                  <a:srgbClr val="FF0000"/>
                </a:solidFill>
                <a:latin typeface="Times New Roman" pitchFamily="18" charset="0"/>
                <a:cs typeface="Times New Roman" pitchFamily="18" charset="0"/>
              </a:rPr>
              <a:t>FeCl3  :</a:t>
            </a:r>
          </a:p>
          <a:p>
            <a:pPr algn="r" rtl="1"/>
            <a:r>
              <a:rPr lang="ar-IQ" sz="1800" b="1" dirty="0">
                <a:solidFill>
                  <a:srgbClr val="FF0000"/>
                </a:solidFill>
                <a:latin typeface="Times New Roman" pitchFamily="18" charset="0"/>
                <a:cs typeface="Times New Roman" pitchFamily="18" charset="0"/>
              </a:rPr>
              <a:t>مركب 1 </a:t>
            </a:r>
            <a:r>
              <a:rPr lang="ar-IQ" sz="1800" dirty="0">
                <a:latin typeface="Times New Roman" pitchFamily="18" charset="0"/>
                <a:cs typeface="Times New Roman" pitchFamily="18" charset="0"/>
              </a:rPr>
              <a:t>: لون احمر دموي ( واذا اعطى راسب بني محمر وهي لون </a:t>
            </a:r>
            <a:r>
              <a:rPr lang="en-GB" sz="1800" dirty="0">
                <a:latin typeface="Times New Roman" pitchFamily="18" charset="0"/>
                <a:cs typeface="Times New Roman" pitchFamily="18" charset="0"/>
              </a:rPr>
              <a:t>Fe(OH)3  </a:t>
            </a:r>
            <a:r>
              <a:rPr lang="ar-IQ" sz="1800" dirty="0">
                <a:latin typeface="Times New Roman" pitchFamily="18" charset="0"/>
                <a:cs typeface="Times New Roman" pitchFamily="18" charset="0"/>
              </a:rPr>
              <a:t>وذلك لعدم تخلصنا من الأمونيا بشكل جيد ) واذا اضيف على اللون الأحمر الدموي ماء مع التسخين على الحمام المائي يعطي راسب بني.</a:t>
            </a:r>
          </a:p>
          <a:p>
            <a:pPr algn="r" rtl="1"/>
            <a:endParaRPr lang="ar-IQ" sz="1800" dirty="0">
              <a:latin typeface="Times New Roman" pitchFamily="18" charset="0"/>
              <a:cs typeface="Times New Roman" pitchFamily="18" charset="0"/>
            </a:endParaRPr>
          </a:p>
          <a:p>
            <a:pPr algn="r" rtl="1"/>
            <a:r>
              <a:rPr lang="ar-IQ" sz="1800" b="1" dirty="0">
                <a:solidFill>
                  <a:srgbClr val="FF0000"/>
                </a:solidFill>
                <a:latin typeface="Times New Roman" pitchFamily="18" charset="0"/>
                <a:cs typeface="Times New Roman" pitchFamily="18" charset="0"/>
              </a:rPr>
              <a:t>مركب 2 , 3: </a:t>
            </a:r>
            <a:r>
              <a:rPr lang="ar-IQ" sz="1800" dirty="0">
                <a:latin typeface="Times New Roman" pitchFamily="18" charset="0"/>
                <a:cs typeface="Times New Roman" pitchFamily="18" charset="0"/>
              </a:rPr>
              <a:t>لون أصفر ليموني ( وبما أن </a:t>
            </a:r>
            <a:r>
              <a:rPr lang="en-GB" sz="1800" dirty="0">
                <a:latin typeface="Times New Roman" pitchFamily="18" charset="0"/>
                <a:cs typeface="Times New Roman" pitchFamily="18" charset="0"/>
              </a:rPr>
              <a:t>FeCl3  </a:t>
            </a:r>
            <a:r>
              <a:rPr lang="ar-IQ" sz="1800" dirty="0">
                <a:latin typeface="Times New Roman" pitchFamily="18" charset="0"/>
                <a:cs typeface="Times New Roman" pitchFamily="18" charset="0"/>
              </a:rPr>
              <a:t>أصفر لذا يجب عمل مقا </a:t>
            </a:r>
            <a:r>
              <a:rPr lang="ar-IQ" sz="1800" dirty="0" err="1">
                <a:latin typeface="Times New Roman" pitchFamily="18" charset="0"/>
                <a:cs typeface="Times New Roman" pitchFamily="18" charset="0"/>
              </a:rPr>
              <a:t>نة</a:t>
            </a:r>
            <a:r>
              <a:rPr lang="ar-IQ" sz="1800" dirty="0">
                <a:latin typeface="Times New Roman" pitchFamily="18" charset="0"/>
                <a:cs typeface="Times New Roman" pitchFamily="18" charset="0"/>
              </a:rPr>
              <a:t> لونه بلون الناتج وذلك عن طريق عمل محلول بلانك أي نأخذ نفس كمية المحلول المتعادل ماء مقطر + </a:t>
            </a:r>
            <a:r>
              <a:rPr lang="en-GB" sz="1800" dirty="0">
                <a:latin typeface="Times New Roman" pitchFamily="18" charset="0"/>
                <a:cs typeface="Times New Roman" pitchFamily="18" charset="0"/>
              </a:rPr>
              <a:t>FeCl3 </a:t>
            </a:r>
            <a:r>
              <a:rPr lang="ar-IQ" sz="1800" dirty="0">
                <a:latin typeface="Times New Roman" pitchFamily="18" charset="0"/>
                <a:cs typeface="Times New Roman" pitchFamily="18" charset="0"/>
              </a:rPr>
              <a:t>بحيث يكون لون ناتج 2 , 3 أغمق من لون </a:t>
            </a:r>
            <a:r>
              <a:rPr lang="ar-IQ" sz="1800" dirty="0" err="1">
                <a:latin typeface="Times New Roman" pitchFamily="18" charset="0"/>
                <a:cs typeface="Times New Roman" pitchFamily="18" charset="0"/>
              </a:rPr>
              <a:t>البلانك</a:t>
            </a:r>
            <a:r>
              <a:rPr lang="ar-IQ" sz="1800" dirty="0">
                <a:latin typeface="Times New Roman" pitchFamily="18" charset="0"/>
                <a:cs typeface="Times New Roman" pitchFamily="18" charset="0"/>
              </a:rPr>
              <a:t>) , مركب 2 : يعطي لون أصفر بدون معادلة</a:t>
            </a:r>
            <a:r>
              <a:rPr lang="ar-IQ" sz="1800" dirty="0" smtClean="0">
                <a:latin typeface="Times New Roman" pitchFamily="18" charset="0"/>
                <a:cs typeface="Times New Roman" pitchFamily="18" charset="0"/>
              </a:rPr>
              <a:t>).</a:t>
            </a:r>
          </a:p>
          <a:p>
            <a:pPr algn="r" rtl="1"/>
            <a:endParaRPr lang="ar-IQ" sz="18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2996952"/>
            <a:ext cx="7344816"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4450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6" presetClass="entr" presetSubtype="0" fill="hold" nodeType="afterEffect">
                                  <p:stCondLst>
                                    <p:cond delay="0"/>
                                  </p:stCondLst>
                                  <p:childTnLst>
                                    <p:set>
                                      <p:cBhvr>
                                        <p:cTn id="21" dur="1" fill="hold">
                                          <p:stCondLst>
                                            <p:cond delay="0"/>
                                          </p:stCondLst>
                                        </p:cTn>
                                        <p:tgtEl>
                                          <p:spTgt spid="3074"/>
                                        </p:tgtEl>
                                        <p:attrNameLst>
                                          <p:attrName>style.visibility</p:attrName>
                                        </p:attrNameLst>
                                      </p:cBhvr>
                                      <p:to>
                                        <p:strVal val="visible"/>
                                      </p:to>
                                    </p:set>
                                    <p:animEffect transition="in" filter="wipe(down)">
                                      <p:cBhvr>
                                        <p:cTn id="22" dur="580">
                                          <p:stCondLst>
                                            <p:cond delay="0"/>
                                          </p:stCondLst>
                                        </p:cTn>
                                        <p:tgtEl>
                                          <p:spTgt spid="3074"/>
                                        </p:tgtEl>
                                      </p:cBhvr>
                                    </p:animEffect>
                                    <p:anim calcmode="lin" valueType="num">
                                      <p:cBhvr>
                                        <p:cTn id="23" dur="1822" tmFilter="0,0; 0.14,0.36; 0.43,0.73; 0.71,0.91; 1.0,1.0">
                                          <p:stCondLst>
                                            <p:cond delay="0"/>
                                          </p:stCondLst>
                                        </p:cTn>
                                        <p:tgtEl>
                                          <p:spTgt spid="3074"/>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074"/>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074"/>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074"/>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074"/>
                                        </p:tgtEl>
                                        <p:attrNameLst>
                                          <p:attrName>ppt_y</p:attrName>
                                        </p:attrNameLst>
                                      </p:cBhvr>
                                      <p:tavLst>
                                        <p:tav tm="0" fmla="#ppt_y-sin(pi*$)/81">
                                          <p:val>
                                            <p:fltVal val="0"/>
                                          </p:val>
                                        </p:tav>
                                        <p:tav tm="100000">
                                          <p:val>
                                            <p:fltVal val="1"/>
                                          </p:val>
                                        </p:tav>
                                      </p:tavLst>
                                    </p:anim>
                                    <p:animScale>
                                      <p:cBhvr>
                                        <p:cTn id="28" dur="26">
                                          <p:stCondLst>
                                            <p:cond delay="650"/>
                                          </p:stCondLst>
                                        </p:cTn>
                                        <p:tgtEl>
                                          <p:spTgt spid="3074"/>
                                        </p:tgtEl>
                                      </p:cBhvr>
                                      <p:to x="100000" y="60000"/>
                                    </p:animScale>
                                    <p:animScale>
                                      <p:cBhvr>
                                        <p:cTn id="29" dur="166" decel="50000">
                                          <p:stCondLst>
                                            <p:cond delay="676"/>
                                          </p:stCondLst>
                                        </p:cTn>
                                        <p:tgtEl>
                                          <p:spTgt spid="3074"/>
                                        </p:tgtEl>
                                      </p:cBhvr>
                                      <p:to x="100000" y="100000"/>
                                    </p:animScale>
                                    <p:animScale>
                                      <p:cBhvr>
                                        <p:cTn id="30" dur="26">
                                          <p:stCondLst>
                                            <p:cond delay="1312"/>
                                          </p:stCondLst>
                                        </p:cTn>
                                        <p:tgtEl>
                                          <p:spTgt spid="3074"/>
                                        </p:tgtEl>
                                      </p:cBhvr>
                                      <p:to x="100000" y="80000"/>
                                    </p:animScale>
                                    <p:animScale>
                                      <p:cBhvr>
                                        <p:cTn id="31" dur="166" decel="50000">
                                          <p:stCondLst>
                                            <p:cond delay="1338"/>
                                          </p:stCondLst>
                                        </p:cTn>
                                        <p:tgtEl>
                                          <p:spTgt spid="3074"/>
                                        </p:tgtEl>
                                      </p:cBhvr>
                                      <p:to x="100000" y="100000"/>
                                    </p:animScale>
                                    <p:animScale>
                                      <p:cBhvr>
                                        <p:cTn id="32" dur="26">
                                          <p:stCondLst>
                                            <p:cond delay="1642"/>
                                          </p:stCondLst>
                                        </p:cTn>
                                        <p:tgtEl>
                                          <p:spTgt spid="3074"/>
                                        </p:tgtEl>
                                      </p:cBhvr>
                                      <p:to x="100000" y="90000"/>
                                    </p:animScale>
                                    <p:animScale>
                                      <p:cBhvr>
                                        <p:cTn id="33" dur="166" decel="50000">
                                          <p:stCondLst>
                                            <p:cond delay="1668"/>
                                          </p:stCondLst>
                                        </p:cTn>
                                        <p:tgtEl>
                                          <p:spTgt spid="3074"/>
                                        </p:tgtEl>
                                      </p:cBhvr>
                                      <p:to x="100000" y="100000"/>
                                    </p:animScale>
                                    <p:animScale>
                                      <p:cBhvr>
                                        <p:cTn id="34" dur="26">
                                          <p:stCondLst>
                                            <p:cond delay="1808"/>
                                          </p:stCondLst>
                                        </p:cTn>
                                        <p:tgtEl>
                                          <p:spTgt spid="3074"/>
                                        </p:tgtEl>
                                      </p:cBhvr>
                                      <p:to x="100000" y="95000"/>
                                    </p:animScale>
                                    <p:animScale>
                                      <p:cBhvr>
                                        <p:cTn id="35" dur="166" decel="50000">
                                          <p:stCondLst>
                                            <p:cond delay="1834"/>
                                          </p:stCondLst>
                                        </p:cTn>
                                        <p:tgtEl>
                                          <p:spTgt spid="307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07504" y="188640"/>
            <a:ext cx="8856983" cy="6552727"/>
          </a:xfrm>
        </p:spPr>
        <p:txBody>
          <a:bodyPr>
            <a:normAutofit/>
          </a:bodyPr>
          <a:lstStyle/>
          <a:p>
            <a:pPr algn="r" rtl="1"/>
            <a:r>
              <a:rPr lang="ar-IQ" sz="2400" dirty="0" err="1">
                <a:solidFill>
                  <a:srgbClr val="FF0000"/>
                </a:solidFill>
                <a:latin typeface="Times New Roman" pitchFamily="18" charset="0"/>
                <a:cs typeface="Times New Roman" pitchFamily="18" charset="0"/>
              </a:rPr>
              <a:t>انهيدريدات</a:t>
            </a:r>
            <a:r>
              <a:rPr lang="ar-IQ" sz="2400" dirty="0">
                <a:solidFill>
                  <a:srgbClr val="FF0000"/>
                </a:solidFill>
                <a:latin typeface="Times New Roman" pitchFamily="18" charset="0"/>
                <a:cs typeface="Times New Roman" pitchFamily="18" charset="0"/>
              </a:rPr>
              <a:t> الحوامض </a:t>
            </a:r>
            <a:r>
              <a:rPr lang="ar-IQ" sz="2400" dirty="0" err="1">
                <a:solidFill>
                  <a:srgbClr val="FF0000"/>
                </a:solidFill>
                <a:latin typeface="Times New Roman" pitchFamily="18" charset="0"/>
                <a:cs typeface="Times New Roman" pitchFamily="18" charset="0"/>
              </a:rPr>
              <a:t>وكلوريدات</a:t>
            </a:r>
            <a:r>
              <a:rPr lang="ar-IQ" sz="2400" dirty="0">
                <a:solidFill>
                  <a:srgbClr val="FF0000"/>
                </a:solidFill>
                <a:latin typeface="Times New Roman" pitchFamily="18" charset="0"/>
                <a:cs typeface="Times New Roman" pitchFamily="18" charset="0"/>
              </a:rPr>
              <a:t> الحوامض </a:t>
            </a:r>
          </a:p>
          <a:p>
            <a:pPr algn="r" rtl="1"/>
            <a:r>
              <a:rPr lang="ar-IQ" sz="1800" dirty="0">
                <a:latin typeface="Times New Roman" pitchFamily="18" charset="0"/>
                <a:cs typeface="Times New Roman" pitchFamily="18" charset="0"/>
              </a:rPr>
              <a:t>كلوريدات الأحماض الكربوكسيلية</a:t>
            </a:r>
            <a:r>
              <a:rPr lang="en-GB" sz="1800" dirty="0">
                <a:latin typeface="Times New Roman" pitchFamily="18" charset="0"/>
                <a:cs typeface="Times New Roman" pitchFamily="18" charset="0"/>
              </a:rPr>
              <a:t>acid chloride، </a:t>
            </a:r>
            <a:r>
              <a:rPr lang="ar-IQ" sz="1800" dirty="0">
                <a:latin typeface="Times New Roman" pitchFamily="18" charset="0"/>
                <a:cs typeface="Times New Roman" pitchFamily="18" charset="0"/>
              </a:rPr>
              <a:t>هو مركب عضوي يحتوي على مجموعة وظيفية -</a:t>
            </a:r>
            <a:r>
              <a:rPr lang="en-GB" sz="1800" dirty="0">
                <a:latin typeface="Times New Roman" pitchFamily="18" charset="0"/>
                <a:cs typeface="Times New Roman" pitchFamily="18" charset="0"/>
              </a:rPr>
              <a:t>CO-Cl. </a:t>
            </a:r>
            <a:r>
              <a:rPr lang="ar-IQ" sz="1800" dirty="0">
                <a:latin typeface="Times New Roman" pitchFamily="18" charset="0"/>
                <a:cs typeface="Times New Roman" pitchFamily="18" charset="0"/>
              </a:rPr>
              <a:t>وهي فئة من المركبات التي تدعى المشتقات الوظيفية للأحماض الكربوكسيلية، </a:t>
            </a:r>
            <a:r>
              <a:rPr lang="ar-IQ" sz="1800" dirty="0" err="1">
                <a:latin typeface="Times New Roman" pitchFamily="18" charset="0"/>
                <a:cs typeface="Times New Roman" pitchFamily="18" charset="0"/>
              </a:rPr>
              <a:t>والكلوريدات</a:t>
            </a:r>
            <a:r>
              <a:rPr lang="ar-IQ" sz="1800" dirty="0">
                <a:latin typeface="Times New Roman" pitchFamily="18" charset="0"/>
                <a:cs typeface="Times New Roman" pitchFamily="18" charset="0"/>
              </a:rPr>
              <a:t> مركبات استبدل فيها -</a:t>
            </a:r>
            <a:r>
              <a:rPr lang="en-GB" sz="1800" dirty="0" err="1">
                <a:latin typeface="Times New Roman" pitchFamily="18" charset="0"/>
                <a:cs typeface="Times New Roman" pitchFamily="18" charset="0"/>
              </a:rPr>
              <a:t>Cl</a:t>
            </a:r>
            <a:r>
              <a:rPr lang="en-GB" sz="1800" dirty="0">
                <a:latin typeface="Times New Roman" pitchFamily="18" charset="0"/>
                <a:cs typeface="Times New Roman" pitchFamily="18" charset="0"/>
              </a:rPr>
              <a:t> </a:t>
            </a:r>
            <a:r>
              <a:rPr lang="ar-IQ" sz="1800" dirty="0">
                <a:latin typeface="Times New Roman" pitchFamily="18" charset="0"/>
                <a:cs typeface="Times New Roman" pitchFamily="18" charset="0"/>
              </a:rPr>
              <a:t>بـ -</a:t>
            </a:r>
            <a:r>
              <a:rPr lang="en-GB" sz="1800" dirty="0">
                <a:latin typeface="Times New Roman" pitchFamily="18" charset="0"/>
                <a:cs typeface="Times New Roman" pitchFamily="18" charset="0"/>
              </a:rPr>
              <a:t>OH </a:t>
            </a:r>
            <a:r>
              <a:rPr lang="ar-IQ" sz="1800" dirty="0">
                <a:latin typeface="Times New Roman" pitchFamily="18" charset="0"/>
                <a:cs typeface="Times New Roman" pitchFamily="18" charset="0"/>
              </a:rPr>
              <a:t>الموجودة في الزمرة الكربوكسيلية لتأخذ الصيغة العامة </a:t>
            </a:r>
            <a:r>
              <a:rPr lang="en-GB" sz="1800" dirty="0">
                <a:latin typeface="Times New Roman" pitchFamily="18" charset="0"/>
                <a:cs typeface="Times New Roman" pitchFamily="18" charset="0"/>
              </a:rPr>
              <a:t>R-CO-</a:t>
            </a:r>
            <a:r>
              <a:rPr lang="en-GB" sz="1800" dirty="0" err="1">
                <a:latin typeface="Times New Roman" pitchFamily="18" charset="0"/>
                <a:cs typeface="Times New Roman" pitchFamily="18" charset="0"/>
              </a:rPr>
              <a:t>Cl</a:t>
            </a:r>
            <a:r>
              <a:rPr lang="en-GB" sz="1800" dirty="0">
                <a:latin typeface="Times New Roman" pitchFamily="18" charset="0"/>
                <a:cs typeface="Times New Roman" pitchFamily="18" charset="0"/>
              </a:rPr>
              <a:t>، </a:t>
            </a:r>
            <a:r>
              <a:rPr lang="ar-IQ" sz="1800" dirty="0">
                <a:latin typeface="Times New Roman" pitchFamily="18" charset="0"/>
                <a:cs typeface="Times New Roman" pitchFamily="18" charset="0"/>
              </a:rPr>
              <a:t>وتعد مصدراً لزمرة الأسيل </a:t>
            </a:r>
            <a:r>
              <a:rPr lang="en-GB" sz="1800" dirty="0">
                <a:latin typeface="Times New Roman" pitchFamily="18" charset="0"/>
                <a:cs typeface="Times New Roman" pitchFamily="18" charset="0"/>
              </a:rPr>
              <a:t>R-CO-. </a:t>
            </a:r>
            <a:r>
              <a:rPr lang="ar-IQ" sz="1800" dirty="0">
                <a:latin typeface="Times New Roman" pitchFamily="18" charset="0"/>
                <a:cs typeface="Times New Roman" pitchFamily="18" charset="0"/>
              </a:rPr>
              <a:t>يكون مشتق الحامض، مثل الحامض الذي يتعلق به، </a:t>
            </a:r>
            <a:r>
              <a:rPr lang="ar-IQ" sz="1800" dirty="0" err="1">
                <a:latin typeface="Times New Roman" pitchFamily="18" charset="0"/>
                <a:cs typeface="Times New Roman" pitchFamily="18" charset="0"/>
              </a:rPr>
              <a:t>أليفاتياً</a:t>
            </a:r>
            <a:r>
              <a:rPr lang="ar-IQ" sz="1800" dirty="0">
                <a:latin typeface="Times New Roman" pitchFamily="18" charset="0"/>
                <a:cs typeface="Times New Roman" pitchFamily="18" charset="0"/>
              </a:rPr>
              <a:t> أو عطرياً، وتبقى خواص الزمرة الوظيفية هي الغالبة، وتظل نفسها مهما كانت بنية بقية الجزيء</a:t>
            </a:r>
            <a:r>
              <a:rPr lang="ar-IQ" sz="1800" dirty="0" smtClean="0">
                <a:latin typeface="Times New Roman" pitchFamily="18" charset="0"/>
                <a:cs typeface="Times New Roman" pitchFamily="18" charset="0"/>
              </a:rPr>
              <a:t>.</a:t>
            </a:r>
          </a:p>
          <a:p>
            <a:pPr algn="r" rtl="1"/>
            <a:endParaRPr lang="ar-IQ" sz="1800" dirty="0">
              <a:latin typeface="Times New Roman" pitchFamily="18" charset="0"/>
              <a:cs typeface="Times New Roman" pitchFamily="18" charset="0"/>
            </a:endParaRPr>
          </a:p>
          <a:p>
            <a:pPr algn="r" rtl="1"/>
            <a:endParaRPr lang="ar-IQ" sz="1800" dirty="0" smtClean="0">
              <a:latin typeface="Times New Roman" pitchFamily="18" charset="0"/>
              <a:cs typeface="Times New Roman" pitchFamily="18" charset="0"/>
            </a:endParaRPr>
          </a:p>
          <a:p>
            <a:pPr algn="r" rtl="1"/>
            <a:r>
              <a:rPr lang="ar-IQ" sz="1800" dirty="0">
                <a:latin typeface="Times New Roman" pitchFamily="18" charset="0"/>
                <a:cs typeface="Times New Roman" pitchFamily="18" charset="0"/>
              </a:rPr>
              <a:t>يجعل وجود الزمرة </a:t>
            </a:r>
            <a:r>
              <a:rPr lang="en-GB" sz="1800" dirty="0">
                <a:latin typeface="Times New Roman" pitchFamily="18" charset="0"/>
                <a:cs typeface="Times New Roman" pitchFamily="18" charset="0"/>
              </a:rPr>
              <a:t>C=O </a:t>
            </a:r>
            <a:r>
              <a:rPr lang="ar-IQ" sz="1800" dirty="0">
                <a:latin typeface="Times New Roman" pitchFamily="18" charset="0"/>
                <a:cs typeface="Times New Roman" pitchFamily="18" charset="0"/>
              </a:rPr>
              <a:t>من كلوريدات الحوامض مركبات لها درجات غليان وانصهار أخفض من الحوامض الموافقة، وانحلالها أقل في الماء، ولكنها تنحل في المذيبات العضوية. </a:t>
            </a:r>
            <a:r>
              <a:rPr lang="ar-IQ" sz="1800" dirty="0" err="1">
                <a:latin typeface="Times New Roman" pitchFamily="18" charset="0"/>
                <a:cs typeface="Times New Roman" pitchFamily="18" charset="0"/>
              </a:rPr>
              <a:t>ولكلوريدات</a:t>
            </a:r>
            <a:r>
              <a:rPr lang="ar-IQ" sz="1800" dirty="0">
                <a:latin typeface="Times New Roman" pitchFamily="18" charset="0"/>
                <a:cs typeface="Times New Roman" pitchFamily="18" charset="0"/>
              </a:rPr>
              <a:t> الحوامض روائح حادة </a:t>
            </a:r>
            <a:r>
              <a:rPr lang="ar-IQ" sz="1800" dirty="0" err="1">
                <a:latin typeface="Times New Roman" pitchFamily="18" charset="0"/>
                <a:cs typeface="Times New Roman" pitchFamily="18" charset="0"/>
              </a:rPr>
              <a:t>ومخرشة</a:t>
            </a:r>
            <a:r>
              <a:rPr lang="ar-IQ" sz="1800" dirty="0">
                <a:latin typeface="Times New Roman" pitchFamily="18" charset="0"/>
                <a:cs typeface="Times New Roman" pitchFamily="18" charset="0"/>
              </a:rPr>
              <a:t> تُعزى جزئياً على الأقل إلى سهولة تحللها في الماء (</a:t>
            </a:r>
            <a:r>
              <a:rPr lang="ar-IQ" sz="1800" dirty="0" err="1">
                <a:latin typeface="Times New Roman" pitchFamily="18" charset="0"/>
                <a:cs typeface="Times New Roman" pitchFamily="18" charset="0"/>
              </a:rPr>
              <a:t>حلمهتها</a:t>
            </a:r>
            <a:r>
              <a:rPr lang="ar-IQ" sz="1800" dirty="0">
                <a:latin typeface="Times New Roman" pitchFamily="18" charset="0"/>
                <a:cs typeface="Times New Roman" pitchFamily="18" charset="0"/>
              </a:rPr>
              <a:t>) وتحولها إلى حامض </a:t>
            </a:r>
            <a:r>
              <a:rPr lang="ar-IQ" sz="1800" dirty="0" err="1">
                <a:latin typeface="Times New Roman" pitchFamily="18" charset="0"/>
                <a:cs typeface="Times New Roman" pitchFamily="18" charset="0"/>
              </a:rPr>
              <a:t>الهيدروكلويك</a:t>
            </a:r>
            <a:r>
              <a:rPr lang="ar-IQ" sz="1800" dirty="0">
                <a:latin typeface="Times New Roman" pitchFamily="18" charset="0"/>
                <a:cs typeface="Times New Roman" pitchFamily="18" charset="0"/>
              </a:rPr>
              <a:t> </a:t>
            </a:r>
            <a:r>
              <a:rPr lang="en-GB" sz="1800" dirty="0">
                <a:latin typeface="Times New Roman" pitchFamily="18" charset="0"/>
                <a:cs typeface="Times New Roman" pitchFamily="18" charset="0"/>
              </a:rPr>
              <a:t>HCl </a:t>
            </a:r>
            <a:r>
              <a:rPr lang="ar-IQ" sz="1800" dirty="0">
                <a:latin typeface="Times New Roman" pitchFamily="18" charset="0"/>
                <a:cs typeface="Times New Roman" pitchFamily="18" charset="0"/>
              </a:rPr>
              <a:t>والحموض الكربوكسيلية.</a:t>
            </a:r>
          </a:p>
          <a:p>
            <a:pPr algn="r" rtl="1"/>
            <a:r>
              <a:rPr lang="ar-IQ" sz="1800" dirty="0">
                <a:solidFill>
                  <a:srgbClr val="FF0000"/>
                </a:solidFill>
                <a:latin typeface="Times New Roman" pitchFamily="18" charset="0"/>
                <a:cs typeface="Times New Roman" pitchFamily="18" charset="0"/>
              </a:rPr>
              <a:t>أ- يتم مزج كميات متساوية </a:t>
            </a:r>
            <a:r>
              <a:rPr lang="ar-IQ" sz="1800" dirty="0">
                <a:latin typeface="Times New Roman" pitchFamily="18" charset="0"/>
                <a:cs typeface="Times New Roman" pitchFamily="18" charset="0"/>
              </a:rPr>
              <a:t>من 0.5 مل من محلول المشبع الميثانولي لهيدروكسيد أمين </a:t>
            </a:r>
            <a:r>
              <a:rPr lang="ar-IQ" sz="1800" dirty="0" err="1">
                <a:latin typeface="Times New Roman" pitchFamily="18" charset="0"/>
                <a:cs typeface="Times New Roman" pitchFamily="18" charset="0"/>
              </a:rPr>
              <a:t>هيدروكلورايد</a:t>
            </a:r>
            <a:r>
              <a:rPr lang="ar-IQ" sz="1800" dirty="0">
                <a:latin typeface="Times New Roman" pitchFamily="18" charset="0"/>
                <a:cs typeface="Times New Roman" pitchFamily="18" charset="0"/>
              </a:rPr>
              <a:t> </a:t>
            </a:r>
            <a:r>
              <a:rPr lang="en-GB" sz="1800" dirty="0">
                <a:latin typeface="Times New Roman" pitchFamily="18" charset="0"/>
                <a:cs typeface="Times New Roman" pitchFamily="18" charset="0"/>
              </a:rPr>
              <a:t>NH2OH. HCl </a:t>
            </a:r>
            <a:r>
              <a:rPr lang="ar-IQ" sz="1800" dirty="0">
                <a:latin typeface="Times New Roman" pitchFamily="18" charset="0"/>
                <a:cs typeface="Times New Roman" pitchFamily="18" charset="0"/>
              </a:rPr>
              <a:t>والمشبع الميثانولي لهيدروكسيد البوتاسيوم (كي يصبح الخليط قاعدي) يضاف المركب العضوي المجهول ويسخن في حمام مائي مغلي أضف </a:t>
            </a:r>
            <a:r>
              <a:rPr lang="ar-IQ" sz="1800" dirty="0" err="1">
                <a:latin typeface="Times New Roman" pitchFamily="18" charset="0"/>
                <a:cs typeface="Times New Roman" pitchFamily="18" charset="0"/>
              </a:rPr>
              <a:t>الأيثانول</a:t>
            </a:r>
            <a:r>
              <a:rPr lang="ar-IQ" sz="1800" dirty="0">
                <a:latin typeface="Times New Roman" pitchFamily="18" charset="0"/>
                <a:cs typeface="Times New Roman" pitchFamily="18" charset="0"/>
              </a:rPr>
              <a:t> عند الحاجة لإذابة الخليط ، برد ثم حمض بمحلول 2 عياري </a:t>
            </a:r>
            <a:r>
              <a:rPr lang="en-GB" sz="1800" dirty="0">
                <a:latin typeface="Times New Roman" pitchFamily="18" charset="0"/>
                <a:cs typeface="Times New Roman" pitchFamily="18" charset="0"/>
              </a:rPr>
              <a:t>HCl . </a:t>
            </a:r>
            <a:r>
              <a:rPr lang="ar-IQ" sz="1800" dirty="0">
                <a:latin typeface="Times New Roman" pitchFamily="18" charset="0"/>
                <a:cs typeface="Times New Roman" pitchFamily="18" charset="0"/>
              </a:rPr>
              <a:t>أضف قطرتين من محلول 10% كلوريد </a:t>
            </a:r>
            <a:r>
              <a:rPr lang="ar-IQ" sz="1800" dirty="0" err="1">
                <a:latin typeface="Times New Roman" pitchFamily="18" charset="0"/>
                <a:cs typeface="Times New Roman" pitchFamily="18" charset="0"/>
              </a:rPr>
              <a:t>الحديديك</a:t>
            </a:r>
            <a:r>
              <a:rPr lang="ar-IQ" sz="1800" dirty="0">
                <a:latin typeface="Times New Roman" pitchFamily="18" charset="0"/>
                <a:cs typeface="Times New Roman" pitchFamily="18" charset="0"/>
              </a:rPr>
              <a:t> المائي . </a:t>
            </a:r>
            <a:r>
              <a:rPr lang="ar-IQ" sz="1800" dirty="0">
                <a:solidFill>
                  <a:schemeClr val="accent6">
                    <a:lumMod val="75000"/>
                  </a:schemeClr>
                </a:solidFill>
                <a:latin typeface="Times New Roman" pitchFamily="18" charset="0"/>
                <a:cs typeface="Times New Roman" pitchFamily="18" charset="0"/>
              </a:rPr>
              <a:t>فيظهر اللون الأحمر إلى البنفسجي دلالة على وجود الاستر أو </a:t>
            </a:r>
            <a:r>
              <a:rPr lang="ar-IQ" sz="1800" dirty="0" err="1">
                <a:solidFill>
                  <a:schemeClr val="accent6">
                    <a:lumMod val="75000"/>
                  </a:schemeClr>
                </a:solidFill>
                <a:latin typeface="Times New Roman" pitchFamily="18" charset="0"/>
                <a:cs typeface="Times New Roman" pitchFamily="18" charset="0"/>
              </a:rPr>
              <a:t>الأنهدريد</a:t>
            </a:r>
            <a:r>
              <a:rPr lang="ar-IQ" sz="1800" dirty="0">
                <a:solidFill>
                  <a:schemeClr val="accent6">
                    <a:lumMod val="75000"/>
                  </a:schemeClr>
                </a:solidFill>
                <a:latin typeface="Times New Roman" pitchFamily="18" charset="0"/>
                <a:cs typeface="Times New Roman" pitchFamily="18" charset="0"/>
              </a:rPr>
              <a:t> .</a:t>
            </a:r>
          </a:p>
          <a:p>
            <a:pPr algn="r" rtl="1"/>
            <a:r>
              <a:rPr lang="ar-IQ" sz="1800" dirty="0">
                <a:latin typeface="Times New Roman" pitchFamily="18" charset="0"/>
                <a:cs typeface="Times New Roman" pitchFamily="18" charset="0"/>
              </a:rPr>
              <a:t>-</a:t>
            </a:r>
            <a:r>
              <a:rPr lang="ar-IQ" sz="2400" b="1" dirty="0">
                <a:solidFill>
                  <a:srgbClr val="FF0000"/>
                </a:solidFill>
                <a:latin typeface="Times New Roman" pitchFamily="18" charset="0"/>
                <a:cs typeface="Times New Roman" pitchFamily="18" charset="0"/>
              </a:rPr>
              <a:t>الكشف عن </a:t>
            </a:r>
            <a:r>
              <a:rPr lang="ar-IQ" sz="2400" b="1" dirty="0" err="1">
                <a:solidFill>
                  <a:srgbClr val="FF0000"/>
                </a:solidFill>
                <a:latin typeface="Times New Roman" pitchFamily="18" charset="0"/>
                <a:cs typeface="Times New Roman" pitchFamily="18" charset="0"/>
              </a:rPr>
              <a:t>الانهيدريدات</a:t>
            </a:r>
            <a:endParaRPr lang="ar-IQ" sz="2400" b="1" dirty="0">
              <a:solidFill>
                <a:srgbClr val="FF0000"/>
              </a:solidFill>
              <a:latin typeface="Times New Roman" pitchFamily="18" charset="0"/>
              <a:cs typeface="Times New Roman" pitchFamily="18" charset="0"/>
            </a:endParaRPr>
          </a:p>
          <a:p>
            <a:pPr algn="r" rtl="1"/>
            <a:r>
              <a:rPr lang="ar-IQ" sz="1800" dirty="0">
                <a:latin typeface="Times New Roman" pitchFamily="18" charset="0"/>
                <a:cs typeface="Times New Roman" pitchFamily="18" charset="0"/>
              </a:rPr>
              <a:t>  أذب المادة العضوية </a:t>
            </a:r>
            <a:r>
              <a:rPr lang="ar-IQ" sz="1800" dirty="0" err="1">
                <a:latin typeface="Times New Roman" pitchFamily="18" charset="0"/>
                <a:cs typeface="Times New Roman" pitchFamily="18" charset="0"/>
              </a:rPr>
              <a:t>المجهوله</a:t>
            </a:r>
            <a:r>
              <a:rPr lang="ar-IQ" sz="1800" dirty="0">
                <a:latin typeface="Times New Roman" pitchFamily="18" charset="0"/>
                <a:cs typeface="Times New Roman" pitchFamily="18" charset="0"/>
              </a:rPr>
              <a:t> بالكلوروفورم وأضف </a:t>
            </a:r>
            <a:r>
              <a:rPr lang="ar-IQ" sz="1800" dirty="0" err="1">
                <a:latin typeface="Times New Roman" pitchFamily="18" charset="0"/>
                <a:cs typeface="Times New Roman" pitchFamily="18" charset="0"/>
              </a:rPr>
              <a:t>الأنيلين</a:t>
            </a:r>
            <a:r>
              <a:rPr lang="ar-IQ" sz="1800" dirty="0">
                <a:latin typeface="Times New Roman" pitchFamily="18" charset="0"/>
                <a:cs typeface="Times New Roman" pitchFamily="18" charset="0"/>
              </a:rPr>
              <a:t> . سخن بشدة لمدة1-2  دقيقة يتكون راسب دلالة على وجود </a:t>
            </a:r>
            <a:r>
              <a:rPr lang="ar-IQ" sz="1800" dirty="0" err="1">
                <a:latin typeface="Times New Roman" pitchFamily="18" charset="0"/>
                <a:cs typeface="Times New Roman" pitchFamily="18" charset="0"/>
              </a:rPr>
              <a:t>الانهيدريد</a:t>
            </a:r>
            <a:endParaRPr lang="ar-IQ" sz="1800" dirty="0">
              <a:latin typeface="Times New Roman" pitchFamily="18" charset="0"/>
              <a:cs typeface="Times New Roman" pitchFamily="18" charset="0"/>
            </a:endParaRPr>
          </a:p>
          <a:p>
            <a:pPr algn="r" rtl="1"/>
            <a:endParaRPr lang="ar-IQ" sz="18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1795463"/>
            <a:ext cx="5268913" cy="108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4141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6" presetClass="entr" presetSubtype="0" fill="hold" nodeType="afterEffect">
                                  <p:stCondLst>
                                    <p:cond delay="0"/>
                                  </p:stCondLst>
                                  <p:childTnLst>
                                    <p:set>
                                      <p:cBhvr>
                                        <p:cTn id="16" dur="1" fill="hold">
                                          <p:stCondLst>
                                            <p:cond delay="0"/>
                                          </p:stCondLst>
                                        </p:cTn>
                                        <p:tgtEl>
                                          <p:spTgt spid="4098"/>
                                        </p:tgtEl>
                                        <p:attrNameLst>
                                          <p:attrName>style.visibility</p:attrName>
                                        </p:attrNameLst>
                                      </p:cBhvr>
                                      <p:to>
                                        <p:strVal val="visible"/>
                                      </p:to>
                                    </p:set>
                                    <p:animEffect transition="in" filter="wipe(down)">
                                      <p:cBhvr>
                                        <p:cTn id="17" dur="580">
                                          <p:stCondLst>
                                            <p:cond delay="0"/>
                                          </p:stCondLst>
                                        </p:cTn>
                                        <p:tgtEl>
                                          <p:spTgt spid="4098"/>
                                        </p:tgtEl>
                                      </p:cBhvr>
                                    </p:animEffect>
                                    <p:anim calcmode="lin" valueType="num">
                                      <p:cBhvr>
                                        <p:cTn id="18" dur="1822" tmFilter="0,0; 0.14,0.36; 0.43,0.73; 0.71,0.91; 1.0,1.0">
                                          <p:stCondLst>
                                            <p:cond delay="0"/>
                                          </p:stCondLst>
                                        </p:cTn>
                                        <p:tgtEl>
                                          <p:spTgt spid="4098"/>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4098"/>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4098"/>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4098"/>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4098"/>
                                        </p:tgtEl>
                                        <p:attrNameLst>
                                          <p:attrName>ppt_y</p:attrName>
                                        </p:attrNameLst>
                                      </p:cBhvr>
                                      <p:tavLst>
                                        <p:tav tm="0" fmla="#ppt_y-sin(pi*$)/81">
                                          <p:val>
                                            <p:fltVal val="0"/>
                                          </p:val>
                                        </p:tav>
                                        <p:tav tm="100000">
                                          <p:val>
                                            <p:fltVal val="1"/>
                                          </p:val>
                                        </p:tav>
                                      </p:tavLst>
                                    </p:anim>
                                    <p:animScale>
                                      <p:cBhvr>
                                        <p:cTn id="23" dur="26">
                                          <p:stCondLst>
                                            <p:cond delay="650"/>
                                          </p:stCondLst>
                                        </p:cTn>
                                        <p:tgtEl>
                                          <p:spTgt spid="4098"/>
                                        </p:tgtEl>
                                      </p:cBhvr>
                                      <p:to x="100000" y="60000"/>
                                    </p:animScale>
                                    <p:animScale>
                                      <p:cBhvr>
                                        <p:cTn id="24" dur="166" decel="50000">
                                          <p:stCondLst>
                                            <p:cond delay="676"/>
                                          </p:stCondLst>
                                        </p:cTn>
                                        <p:tgtEl>
                                          <p:spTgt spid="4098"/>
                                        </p:tgtEl>
                                      </p:cBhvr>
                                      <p:to x="100000" y="100000"/>
                                    </p:animScale>
                                    <p:animScale>
                                      <p:cBhvr>
                                        <p:cTn id="25" dur="26">
                                          <p:stCondLst>
                                            <p:cond delay="1312"/>
                                          </p:stCondLst>
                                        </p:cTn>
                                        <p:tgtEl>
                                          <p:spTgt spid="4098"/>
                                        </p:tgtEl>
                                      </p:cBhvr>
                                      <p:to x="100000" y="80000"/>
                                    </p:animScale>
                                    <p:animScale>
                                      <p:cBhvr>
                                        <p:cTn id="26" dur="166" decel="50000">
                                          <p:stCondLst>
                                            <p:cond delay="1338"/>
                                          </p:stCondLst>
                                        </p:cTn>
                                        <p:tgtEl>
                                          <p:spTgt spid="4098"/>
                                        </p:tgtEl>
                                      </p:cBhvr>
                                      <p:to x="100000" y="100000"/>
                                    </p:animScale>
                                    <p:animScale>
                                      <p:cBhvr>
                                        <p:cTn id="27" dur="26">
                                          <p:stCondLst>
                                            <p:cond delay="1642"/>
                                          </p:stCondLst>
                                        </p:cTn>
                                        <p:tgtEl>
                                          <p:spTgt spid="4098"/>
                                        </p:tgtEl>
                                      </p:cBhvr>
                                      <p:to x="100000" y="90000"/>
                                    </p:animScale>
                                    <p:animScale>
                                      <p:cBhvr>
                                        <p:cTn id="28" dur="166" decel="50000">
                                          <p:stCondLst>
                                            <p:cond delay="1668"/>
                                          </p:stCondLst>
                                        </p:cTn>
                                        <p:tgtEl>
                                          <p:spTgt spid="4098"/>
                                        </p:tgtEl>
                                      </p:cBhvr>
                                      <p:to x="100000" y="100000"/>
                                    </p:animScale>
                                    <p:animScale>
                                      <p:cBhvr>
                                        <p:cTn id="29" dur="26">
                                          <p:stCondLst>
                                            <p:cond delay="1808"/>
                                          </p:stCondLst>
                                        </p:cTn>
                                        <p:tgtEl>
                                          <p:spTgt spid="4098"/>
                                        </p:tgtEl>
                                      </p:cBhvr>
                                      <p:to x="100000" y="95000"/>
                                    </p:animScale>
                                    <p:animScale>
                                      <p:cBhvr>
                                        <p:cTn id="30" dur="166" decel="50000">
                                          <p:stCondLst>
                                            <p:cond delay="1834"/>
                                          </p:stCondLst>
                                        </p:cTn>
                                        <p:tgtEl>
                                          <p:spTgt spid="4098"/>
                                        </p:tgtEl>
                                      </p:cBhvr>
                                      <p:to x="100000" y="100000"/>
                                    </p:animScale>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2">
                                            <p:txEl>
                                              <p:pRg st="4" end="4"/>
                                            </p:txEl>
                                          </p:spTgt>
                                        </p:tgtEl>
                                        <p:attrNameLst>
                                          <p:attrName>style.visibility</p:attrName>
                                        </p:attrNameLst>
                                      </p:cBhvr>
                                      <p:to>
                                        <p:strVal val="visible"/>
                                      </p:to>
                                    </p:set>
                                    <p:anim calcmode="lin" valueType="num">
                                      <p:cBhvr additive="base">
                                        <p:cTn id="34"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2" presetClass="entr" presetSubtype="4" fill="hold" nodeType="after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 calcmode="lin" valueType="num">
                                      <p:cBhvr additive="base">
                                        <p:cTn id="3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6" presetClass="entr" presetSubtype="0" fill="hold" nodeType="afterEffect">
                                  <p:stCondLst>
                                    <p:cond delay="0"/>
                                  </p:stCondLst>
                                  <p:childTnLst>
                                    <p:set>
                                      <p:cBhvr>
                                        <p:cTn id="43" dur="1" fill="hold">
                                          <p:stCondLst>
                                            <p:cond delay="0"/>
                                          </p:stCondLst>
                                        </p:cTn>
                                        <p:tgtEl>
                                          <p:spTgt spid="2">
                                            <p:txEl>
                                              <p:pRg st="6" end="6"/>
                                            </p:txEl>
                                          </p:spTgt>
                                        </p:tgtEl>
                                        <p:attrNameLst>
                                          <p:attrName>style.visibility</p:attrName>
                                        </p:attrNameLst>
                                      </p:cBhvr>
                                      <p:to>
                                        <p:strVal val="visible"/>
                                      </p:to>
                                    </p:set>
                                    <p:animEffect transition="in" filter="wipe(down)">
                                      <p:cBhvr>
                                        <p:cTn id="44" dur="580">
                                          <p:stCondLst>
                                            <p:cond delay="0"/>
                                          </p:stCondLst>
                                        </p:cTn>
                                        <p:tgtEl>
                                          <p:spTgt spid="2">
                                            <p:txEl>
                                              <p:pRg st="6" end="6"/>
                                            </p:txEl>
                                          </p:spTgt>
                                        </p:tgtEl>
                                      </p:cBhvr>
                                    </p:animEffect>
                                    <p:anim calcmode="lin" valueType="num">
                                      <p:cBhvr>
                                        <p:cTn id="45"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50" dur="26">
                                          <p:stCondLst>
                                            <p:cond delay="650"/>
                                          </p:stCondLst>
                                        </p:cTn>
                                        <p:tgtEl>
                                          <p:spTgt spid="2">
                                            <p:txEl>
                                              <p:pRg st="6" end="6"/>
                                            </p:txEl>
                                          </p:spTgt>
                                        </p:tgtEl>
                                      </p:cBhvr>
                                      <p:to x="100000" y="60000"/>
                                    </p:animScale>
                                    <p:animScale>
                                      <p:cBhvr>
                                        <p:cTn id="51" dur="166" decel="50000">
                                          <p:stCondLst>
                                            <p:cond delay="676"/>
                                          </p:stCondLst>
                                        </p:cTn>
                                        <p:tgtEl>
                                          <p:spTgt spid="2">
                                            <p:txEl>
                                              <p:pRg st="6" end="6"/>
                                            </p:txEl>
                                          </p:spTgt>
                                        </p:tgtEl>
                                      </p:cBhvr>
                                      <p:to x="100000" y="100000"/>
                                    </p:animScale>
                                    <p:animScale>
                                      <p:cBhvr>
                                        <p:cTn id="52" dur="26">
                                          <p:stCondLst>
                                            <p:cond delay="1312"/>
                                          </p:stCondLst>
                                        </p:cTn>
                                        <p:tgtEl>
                                          <p:spTgt spid="2">
                                            <p:txEl>
                                              <p:pRg st="6" end="6"/>
                                            </p:txEl>
                                          </p:spTgt>
                                        </p:tgtEl>
                                      </p:cBhvr>
                                      <p:to x="100000" y="80000"/>
                                    </p:animScale>
                                    <p:animScale>
                                      <p:cBhvr>
                                        <p:cTn id="53" dur="166" decel="50000">
                                          <p:stCondLst>
                                            <p:cond delay="1338"/>
                                          </p:stCondLst>
                                        </p:cTn>
                                        <p:tgtEl>
                                          <p:spTgt spid="2">
                                            <p:txEl>
                                              <p:pRg st="6" end="6"/>
                                            </p:txEl>
                                          </p:spTgt>
                                        </p:tgtEl>
                                      </p:cBhvr>
                                      <p:to x="100000" y="100000"/>
                                    </p:animScale>
                                    <p:animScale>
                                      <p:cBhvr>
                                        <p:cTn id="54" dur="26">
                                          <p:stCondLst>
                                            <p:cond delay="1642"/>
                                          </p:stCondLst>
                                        </p:cTn>
                                        <p:tgtEl>
                                          <p:spTgt spid="2">
                                            <p:txEl>
                                              <p:pRg st="6" end="6"/>
                                            </p:txEl>
                                          </p:spTgt>
                                        </p:tgtEl>
                                      </p:cBhvr>
                                      <p:to x="100000" y="90000"/>
                                    </p:animScale>
                                    <p:animScale>
                                      <p:cBhvr>
                                        <p:cTn id="55" dur="166" decel="50000">
                                          <p:stCondLst>
                                            <p:cond delay="1668"/>
                                          </p:stCondLst>
                                        </p:cTn>
                                        <p:tgtEl>
                                          <p:spTgt spid="2">
                                            <p:txEl>
                                              <p:pRg st="6" end="6"/>
                                            </p:txEl>
                                          </p:spTgt>
                                        </p:tgtEl>
                                      </p:cBhvr>
                                      <p:to x="100000" y="100000"/>
                                    </p:animScale>
                                    <p:animScale>
                                      <p:cBhvr>
                                        <p:cTn id="56" dur="26">
                                          <p:stCondLst>
                                            <p:cond delay="1808"/>
                                          </p:stCondLst>
                                        </p:cTn>
                                        <p:tgtEl>
                                          <p:spTgt spid="2">
                                            <p:txEl>
                                              <p:pRg st="6" end="6"/>
                                            </p:txEl>
                                          </p:spTgt>
                                        </p:tgtEl>
                                      </p:cBhvr>
                                      <p:to x="100000" y="95000"/>
                                    </p:animScale>
                                    <p:animScale>
                                      <p:cBhvr>
                                        <p:cTn id="57" dur="166" decel="50000">
                                          <p:stCondLst>
                                            <p:cond delay="1834"/>
                                          </p:stCondLst>
                                        </p:cTn>
                                        <p:tgtEl>
                                          <p:spTgt spid="2">
                                            <p:txEl>
                                              <p:pRg st="6" end="6"/>
                                            </p:txEl>
                                          </p:spTgt>
                                        </p:tgtEl>
                                      </p:cBhvr>
                                      <p:to x="100000" y="100000"/>
                                    </p:animScale>
                                  </p:childTnLst>
                                </p:cTn>
                              </p:par>
                            </p:childTnLst>
                          </p:cTn>
                        </p:par>
                        <p:par>
                          <p:cTn id="58" fill="hold">
                            <p:stCondLst>
                              <p:cond delay="6000"/>
                            </p:stCondLst>
                            <p:childTnLst>
                              <p:par>
                                <p:cTn id="59" presetID="26" presetClass="entr" presetSubtype="0" fill="hold" nodeType="afterEffect">
                                  <p:stCondLst>
                                    <p:cond delay="0"/>
                                  </p:stCondLst>
                                  <p:childTnLst>
                                    <p:set>
                                      <p:cBhvr>
                                        <p:cTn id="60" dur="1" fill="hold">
                                          <p:stCondLst>
                                            <p:cond delay="0"/>
                                          </p:stCondLst>
                                        </p:cTn>
                                        <p:tgtEl>
                                          <p:spTgt spid="2">
                                            <p:txEl>
                                              <p:pRg st="7" end="7"/>
                                            </p:txEl>
                                          </p:spTgt>
                                        </p:tgtEl>
                                        <p:attrNameLst>
                                          <p:attrName>style.visibility</p:attrName>
                                        </p:attrNameLst>
                                      </p:cBhvr>
                                      <p:to>
                                        <p:strVal val="visible"/>
                                      </p:to>
                                    </p:set>
                                    <p:animEffect transition="in" filter="wipe(down)">
                                      <p:cBhvr>
                                        <p:cTn id="61" dur="580">
                                          <p:stCondLst>
                                            <p:cond delay="0"/>
                                          </p:stCondLst>
                                        </p:cTn>
                                        <p:tgtEl>
                                          <p:spTgt spid="2">
                                            <p:txEl>
                                              <p:pRg st="7" end="7"/>
                                            </p:txEl>
                                          </p:spTgt>
                                        </p:tgtEl>
                                      </p:cBhvr>
                                    </p:animEffect>
                                    <p:anim calcmode="lin" valueType="num">
                                      <p:cBhvr>
                                        <p:cTn id="62"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7" end="7"/>
                                            </p:txEl>
                                          </p:spTgt>
                                        </p:tgtEl>
                                      </p:cBhvr>
                                      <p:to x="100000" y="60000"/>
                                    </p:animScale>
                                    <p:animScale>
                                      <p:cBhvr>
                                        <p:cTn id="68" dur="166" decel="50000">
                                          <p:stCondLst>
                                            <p:cond delay="676"/>
                                          </p:stCondLst>
                                        </p:cTn>
                                        <p:tgtEl>
                                          <p:spTgt spid="2">
                                            <p:txEl>
                                              <p:pRg st="7" end="7"/>
                                            </p:txEl>
                                          </p:spTgt>
                                        </p:tgtEl>
                                      </p:cBhvr>
                                      <p:to x="100000" y="100000"/>
                                    </p:animScale>
                                    <p:animScale>
                                      <p:cBhvr>
                                        <p:cTn id="69" dur="26">
                                          <p:stCondLst>
                                            <p:cond delay="1312"/>
                                          </p:stCondLst>
                                        </p:cTn>
                                        <p:tgtEl>
                                          <p:spTgt spid="2">
                                            <p:txEl>
                                              <p:pRg st="7" end="7"/>
                                            </p:txEl>
                                          </p:spTgt>
                                        </p:tgtEl>
                                      </p:cBhvr>
                                      <p:to x="100000" y="80000"/>
                                    </p:animScale>
                                    <p:animScale>
                                      <p:cBhvr>
                                        <p:cTn id="70" dur="166" decel="50000">
                                          <p:stCondLst>
                                            <p:cond delay="1338"/>
                                          </p:stCondLst>
                                        </p:cTn>
                                        <p:tgtEl>
                                          <p:spTgt spid="2">
                                            <p:txEl>
                                              <p:pRg st="7" end="7"/>
                                            </p:txEl>
                                          </p:spTgt>
                                        </p:tgtEl>
                                      </p:cBhvr>
                                      <p:to x="100000" y="100000"/>
                                    </p:animScale>
                                    <p:animScale>
                                      <p:cBhvr>
                                        <p:cTn id="71" dur="26">
                                          <p:stCondLst>
                                            <p:cond delay="1642"/>
                                          </p:stCondLst>
                                        </p:cTn>
                                        <p:tgtEl>
                                          <p:spTgt spid="2">
                                            <p:txEl>
                                              <p:pRg st="7" end="7"/>
                                            </p:txEl>
                                          </p:spTgt>
                                        </p:tgtEl>
                                      </p:cBhvr>
                                      <p:to x="100000" y="90000"/>
                                    </p:animScale>
                                    <p:animScale>
                                      <p:cBhvr>
                                        <p:cTn id="72" dur="166" decel="50000">
                                          <p:stCondLst>
                                            <p:cond delay="1668"/>
                                          </p:stCondLst>
                                        </p:cTn>
                                        <p:tgtEl>
                                          <p:spTgt spid="2">
                                            <p:txEl>
                                              <p:pRg st="7" end="7"/>
                                            </p:txEl>
                                          </p:spTgt>
                                        </p:tgtEl>
                                      </p:cBhvr>
                                      <p:to x="100000" y="100000"/>
                                    </p:animScale>
                                    <p:animScale>
                                      <p:cBhvr>
                                        <p:cTn id="73" dur="26">
                                          <p:stCondLst>
                                            <p:cond delay="1808"/>
                                          </p:stCondLst>
                                        </p:cTn>
                                        <p:tgtEl>
                                          <p:spTgt spid="2">
                                            <p:txEl>
                                              <p:pRg st="7" end="7"/>
                                            </p:txEl>
                                          </p:spTgt>
                                        </p:tgtEl>
                                      </p:cBhvr>
                                      <p:to x="100000" y="95000"/>
                                    </p:animScale>
                                    <p:animScale>
                                      <p:cBhvr>
                                        <p:cTn id="74" dur="166" decel="50000">
                                          <p:stCondLst>
                                            <p:cond delay="1834"/>
                                          </p:stCondLst>
                                        </p:cTn>
                                        <p:tgtEl>
                                          <p:spTgt spid="2">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314</TotalTime>
  <Words>2655</Words>
  <Application>Microsoft Office PowerPoint</Application>
  <PresentationFormat>عرض على الشاشة (3:4)‏</PresentationFormat>
  <Paragraphs>156</Paragraphs>
  <Slides>19</Slides>
  <Notes>0</Notes>
  <HiddenSlides>0</HiddenSlides>
  <MMClips>0</MMClips>
  <ScaleCrop>false</ScaleCrop>
  <HeadingPairs>
    <vt:vector size="6" baseType="variant">
      <vt:variant>
        <vt:lpstr>نسق</vt:lpstr>
      </vt:variant>
      <vt:variant>
        <vt:i4>1</vt:i4>
      </vt:variant>
      <vt:variant>
        <vt:lpstr>خوادم OLE مضمنة</vt:lpstr>
      </vt:variant>
      <vt:variant>
        <vt:i4>1</vt:i4>
      </vt:variant>
      <vt:variant>
        <vt:lpstr>عناوين الشرائح</vt:lpstr>
      </vt:variant>
      <vt:variant>
        <vt:i4>19</vt:i4>
      </vt:variant>
    </vt:vector>
  </HeadingPairs>
  <TitlesOfParts>
    <vt:vector size="21" baseType="lpstr">
      <vt:lpstr>دفق الهواء</vt:lpstr>
      <vt:lpstr>Microsoft Word Document</vt:lpstr>
      <vt:lpstr>الكشف عن الاميدات</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Salah Aldeen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الكشف عن الاميدات</dc:title>
  <dc:creator>DR.Ahmed Saker 2o1O</dc:creator>
  <cp:lastModifiedBy>DR.Ahmed Saker 2o1O</cp:lastModifiedBy>
  <cp:revision>11</cp:revision>
  <dcterms:created xsi:type="dcterms:W3CDTF">2015-12-26T18:45:25Z</dcterms:created>
  <dcterms:modified xsi:type="dcterms:W3CDTF">2015-12-27T18:36:14Z</dcterms:modified>
</cp:coreProperties>
</file>