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FA8AF4-448D-4C92-8646-8CB8BC5734E8}" type="datetimeFigureOut">
              <a:rPr lang="en-GB" smtClean="0"/>
              <a:t>13/12/2015</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4603262E-D359-45B8-AA81-D3C13EDE2647}"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FA8AF4-448D-4C92-8646-8CB8BC5734E8}" type="datetimeFigureOut">
              <a:rPr lang="en-GB" smtClean="0"/>
              <a:t>13/12/2015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03262E-D359-45B8-AA81-D3C13EDE2647}"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FA8AF4-448D-4C92-8646-8CB8BC5734E8}" type="datetimeFigureOut">
              <a:rPr lang="en-GB" smtClean="0"/>
              <a:t>13/12/2015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03262E-D359-45B8-AA81-D3C13EDE2647}"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FA8AF4-448D-4C92-8646-8CB8BC5734E8}" type="datetimeFigureOut">
              <a:rPr lang="en-GB" smtClean="0"/>
              <a:t>13/12/2015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03262E-D359-45B8-AA81-D3C13EDE2647}"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FA8AF4-448D-4C92-8646-8CB8BC5734E8}" type="datetimeFigureOut">
              <a:rPr lang="en-GB" smtClean="0"/>
              <a:t>13/12/2015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03262E-D359-45B8-AA81-D3C13EDE2647}"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FA8AF4-448D-4C92-8646-8CB8BC5734E8}" type="datetimeFigureOut">
              <a:rPr lang="en-GB" smtClean="0"/>
              <a:t>13/12/2015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03262E-D359-45B8-AA81-D3C13EDE2647}"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FA8AF4-448D-4C92-8646-8CB8BC5734E8}" type="datetimeFigureOut">
              <a:rPr lang="en-GB" smtClean="0"/>
              <a:t>13/12/2015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603262E-D359-45B8-AA81-D3C13EDE2647}"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FA8AF4-448D-4C92-8646-8CB8BC5734E8}" type="datetimeFigureOut">
              <a:rPr lang="en-GB" smtClean="0"/>
              <a:t>13/12/2015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603262E-D359-45B8-AA81-D3C13EDE2647}"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FA8AF4-448D-4C92-8646-8CB8BC5734E8}" type="datetimeFigureOut">
              <a:rPr lang="en-GB" smtClean="0"/>
              <a:t>13/12/2015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603262E-D359-45B8-AA81-D3C13EDE2647}"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FA8AF4-448D-4C92-8646-8CB8BC5734E8}" type="datetimeFigureOut">
              <a:rPr lang="en-GB" smtClean="0"/>
              <a:t>13/12/2015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03262E-D359-45B8-AA81-D3C13EDE2647}"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FA8AF4-448D-4C92-8646-8CB8BC5734E8}" type="datetimeFigureOut">
              <a:rPr lang="en-GB" smtClean="0"/>
              <a:t>13/12/2015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4603262E-D359-45B8-AA81-D3C13EDE2647}" type="slidenum">
              <a:rPr lang="en-GB" smtClean="0"/>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FA8AF4-448D-4C92-8646-8CB8BC5734E8}" type="datetimeFigureOut">
              <a:rPr lang="en-GB" smtClean="0"/>
              <a:t>13/12/2015</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603262E-D359-45B8-AA81-D3C13EDE2647}" type="slidenum">
              <a:rPr lang="en-GB" smtClean="0"/>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emf"/><Relationship Id="rId1" Type="http://schemas.openxmlformats.org/officeDocument/2006/relationships/slideLayout" Target="../slideLayouts/slideLayout1.xml"/><Relationship Id="rId4" Type="http://schemas.openxmlformats.org/officeDocument/2006/relationships/image" Target="../media/image10.emf"/></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835696" y="260648"/>
            <a:ext cx="6768752" cy="864096"/>
          </a:xfrm>
        </p:spPr>
        <p:txBody>
          <a:bodyPr>
            <a:normAutofit/>
          </a:bodyPr>
          <a:lstStyle/>
          <a:p>
            <a:r>
              <a:rPr lang="ar-IQ" sz="2700" dirty="0">
                <a:solidFill>
                  <a:schemeClr val="bg1"/>
                </a:solidFill>
                <a:effectLst/>
              </a:rPr>
              <a:t>التفريق بين المركبات الأليفاتية و الاروماتية العضوية </a:t>
            </a:r>
            <a:br>
              <a:rPr lang="ar-IQ" sz="2700" dirty="0">
                <a:solidFill>
                  <a:schemeClr val="bg1"/>
                </a:solidFill>
                <a:effectLst/>
              </a:rPr>
            </a:br>
            <a:r>
              <a:rPr lang="ar-IQ" sz="2700" dirty="0">
                <a:solidFill>
                  <a:schemeClr val="bg1"/>
                </a:solidFill>
              </a:rPr>
              <a:t>1-كشف الحرق أو تأثير التسخين الجاف</a:t>
            </a:r>
          </a:p>
        </p:txBody>
      </p:sp>
      <p:sp>
        <p:nvSpPr>
          <p:cNvPr id="3" name="عنوان فرعي 2"/>
          <p:cNvSpPr>
            <a:spLocks noGrp="1"/>
          </p:cNvSpPr>
          <p:nvPr>
            <p:ph type="subTitle" idx="1"/>
          </p:nvPr>
        </p:nvSpPr>
        <p:spPr>
          <a:xfrm>
            <a:off x="179512" y="1268760"/>
            <a:ext cx="8784976" cy="5472608"/>
          </a:xfrm>
        </p:spPr>
        <p:txBody>
          <a:bodyPr/>
          <a:lstStyle/>
          <a:p>
            <a:pPr rtl="1"/>
            <a:r>
              <a:rPr lang="ar-IQ" sz="1800" b="1" dirty="0">
                <a:solidFill>
                  <a:schemeClr val="bg1"/>
                </a:solidFill>
              </a:rPr>
              <a:t>عند تسخين جزء صغير من المادة العضوية على قطعة من الخزف يمكن ملاحظة ما يلي:</a:t>
            </a:r>
          </a:p>
          <a:p>
            <a:pPr rtl="1"/>
            <a:r>
              <a:rPr lang="ar-IQ" sz="1800" b="1" dirty="0">
                <a:solidFill>
                  <a:schemeClr val="bg1"/>
                </a:solidFill>
              </a:rPr>
              <a:t>أ – إذا كانت المادة تحترق بلهب أزرق (غير مضيء) دل ذلك على أن المركب يحتوي نسبة مئوية صغيرة من الكربون كما في حالة المركبات </a:t>
            </a:r>
            <a:r>
              <a:rPr lang="ar-IQ" sz="1800" b="1" dirty="0" err="1">
                <a:solidFill>
                  <a:schemeClr val="bg1"/>
                </a:solidFill>
              </a:rPr>
              <a:t>الاليفاتية</a:t>
            </a:r>
            <a:r>
              <a:rPr lang="ar-IQ" sz="1800" b="1" dirty="0">
                <a:solidFill>
                  <a:schemeClr val="bg1"/>
                </a:solidFill>
              </a:rPr>
              <a:t>.</a:t>
            </a:r>
          </a:p>
          <a:p>
            <a:pPr rtl="1"/>
            <a:r>
              <a:rPr lang="ar-IQ" sz="1800" b="1" dirty="0">
                <a:solidFill>
                  <a:schemeClr val="bg1"/>
                </a:solidFill>
              </a:rPr>
              <a:t>ب- إذا كانت المادة تخترق بلهب مضيء ومدخن دل على وجود نسبة عالية من الكربون وفي هذه الحالة يكون المركب أروماتي أو </a:t>
            </a:r>
            <a:r>
              <a:rPr lang="ar-IQ" sz="1800" b="1" dirty="0" err="1">
                <a:solidFill>
                  <a:schemeClr val="bg1"/>
                </a:solidFill>
              </a:rPr>
              <a:t>أليفاتي</a:t>
            </a:r>
            <a:r>
              <a:rPr lang="ar-IQ" sz="1800" b="1" dirty="0">
                <a:solidFill>
                  <a:schemeClr val="bg1"/>
                </a:solidFill>
              </a:rPr>
              <a:t> غير مشبع .</a:t>
            </a:r>
          </a:p>
          <a:p>
            <a:pPr rtl="1"/>
            <a:r>
              <a:rPr lang="ar-IQ" sz="1800" b="1" dirty="0" smtClean="0">
                <a:solidFill>
                  <a:schemeClr val="bg1"/>
                </a:solidFill>
              </a:rPr>
              <a:t>ج- </a:t>
            </a:r>
            <a:r>
              <a:rPr lang="ar-IQ" sz="1800" b="1" dirty="0">
                <a:solidFill>
                  <a:schemeClr val="bg1"/>
                </a:solidFill>
              </a:rPr>
              <a:t>رائحة السكر المحروق في أثناء الاحتراق تكون عديدة </a:t>
            </a:r>
            <a:r>
              <a:rPr lang="ar-IQ" sz="1800" b="1" dirty="0" err="1">
                <a:solidFill>
                  <a:schemeClr val="bg1"/>
                </a:solidFill>
              </a:rPr>
              <a:t>الهيدروكسيل</a:t>
            </a:r>
            <a:endParaRPr lang="ar-IQ" sz="1800" b="1" dirty="0">
              <a:solidFill>
                <a:schemeClr val="bg1"/>
              </a:solidFill>
            </a:endParaRPr>
          </a:p>
          <a:p>
            <a:pPr rtl="1"/>
            <a:r>
              <a:rPr lang="ar-IQ" sz="1800" b="1" dirty="0" smtClean="0">
                <a:solidFill>
                  <a:schemeClr val="bg1"/>
                </a:solidFill>
              </a:rPr>
              <a:t>د- </a:t>
            </a:r>
            <a:r>
              <a:rPr lang="ar-IQ" sz="1800" b="1" dirty="0">
                <a:solidFill>
                  <a:schemeClr val="bg1"/>
                </a:solidFill>
              </a:rPr>
              <a:t>رائحة الشعر المحروق دل ذلك على وجود </a:t>
            </a:r>
            <a:r>
              <a:rPr lang="ar-IQ" sz="1800" b="1" dirty="0" smtClean="0">
                <a:solidFill>
                  <a:schemeClr val="bg1"/>
                </a:solidFill>
              </a:rPr>
              <a:t>النيتروجين  </a:t>
            </a:r>
          </a:p>
          <a:p>
            <a:pPr rtl="1"/>
            <a:endParaRPr lang="ar-IQ" sz="1800" b="1" dirty="0" smtClean="0">
              <a:solidFill>
                <a:schemeClr val="bg1"/>
              </a:solidFill>
            </a:endParaRPr>
          </a:p>
          <a:p>
            <a:pPr rtl="1"/>
            <a:r>
              <a:rPr lang="ar-IQ" sz="1800" b="1" dirty="0">
                <a:solidFill>
                  <a:schemeClr val="bg2">
                    <a:lumMod val="60000"/>
                    <a:lumOff val="40000"/>
                  </a:schemeClr>
                </a:solidFill>
              </a:rPr>
              <a:t>بعد ذلك يلاحظ بقايا الاحتراق فإذا لم تترك المادة أي اثر أو رماد توصف بأنها مركب عضوي (ليس به عناصر فلزية ) أما إذا تبقى رماد فيجب التأكد من أن الرماد المتكون ناتج من كربون لم يحترق بعد أو نتيجة لوجود فلز في المركب العضوي, للتفرقة بين هذين يبلل الرماد المتبقي بقطرة من حمض النيتريك المركز ثم يسخن ثانية</a:t>
            </a:r>
            <a:r>
              <a:rPr lang="ar-IQ" sz="1800" b="1" dirty="0" smtClean="0">
                <a:solidFill>
                  <a:schemeClr val="bg2">
                    <a:lumMod val="60000"/>
                    <a:lumOff val="40000"/>
                  </a:schemeClr>
                </a:solidFill>
              </a:rPr>
              <a:t>.</a:t>
            </a:r>
          </a:p>
          <a:p>
            <a:pPr rtl="1"/>
            <a:endParaRPr lang="ar-IQ" sz="1800" b="1" dirty="0" smtClean="0">
              <a:solidFill>
                <a:schemeClr val="bg2">
                  <a:lumMod val="60000"/>
                  <a:lumOff val="40000"/>
                </a:schemeClr>
              </a:solidFill>
            </a:endParaRPr>
          </a:p>
          <a:p>
            <a:pPr rtl="1"/>
            <a:r>
              <a:rPr lang="ar-IQ" sz="1800" b="1" dirty="0">
                <a:solidFill>
                  <a:srgbClr val="FF0000"/>
                </a:solidFill>
              </a:rPr>
              <a:t>في حالة الكربون غير تام الاحتراق  </a:t>
            </a:r>
            <a:r>
              <a:rPr lang="ar-IQ" sz="1800" b="1" dirty="0" err="1">
                <a:solidFill>
                  <a:srgbClr val="FF0000"/>
                </a:solidFill>
              </a:rPr>
              <a:t>يتأكسد</a:t>
            </a:r>
            <a:r>
              <a:rPr lang="ar-IQ" sz="1800" b="1" dirty="0">
                <a:solidFill>
                  <a:srgbClr val="FF0000"/>
                </a:solidFill>
              </a:rPr>
              <a:t> ويتحول إلى ثاني أكسيد الكربون ويتلاشى الرماد تماما, أما إذا كان الرماد فلزيا فيصبح على هيئة مادة صلبة رمادية اللون ويكشف عن هذه الفلزات الموجودة كما في التحليل الكيفي للمركبات غير العضوية. ويلاحظ أن المركبات العضوية البسيطة التي تحتوي على فلز تعطي لونا ً معيناً للهب </a:t>
            </a:r>
            <a:r>
              <a:rPr lang="ar-IQ" sz="1800" b="1" dirty="0" err="1">
                <a:solidFill>
                  <a:srgbClr val="FF0000"/>
                </a:solidFill>
              </a:rPr>
              <a:t>بنزن</a:t>
            </a:r>
            <a:r>
              <a:rPr lang="ar-IQ" sz="1800" b="1" dirty="0">
                <a:solidFill>
                  <a:srgbClr val="FF0000"/>
                </a:solidFill>
              </a:rPr>
              <a:t> نتيجة لوجود هذا الفلز فمثلاً يعطي الصوديوم لهباً ذا لون ذهبي ويعطي الكالسيوم لوناً احمر طوبياً وهكذا..</a:t>
            </a:r>
          </a:p>
        </p:txBody>
      </p:sp>
    </p:spTree>
    <p:extLst>
      <p:ext uri="{BB962C8B-B14F-4D97-AF65-F5344CB8AC3E}">
        <p14:creationId xmlns:p14="http://schemas.microsoft.com/office/powerpoint/2010/main" val="1630536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 presetClass="entr" presetSubtype="4"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5" fill="hold">
                            <p:stCondLst>
                              <p:cond delay="1500"/>
                            </p:stCondLst>
                            <p:childTnLst>
                              <p:par>
                                <p:cTn id="16" presetID="2" presetClass="entr" presetSubtype="4" fill="hold" nodeType="after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20" fill="hold">
                            <p:stCondLst>
                              <p:cond delay="2000"/>
                            </p:stCondLst>
                            <p:childTnLst>
                              <p:par>
                                <p:cTn id="21" presetID="2" presetClass="entr" presetSubtype="4" fill="hold"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 presetClass="entr" presetSubtype="4" fill="hold" nodeType="after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additive="base">
                                        <p:cTn id="2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30" fill="hold">
                            <p:stCondLst>
                              <p:cond delay="3000"/>
                            </p:stCondLst>
                            <p:childTnLst>
                              <p:par>
                                <p:cTn id="31" presetID="2" presetClass="entr" presetSubtype="4" fill="hold" nodeType="after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additive="base">
                                        <p:cTn id="3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35" fill="hold">
                            <p:stCondLst>
                              <p:cond delay="3500"/>
                            </p:stCondLst>
                            <p:childTnLst>
                              <p:par>
                                <p:cTn id="36" presetID="2" presetClass="entr" presetSubtype="4" fill="hold" nodeType="after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 calcmode="lin" valueType="num">
                                      <p:cBhvr additive="base">
                                        <p:cTn id="3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40" fill="hold">
                            <p:stCondLst>
                              <p:cond delay="4000"/>
                            </p:stCondLst>
                            <p:childTnLst>
                              <p:par>
                                <p:cTn id="41" presetID="2" presetClass="entr" presetSubtype="4" fill="hold" nodeType="after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236296" y="260648"/>
            <a:ext cx="1656184" cy="504056"/>
          </a:xfrm>
        </p:spPr>
        <p:txBody>
          <a:bodyPr>
            <a:normAutofit/>
          </a:bodyPr>
          <a:lstStyle/>
          <a:p>
            <a:pPr rtl="1"/>
            <a:r>
              <a:rPr lang="ar-IQ" sz="2800" dirty="0" smtClean="0">
                <a:solidFill>
                  <a:srgbClr val="FF0000"/>
                </a:solidFill>
                <a:latin typeface="Times New Roman" pitchFamily="18" charset="0"/>
                <a:cs typeface="Times New Roman" pitchFamily="18" charset="0"/>
              </a:rPr>
              <a:t>2</a:t>
            </a:r>
            <a:r>
              <a:rPr lang="ar-IQ" sz="2800" dirty="0" smtClean="0">
                <a:solidFill>
                  <a:srgbClr val="FF0000"/>
                </a:solidFill>
                <a:effectLst/>
                <a:latin typeface="Times New Roman" pitchFamily="18" charset="0"/>
                <a:cs typeface="Times New Roman" pitchFamily="18" charset="0"/>
              </a:rPr>
              <a:t>-</a:t>
            </a:r>
            <a:r>
              <a:rPr lang="ar-IQ" sz="2400" dirty="0" smtClean="0">
                <a:solidFill>
                  <a:srgbClr val="FF0000"/>
                </a:solidFill>
                <a:effectLst/>
                <a:latin typeface="Times New Roman" pitchFamily="18" charset="0"/>
                <a:cs typeface="Times New Roman" pitchFamily="18" charset="0"/>
              </a:rPr>
              <a:t> </a:t>
            </a:r>
            <a:r>
              <a:rPr lang="ar-IQ" sz="2800" dirty="0" err="1">
                <a:solidFill>
                  <a:srgbClr val="FF0000"/>
                </a:solidFill>
                <a:effectLst/>
                <a:latin typeface="Times New Roman" pitchFamily="18" charset="0"/>
                <a:cs typeface="Times New Roman" pitchFamily="18" charset="0"/>
              </a:rPr>
              <a:t>النيترة</a:t>
            </a:r>
            <a:r>
              <a:rPr lang="ar-IQ" sz="2800" dirty="0">
                <a:solidFill>
                  <a:srgbClr val="FF0000"/>
                </a:solidFill>
                <a:effectLst/>
                <a:latin typeface="Times New Roman" pitchFamily="18" charset="0"/>
                <a:cs typeface="Times New Roman" pitchFamily="18" charset="0"/>
              </a:rPr>
              <a:t> </a:t>
            </a:r>
            <a:endParaRPr lang="en-GB" sz="2800" dirty="0">
              <a:solidFill>
                <a:srgbClr val="FF0000"/>
              </a:solidFill>
              <a:effectLst/>
              <a:latin typeface="Times New Roman" pitchFamily="18" charset="0"/>
              <a:cs typeface="Times New Roman" pitchFamily="18" charset="0"/>
            </a:endParaRPr>
          </a:p>
        </p:txBody>
      </p:sp>
      <p:sp>
        <p:nvSpPr>
          <p:cNvPr id="3" name="عنوان فرعي 2"/>
          <p:cNvSpPr>
            <a:spLocks noGrp="1"/>
          </p:cNvSpPr>
          <p:nvPr>
            <p:ph type="subTitle" idx="1"/>
          </p:nvPr>
        </p:nvSpPr>
        <p:spPr>
          <a:xfrm>
            <a:off x="107504" y="1052736"/>
            <a:ext cx="8856984" cy="5616624"/>
          </a:xfrm>
        </p:spPr>
        <p:txBody>
          <a:bodyPr>
            <a:normAutofit/>
          </a:bodyPr>
          <a:lstStyle/>
          <a:p>
            <a:pPr rtl="1"/>
            <a:r>
              <a:rPr lang="ar-IQ" sz="2000" dirty="0">
                <a:solidFill>
                  <a:schemeClr val="bg1"/>
                </a:solidFill>
              </a:rPr>
              <a:t>هذا الاختبار للتمييز بين المادة </a:t>
            </a:r>
            <a:r>
              <a:rPr lang="ar-IQ" sz="2000" dirty="0" err="1">
                <a:solidFill>
                  <a:schemeClr val="bg1"/>
                </a:solidFill>
              </a:rPr>
              <a:t>الأروماتية</a:t>
            </a:r>
            <a:r>
              <a:rPr lang="ar-IQ" sz="2000" dirty="0">
                <a:solidFill>
                  <a:schemeClr val="bg1"/>
                </a:solidFill>
              </a:rPr>
              <a:t> </a:t>
            </a:r>
            <a:r>
              <a:rPr lang="ar-IQ" sz="2000" dirty="0" err="1">
                <a:solidFill>
                  <a:schemeClr val="bg1"/>
                </a:solidFill>
              </a:rPr>
              <a:t>والأليفاتية</a:t>
            </a:r>
            <a:r>
              <a:rPr lang="ar-IQ" sz="2000" dirty="0">
                <a:solidFill>
                  <a:schemeClr val="bg1"/>
                </a:solidFill>
              </a:rPr>
              <a:t> . تتم هذه التجربة بخلط كميتين متساويتين من حمض الكبريتيك والنيتريك المركزين مع ملاحظة إضافة الكبريتيك إلى النيتريك وليس العكس يبرد المخلوط ويضاف بالتدريج إلى الماء, أذا أعطت المادة بعد الإضافة راسبا أصفر أو قطرات زيتية صفراء أو لونا أصفر فهذا يدل </a:t>
            </a:r>
            <a:r>
              <a:rPr lang="ar-IQ" sz="2000" dirty="0" smtClean="0">
                <a:solidFill>
                  <a:schemeClr val="bg1"/>
                </a:solidFill>
              </a:rPr>
              <a:t>على </a:t>
            </a:r>
            <a:r>
              <a:rPr lang="ar-IQ" sz="2000" dirty="0">
                <a:solidFill>
                  <a:schemeClr val="bg1"/>
                </a:solidFill>
              </a:rPr>
              <a:t>أن المادة </a:t>
            </a:r>
            <a:r>
              <a:rPr lang="ar-IQ" sz="2000" dirty="0" err="1">
                <a:solidFill>
                  <a:schemeClr val="bg1"/>
                </a:solidFill>
              </a:rPr>
              <a:t>أروماتية</a:t>
            </a:r>
            <a:r>
              <a:rPr lang="ar-IQ" sz="2000" dirty="0">
                <a:solidFill>
                  <a:schemeClr val="bg1"/>
                </a:solidFill>
              </a:rPr>
              <a:t>. أما إذا أعطى محلول شفاف فالمادة اليفاتية</a:t>
            </a:r>
            <a:r>
              <a:rPr lang="ar-IQ" sz="2000" dirty="0" smtClean="0">
                <a:solidFill>
                  <a:schemeClr val="bg1"/>
                </a:solidFill>
              </a:rPr>
              <a:t>.</a:t>
            </a:r>
          </a:p>
          <a:p>
            <a:pPr rtl="1"/>
            <a:endParaRPr lang="ar-IQ" sz="2000" dirty="0">
              <a:solidFill>
                <a:schemeClr val="bg1"/>
              </a:solidFill>
            </a:endParaRPr>
          </a:p>
          <a:p>
            <a:pPr rtl="1"/>
            <a:r>
              <a:rPr lang="ar-IQ" sz="2800" dirty="0" smtClean="0">
                <a:solidFill>
                  <a:srgbClr val="FF0000"/>
                </a:solidFill>
              </a:rPr>
              <a:t>3- </a:t>
            </a:r>
            <a:r>
              <a:rPr lang="ar-IQ" sz="2800" dirty="0" err="1">
                <a:solidFill>
                  <a:srgbClr val="FF0000"/>
                </a:solidFill>
              </a:rPr>
              <a:t>البرومة</a:t>
            </a:r>
            <a:endParaRPr lang="ar-IQ" sz="2800" dirty="0">
              <a:solidFill>
                <a:srgbClr val="FF0000"/>
              </a:solidFill>
            </a:endParaRPr>
          </a:p>
          <a:p>
            <a:pPr rtl="1"/>
            <a:r>
              <a:rPr lang="ar-IQ" sz="2000" dirty="0">
                <a:solidFill>
                  <a:schemeClr val="bg1"/>
                </a:solidFill>
              </a:rPr>
              <a:t>إن المركبات العضوية </a:t>
            </a:r>
            <a:r>
              <a:rPr lang="ar-IQ" sz="2000" dirty="0" err="1">
                <a:solidFill>
                  <a:schemeClr val="bg1"/>
                </a:solidFill>
              </a:rPr>
              <a:t>الأروماتية</a:t>
            </a:r>
            <a:r>
              <a:rPr lang="ar-IQ" sz="2000" dirty="0">
                <a:solidFill>
                  <a:schemeClr val="bg1"/>
                </a:solidFill>
              </a:rPr>
              <a:t> لا تتفاعل بالإضافة حيث أنها لا يزيل لون البروم ولا لون </a:t>
            </a:r>
            <a:r>
              <a:rPr lang="ar-IQ" sz="2000" dirty="0" err="1">
                <a:solidFill>
                  <a:schemeClr val="bg1"/>
                </a:solidFill>
              </a:rPr>
              <a:t>برمنجانات</a:t>
            </a:r>
            <a:r>
              <a:rPr lang="ar-IQ" sz="2000" dirty="0">
                <a:solidFill>
                  <a:schemeClr val="bg1"/>
                </a:solidFill>
              </a:rPr>
              <a:t> البوتاسيوم عكس المركبات </a:t>
            </a:r>
            <a:r>
              <a:rPr lang="ar-IQ" sz="2000" dirty="0" err="1">
                <a:solidFill>
                  <a:schemeClr val="bg1"/>
                </a:solidFill>
              </a:rPr>
              <a:t>الاليفاتية</a:t>
            </a:r>
            <a:r>
              <a:rPr lang="ar-IQ" sz="2000" dirty="0">
                <a:solidFill>
                  <a:schemeClr val="bg1"/>
                </a:solidFill>
              </a:rPr>
              <a:t> غير المشبعة</a:t>
            </a:r>
          </a:p>
          <a:p>
            <a:pPr rtl="1"/>
            <a:r>
              <a:rPr lang="ar-IQ" sz="2000" dirty="0">
                <a:solidFill>
                  <a:schemeClr val="bg1"/>
                </a:solidFill>
              </a:rPr>
              <a:t>يحضر أنبوبان نظيفان يوضع في كل منهما 1مل من رباعي كلوريد الكربون ثم يضاف لأحدهما مركب اروماتي مثل البنزين أو </a:t>
            </a:r>
            <a:r>
              <a:rPr lang="ar-IQ" sz="2000" dirty="0" err="1">
                <a:solidFill>
                  <a:schemeClr val="bg1"/>
                </a:solidFill>
              </a:rPr>
              <a:t>الطولوين</a:t>
            </a:r>
            <a:r>
              <a:rPr lang="ar-IQ" sz="2000" dirty="0">
                <a:solidFill>
                  <a:schemeClr val="bg1"/>
                </a:solidFill>
              </a:rPr>
              <a:t> ويضاف إلى الأخر مركب </a:t>
            </a:r>
            <a:r>
              <a:rPr lang="ar-IQ" sz="2000" dirty="0" err="1">
                <a:solidFill>
                  <a:schemeClr val="bg1"/>
                </a:solidFill>
              </a:rPr>
              <a:t>اليفاتي</a:t>
            </a:r>
            <a:r>
              <a:rPr lang="ar-IQ" sz="2000" dirty="0">
                <a:solidFill>
                  <a:schemeClr val="bg1"/>
                </a:solidFill>
              </a:rPr>
              <a:t> غير مشبع مثل </a:t>
            </a:r>
            <a:r>
              <a:rPr lang="ar-IQ" sz="2000" dirty="0" err="1">
                <a:solidFill>
                  <a:schemeClr val="bg1"/>
                </a:solidFill>
              </a:rPr>
              <a:t>الستايرين</a:t>
            </a:r>
            <a:r>
              <a:rPr lang="ar-IQ" sz="2000" dirty="0">
                <a:solidFill>
                  <a:schemeClr val="bg1"/>
                </a:solidFill>
              </a:rPr>
              <a:t> أو بروبين ثم يضاف إلى كل محلول  قطرة من محلول البروم في رباعي كلوريد الكربون.</a:t>
            </a:r>
          </a:p>
          <a:p>
            <a:pPr rtl="1"/>
            <a:r>
              <a:rPr lang="ar-IQ" sz="2000" dirty="0">
                <a:solidFill>
                  <a:schemeClr val="bg1"/>
                </a:solidFill>
              </a:rPr>
              <a:t> يلاحظ أن لون البروم لا يتغير في الأنبوبة المحتوية على المركب الاروماتي بينما يختفي في الأنبوبة المحتوية على المركب </a:t>
            </a:r>
            <a:r>
              <a:rPr lang="ar-IQ" sz="2000" dirty="0" err="1">
                <a:solidFill>
                  <a:schemeClr val="bg1"/>
                </a:solidFill>
              </a:rPr>
              <a:t>الأليفاتي</a:t>
            </a:r>
            <a:r>
              <a:rPr lang="ar-IQ" sz="2000" dirty="0">
                <a:solidFill>
                  <a:schemeClr val="bg1"/>
                </a:solidFill>
              </a:rPr>
              <a:t> غير المشبع.</a:t>
            </a:r>
          </a:p>
          <a:p>
            <a:pPr rtl="1"/>
            <a:endParaRPr lang="en-GB" sz="2000" dirty="0">
              <a:solidFill>
                <a:schemeClr val="bg1"/>
              </a:solidFill>
            </a:endParaRPr>
          </a:p>
        </p:txBody>
      </p:sp>
    </p:spTree>
    <p:extLst>
      <p:ext uri="{BB962C8B-B14F-4D97-AF65-F5344CB8AC3E}">
        <p14:creationId xmlns:p14="http://schemas.microsoft.com/office/powerpoint/2010/main" val="1904986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31" presetClass="entr" presetSubtype="0"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0" dur="1000"/>
                                        <p:tgtEl>
                                          <p:spTgt spid="3">
                                            <p:txEl>
                                              <p:pRg st="2" end="2"/>
                                            </p:txEl>
                                          </p:spTgt>
                                        </p:tgtEl>
                                      </p:cBhvr>
                                    </p:animEffect>
                                  </p:childTnLst>
                                </p:cTn>
                              </p:par>
                            </p:childTnLst>
                          </p:cTn>
                        </p:par>
                        <p:par>
                          <p:cTn id="21" fill="hold">
                            <p:stCondLst>
                              <p:cond delay="2000"/>
                            </p:stCondLst>
                            <p:childTnLst>
                              <p:par>
                                <p:cTn id="22" presetID="31" presetClass="entr" presetSubtype="0" fill="hold" nodeType="after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p:cTn id="24"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5"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6"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7" dur="1000"/>
                                        <p:tgtEl>
                                          <p:spTgt spid="3">
                                            <p:txEl>
                                              <p:pRg st="3" end="3"/>
                                            </p:txEl>
                                          </p:spTgt>
                                        </p:tgtEl>
                                      </p:cBhvr>
                                    </p:animEffect>
                                  </p:childTnLst>
                                </p:cTn>
                              </p:par>
                            </p:childTnLst>
                          </p:cTn>
                        </p:par>
                        <p:par>
                          <p:cTn id="28" fill="hold">
                            <p:stCondLst>
                              <p:cond delay="3000"/>
                            </p:stCondLst>
                            <p:childTnLst>
                              <p:par>
                                <p:cTn id="29" presetID="31" presetClass="entr" presetSubtype="0" fill="hold"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4" end="4"/>
                                            </p:txEl>
                                          </p:spTgt>
                                        </p:tgtEl>
                                      </p:cBhvr>
                                    </p:animEffect>
                                  </p:childTnLst>
                                </p:cTn>
                              </p:par>
                            </p:childTnLst>
                          </p:cTn>
                        </p:par>
                        <p:par>
                          <p:cTn id="35" fill="hold">
                            <p:stCondLst>
                              <p:cond delay="4000"/>
                            </p:stCondLst>
                            <p:childTnLst>
                              <p:par>
                                <p:cTn id="36" presetID="31" presetClass="entr" presetSubtype="0" fill="hold" nodeType="after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 calcmode="lin" valueType="num">
                                      <p:cBhvr>
                                        <p:cTn id="38"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9"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0"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1"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63688" y="188640"/>
            <a:ext cx="7134944" cy="545232"/>
          </a:xfrm>
        </p:spPr>
        <p:txBody>
          <a:bodyPr>
            <a:normAutofit/>
          </a:bodyPr>
          <a:lstStyle/>
          <a:p>
            <a:pPr rtl="1"/>
            <a:r>
              <a:rPr lang="ar-IQ" sz="2800" dirty="0">
                <a:effectLst/>
                <a:latin typeface="Times New Roman" pitchFamily="18" charset="0"/>
                <a:cs typeface="Times New Roman" pitchFamily="18" charset="0"/>
              </a:rPr>
              <a:t>الكشف عن الكحولات</a:t>
            </a:r>
            <a:r>
              <a:rPr lang="en-GB" sz="2800" dirty="0">
                <a:effectLst/>
                <a:latin typeface="Times New Roman" pitchFamily="18" charset="0"/>
                <a:cs typeface="Times New Roman" pitchFamily="18" charset="0"/>
              </a:rPr>
              <a:t>R- O H </a:t>
            </a:r>
          </a:p>
        </p:txBody>
      </p:sp>
      <p:sp>
        <p:nvSpPr>
          <p:cNvPr id="3" name="عنوان فرعي 2"/>
          <p:cNvSpPr>
            <a:spLocks noGrp="1"/>
          </p:cNvSpPr>
          <p:nvPr>
            <p:ph type="subTitle" idx="1"/>
          </p:nvPr>
        </p:nvSpPr>
        <p:spPr>
          <a:xfrm>
            <a:off x="132477" y="908720"/>
            <a:ext cx="8928992" cy="5832648"/>
          </a:xfrm>
        </p:spPr>
        <p:txBody>
          <a:bodyPr/>
          <a:lstStyle/>
          <a:p>
            <a:pPr marL="514350" indent="-514350" rtl="1">
              <a:buAutoNum type="arabic1Minus"/>
            </a:pPr>
            <a:r>
              <a:rPr lang="ar-IQ" b="1" dirty="0" smtClean="0">
                <a:solidFill>
                  <a:schemeClr val="bg1">
                    <a:lumMod val="95000"/>
                    <a:lumOff val="5000"/>
                  </a:schemeClr>
                </a:solidFill>
                <a:latin typeface="Times New Roman" pitchFamily="18" charset="0"/>
                <a:cs typeface="Times New Roman" pitchFamily="18" charset="0"/>
              </a:rPr>
              <a:t>كشف </a:t>
            </a:r>
            <a:r>
              <a:rPr lang="ar-IQ" b="1" dirty="0" err="1">
                <a:solidFill>
                  <a:schemeClr val="bg1">
                    <a:lumMod val="95000"/>
                    <a:lumOff val="5000"/>
                  </a:schemeClr>
                </a:solidFill>
                <a:latin typeface="Times New Roman" pitchFamily="18" charset="0"/>
                <a:cs typeface="Times New Roman" pitchFamily="18" charset="0"/>
              </a:rPr>
              <a:t>الزانثات</a:t>
            </a:r>
            <a:r>
              <a:rPr lang="ar-IQ" b="1" dirty="0">
                <a:solidFill>
                  <a:schemeClr val="bg1">
                    <a:lumMod val="95000"/>
                    <a:lumOff val="5000"/>
                  </a:schemeClr>
                </a:solidFill>
                <a:latin typeface="Times New Roman" pitchFamily="18" charset="0"/>
                <a:cs typeface="Times New Roman" pitchFamily="18" charset="0"/>
              </a:rPr>
              <a:t> </a:t>
            </a:r>
            <a:r>
              <a:rPr lang="en-GB" b="1" dirty="0" err="1">
                <a:solidFill>
                  <a:schemeClr val="bg1">
                    <a:lumMod val="95000"/>
                    <a:lumOff val="5000"/>
                  </a:schemeClr>
                </a:solidFill>
                <a:latin typeface="Times New Roman" pitchFamily="18" charset="0"/>
                <a:cs typeface="Times New Roman" pitchFamily="18" charset="0"/>
              </a:rPr>
              <a:t>Xanthate</a:t>
            </a:r>
            <a:r>
              <a:rPr lang="en-GB" b="1" dirty="0">
                <a:solidFill>
                  <a:schemeClr val="bg1">
                    <a:lumMod val="95000"/>
                    <a:lumOff val="5000"/>
                  </a:schemeClr>
                </a:solidFill>
                <a:latin typeface="Times New Roman" pitchFamily="18" charset="0"/>
                <a:cs typeface="Times New Roman" pitchFamily="18" charset="0"/>
              </a:rPr>
              <a:t> test </a:t>
            </a:r>
            <a:endParaRPr lang="ar-IQ" b="1" dirty="0" smtClean="0">
              <a:solidFill>
                <a:schemeClr val="bg1">
                  <a:lumMod val="95000"/>
                  <a:lumOff val="5000"/>
                </a:schemeClr>
              </a:solidFill>
              <a:latin typeface="Times New Roman" pitchFamily="18" charset="0"/>
              <a:cs typeface="Times New Roman" pitchFamily="18" charset="0"/>
            </a:endParaRPr>
          </a:p>
          <a:p>
            <a:pPr rtl="1"/>
            <a:r>
              <a:rPr lang="ar-IQ" b="1" dirty="0">
                <a:solidFill>
                  <a:schemeClr val="bg1">
                    <a:lumMod val="95000"/>
                    <a:lumOff val="5000"/>
                  </a:schemeClr>
                </a:solidFill>
                <a:latin typeface="Times New Roman" pitchFamily="18" charset="0"/>
                <a:cs typeface="Times New Roman" pitchFamily="18" charset="0"/>
              </a:rPr>
              <a:t>أضافة هيدروكسيد البوتاسيوم الصلب إلى الكحول مع التسخين حتى تذوب هيدروكسيد البوتاسيوم ثم يبرد المحلول ويضاف 1 مل من الايثر، ثم  قطرات من </a:t>
            </a:r>
            <a:r>
              <a:rPr lang="ar-IQ" b="1" dirty="0" err="1">
                <a:solidFill>
                  <a:schemeClr val="bg1">
                    <a:lumMod val="95000"/>
                    <a:lumOff val="5000"/>
                  </a:schemeClr>
                </a:solidFill>
                <a:latin typeface="Times New Roman" pitchFamily="18" charset="0"/>
                <a:cs typeface="Times New Roman" pitchFamily="18" charset="0"/>
              </a:rPr>
              <a:t>ثناني</a:t>
            </a:r>
            <a:r>
              <a:rPr lang="ar-IQ" b="1" dirty="0">
                <a:solidFill>
                  <a:schemeClr val="bg1">
                    <a:lumMod val="95000"/>
                    <a:lumOff val="5000"/>
                  </a:schemeClr>
                </a:solidFill>
                <a:latin typeface="Times New Roman" pitchFamily="18" charset="0"/>
                <a:cs typeface="Times New Roman" pitchFamily="18" charset="0"/>
              </a:rPr>
              <a:t> كبريتيد الكاربون </a:t>
            </a:r>
            <a:r>
              <a:rPr lang="en-GB" b="1" dirty="0">
                <a:solidFill>
                  <a:schemeClr val="bg1">
                    <a:lumMod val="95000"/>
                    <a:lumOff val="5000"/>
                  </a:schemeClr>
                </a:solidFill>
                <a:latin typeface="Times New Roman" pitchFamily="18" charset="0"/>
                <a:cs typeface="Times New Roman" pitchFamily="18" charset="0"/>
              </a:rPr>
              <a:t>CS2 </a:t>
            </a:r>
            <a:r>
              <a:rPr lang="ar-IQ" b="1" dirty="0">
                <a:solidFill>
                  <a:schemeClr val="bg1">
                    <a:lumMod val="95000"/>
                    <a:lumOff val="5000"/>
                  </a:schemeClr>
                </a:solidFill>
                <a:latin typeface="Times New Roman" pitchFamily="18" charset="0"/>
                <a:cs typeface="Times New Roman" pitchFamily="18" charset="0"/>
              </a:rPr>
              <a:t>فيظهر راسب أصفر شاحب دلالة على وجود مجموعة الكحول </a:t>
            </a:r>
            <a:r>
              <a:rPr lang="ar-IQ" b="1" dirty="0" smtClean="0">
                <a:solidFill>
                  <a:schemeClr val="bg1">
                    <a:lumMod val="95000"/>
                    <a:lumOff val="5000"/>
                  </a:schemeClr>
                </a:solidFill>
                <a:latin typeface="Times New Roman" pitchFamily="18" charset="0"/>
                <a:cs typeface="Times New Roman" pitchFamily="18" charset="0"/>
              </a:rPr>
              <a:t>.</a:t>
            </a:r>
          </a:p>
          <a:p>
            <a:pPr rtl="1"/>
            <a:endParaRPr lang="ar-IQ" b="1" dirty="0">
              <a:solidFill>
                <a:schemeClr val="bg1">
                  <a:lumMod val="95000"/>
                  <a:lumOff val="5000"/>
                </a:schemeClr>
              </a:solidFill>
              <a:latin typeface="Times New Roman" pitchFamily="18" charset="0"/>
              <a:cs typeface="Times New Roman" pitchFamily="18" charset="0"/>
            </a:endParaRPr>
          </a:p>
          <a:p>
            <a:pPr rtl="1"/>
            <a:endParaRPr lang="ar-IQ" b="1" dirty="0" smtClean="0">
              <a:solidFill>
                <a:schemeClr val="bg1">
                  <a:lumMod val="95000"/>
                  <a:lumOff val="5000"/>
                </a:schemeClr>
              </a:solidFill>
              <a:latin typeface="Times New Roman" pitchFamily="18" charset="0"/>
              <a:cs typeface="Times New Roman" pitchFamily="18" charset="0"/>
            </a:endParaRPr>
          </a:p>
          <a:p>
            <a:pPr rtl="1"/>
            <a:endParaRPr lang="ar-IQ" b="1" dirty="0" smtClean="0">
              <a:solidFill>
                <a:schemeClr val="bg1">
                  <a:lumMod val="95000"/>
                  <a:lumOff val="5000"/>
                </a:schemeClr>
              </a:solidFill>
              <a:latin typeface="Times New Roman" pitchFamily="18" charset="0"/>
              <a:cs typeface="Times New Roman" pitchFamily="18" charset="0"/>
            </a:endParaRPr>
          </a:p>
          <a:p>
            <a:pPr rtl="1"/>
            <a:r>
              <a:rPr lang="ar-IQ" b="1" dirty="0" smtClean="0">
                <a:solidFill>
                  <a:schemeClr val="bg1">
                    <a:lumMod val="95000"/>
                    <a:lumOff val="5000"/>
                  </a:schemeClr>
                </a:solidFill>
                <a:latin typeface="Times New Roman" pitchFamily="18" charset="0"/>
                <a:cs typeface="Times New Roman" pitchFamily="18" charset="0"/>
              </a:rPr>
              <a:t>ب- </a:t>
            </a:r>
            <a:r>
              <a:rPr lang="ar-IQ" b="1" dirty="0">
                <a:solidFill>
                  <a:schemeClr val="bg1">
                    <a:lumMod val="95000"/>
                    <a:lumOff val="5000"/>
                  </a:schemeClr>
                </a:solidFill>
                <a:latin typeface="Times New Roman" pitchFamily="18" charset="0"/>
                <a:cs typeface="Times New Roman" pitchFamily="18" charset="0"/>
              </a:rPr>
              <a:t>أضف للمجهول قطرة من محلول ثلاثي أوكسيد الكروم</a:t>
            </a:r>
            <a:r>
              <a:rPr lang="en-GB" b="1" dirty="0">
                <a:solidFill>
                  <a:schemeClr val="bg1">
                    <a:lumMod val="95000"/>
                    <a:lumOff val="5000"/>
                  </a:schemeClr>
                </a:solidFill>
                <a:latin typeface="Times New Roman" pitchFamily="18" charset="0"/>
                <a:cs typeface="Times New Roman" pitchFamily="18" charset="0"/>
              </a:rPr>
              <a:t>CrO3    </a:t>
            </a:r>
            <a:r>
              <a:rPr lang="ar-IQ" b="1" dirty="0">
                <a:solidFill>
                  <a:schemeClr val="bg1">
                    <a:lumMod val="95000"/>
                    <a:lumOff val="5000"/>
                  </a:schemeClr>
                </a:solidFill>
                <a:latin typeface="Times New Roman" pitchFamily="18" charset="0"/>
                <a:cs typeface="Times New Roman" pitchFamily="18" charset="0"/>
              </a:rPr>
              <a:t>المذاب في 5 عياري حامض الكبريتيك ، وبعد التسخين يتغير اللون من البرتقالي إلى الأخضر المزرق وهذا دلالة على وجود الكحولات الأولية والثانوية.</a:t>
            </a:r>
            <a:endParaRPr lang="ar-IQ" b="1" dirty="0" smtClean="0">
              <a:solidFill>
                <a:schemeClr val="bg1">
                  <a:lumMod val="95000"/>
                  <a:lumOff val="5000"/>
                </a:schemeClr>
              </a:solidFill>
              <a:latin typeface="Times New Roman" pitchFamily="18" charset="0"/>
              <a:cs typeface="Times New Roman" pitchFamily="18" charset="0"/>
            </a:endParaRPr>
          </a:p>
          <a:p>
            <a:pPr rtl="1"/>
            <a:endParaRPr lang="en-GB" b="1" dirty="0">
              <a:solidFill>
                <a:schemeClr val="bg1">
                  <a:lumMod val="95000"/>
                  <a:lumOff val="5000"/>
                </a:schemeClr>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794000"/>
            <a:ext cx="8640959" cy="14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61584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2" presetClass="entr" presetSubtype="4" fill="hold" nodeType="afterEffect">
                                  <p:stCondLst>
                                    <p:cond delay="0"/>
                                  </p:stCondLst>
                                  <p:childTnLst>
                                    <p:set>
                                      <p:cBhvr>
                                        <p:cTn id="21" dur="1" fill="hold">
                                          <p:stCondLst>
                                            <p:cond delay="0"/>
                                          </p:stCondLst>
                                        </p:cTn>
                                        <p:tgtEl>
                                          <p:spTgt spid="1026"/>
                                        </p:tgtEl>
                                        <p:attrNameLst>
                                          <p:attrName>style.visibility</p:attrName>
                                        </p:attrNameLst>
                                      </p:cBhvr>
                                      <p:to>
                                        <p:strVal val="visible"/>
                                      </p:to>
                                    </p:set>
                                    <p:animEffect transition="in" filter="wipe(down)">
                                      <p:cBhvr>
                                        <p:cTn id="22" dur="500"/>
                                        <p:tgtEl>
                                          <p:spTgt spid="1026"/>
                                        </p:tgtEl>
                                      </p:cBhvr>
                                    </p:animEffect>
                                  </p:childTnLst>
                                </p:cTn>
                              </p:par>
                            </p:childTnLst>
                          </p:cTn>
                        </p:par>
                        <p:par>
                          <p:cTn id="23" fill="hold">
                            <p:stCondLst>
                              <p:cond delay="2000"/>
                            </p:stCondLst>
                            <p:childTnLst>
                              <p:par>
                                <p:cTn id="24" presetID="26" presetClass="entr" presetSubtype="0" fill="hold" nodeType="after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down)">
                                      <p:cBhvr>
                                        <p:cTn id="26" dur="580">
                                          <p:stCondLst>
                                            <p:cond delay="0"/>
                                          </p:stCondLst>
                                        </p:cTn>
                                        <p:tgtEl>
                                          <p:spTgt spid="3">
                                            <p:txEl>
                                              <p:pRg st="5" end="5"/>
                                            </p:txEl>
                                          </p:spTgt>
                                        </p:tgtEl>
                                      </p:cBhvr>
                                    </p:animEffect>
                                    <p:anim calcmode="lin" valueType="num">
                                      <p:cBhvr>
                                        <p:cTn id="27"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28"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29"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30"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31"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32" dur="26">
                                          <p:stCondLst>
                                            <p:cond delay="650"/>
                                          </p:stCondLst>
                                        </p:cTn>
                                        <p:tgtEl>
                                          <p:spTgt spid="3">
                                            <p:txEl>
                                              <p:pRg st="5" end="5"/>
                                            </p:txEl>
                                          </p:spTgt>
                                        </p:tgtEl>
                                      </p:cBhvr>
                                      <p:to x="100000" y="60000"/>
                                    </p:animScale>
                                    <p:animScale>
                                      <p:cBhvr>
                                        <p:cTn id="33" dur="166" decel="50000">
                                          <p:stCondLst>
                                            <p:cond delay="676"/>
                                          </p:stCondLst>
                                        </p:cTn>
                                        <p:tgtEl>
                                          <p:spTgt spid="3">
                                            <p:txEl>
                                              <p:pRg st="5" end="5"/>
                                            </p:txEl>
                                          </p:spTgt>
                                        </p:tgtEl>
                                      </p:cBhvr>
                                      <p:to x="100000" y="100000"/>
                                    </p:animScale>
                                    <p:animScale>
                                      <p:cBhvr>
                                        <p:cTn id="34" dur="26">
                                          <p:stCondLst>
                                            <p:cond delay="1312"/>
                                          </p:stCondLst>
                                        </p:cTn>
                                        <p:tgtEl>
                                          <p:spTgt spid="3">
                                            <p:txEl>
                                              <p:pRg st="5" end="5"/>
                                            </p:txEl>
                                          </p:spTgt>
                                        </p:tgtEl>
                                      </p:cBhvr>
                                      <p:to x="100000" y="80000"/>
                                    </p:animScale>
                                    <p:animScale>
                                      <p:cBhvr>
                                        <p:cTn id="35" dur="166" decel="50000">
                                          <p:stCondLst>
                                            <p:cond delay="1338"/>
                                          </p:stCondLst>
                                        </p:cTn>
                                        <p:tgtEl>
                                          <p:spTgt spid="3">
                                            <p:txEl>
                                              <p:pRg st="5" end="5"/>
                                            </p:txEl>
                                          </p:spTgt>
                                        </p:tgtEl>
                                      </p:cBhvr>
                                      <p:to x="100000" y="100000"/>
                                    </p:animScale>
                                    <p:animScale>
                                      <p:cBhvr>
                                        <p:cTn id="36" dur="26">
                                          <p:stCondLst>
                                            <p:cond delay="1642"/>
                                          </p:stCondLst>
                                        </p:cTn>
                                        <p:tgtEl>
                                          <p:spTgt spid="3">
                                            <p:txEl>
                                              <p:pRg st="5" end="5"/>
                                            </p:txEl>
                                          </p:spTgt>
                                        </p:tgtEl>
                                      </p:cBhvr>
                                      <p:to x="100000" y="90000"/>
                                    </p:animScale>
                                    <p:animScale>
                                      <p:cBhvr>
                                        <p:cTn id="37" dur="166" decel="50000">
                                          <p:stCondLst>
                                            <p:cond delay="1668"/>
                                          </p:stCondLst>
                                        </p:cTn>
                                        <p:tgtEl>
                                          <p:spTgt spid="3">
                                            <p:txEl>
                                              <p:pRg st="5" end="5"/>
                                            </p:txEl>
                                          </p:spTgt>
                                        </p:tgtEl>
                                      </p:cBhvr>
                                      <p:to x="100000" y="100000"/>
                                    </p:animScale>
                                    <p:animScale>
                                      <p:cBhvr>
                                        <p:cTn id="38" dur="26">
                                          <p:stCondLst>
                                            <p:cond delay="1808"/>
                                          </p:stCondLst>
                                        </p:cTn>
                                        <p:tgtEl>
                                          <p:spTgt spid="3">
                                            <p:txEl>
                                              <p:pRg st="5" end="5"/>
                                            </p:txEl>
                                          </p:spTgt>
                                        </p:tgtEl>
                                      </p:cBhvr>
                                      <p:to x="100000" y="95000"/>
                                    </p:animScale>
                                    <p:animScale>
                                      <p:cBhvr>
                                        <p:cTn id="39" dur="166" decel="50000">
                                          <p:stCondLst>
                                            <p:cond delay="1834"/>
                                          </p:stCondLst>
                                        </p:cTn>
                                        <p:tgtEl>
                                          <p:spTgt spid="3">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300192" y="188640"/>
            <a:ext cx="2664296" cy="576064"/>
          </a:xfrm>
        </p:spPr>
        <p:txBody>
          <a:bodyPr>
            <a:normAutofit/>
          </a:bodyPr>
          <a:lstStyle/>
          <a:p>
            <a:pPr rtl="1"/>
            <a:r>
              <a:rPr lang="ar-IQ" sz="2800" dirty="0">
                <a:solidFill>
                  <a:schemeClr val="tx2"/>
                </a:solidFill>
                <a:latin typeface="Times New Roman" pitchFamily="18" charset="0"/>
                <a:cs typeface="Times New Roman" pitchFamily="18" charset="0"/>
              </a:rPr>
              <a:t>ج- كاشف </a:t>
            </a:r>
            <a:r>
              <a:rPr lang="ar-IQ" sz="2800" dirty="0" err="1">
                <a:solidFill>
                  <a:schemeClr val="tx2"/>
                </a:solidFill>
                <a:latin typeface="Times New Roman" pitchFamily="18" charset="0"/>
                <a:cs typeface="Times New Roman" pitchFamily="18" charset="0"/>
              </a:rPr>
              <a:t>لوكاس</a:t>
            </a:r>
            <a:r>
              <a:rPr lang="ar-IQ" sz="2800" dirty="0">
                <a:solidFill>
                  <a:schemeClr val="tx2"/>
                </a:solidFill>
                <a:latin typeface="Times New Roman" pitchFamily="18" charset="0"/>
                <a:cs typeface="Times New Roman" pitchFamily="18" charset="0"/>
              </a:rPr>
              <a:t> </a:t>
            </a:r>
            <a:endParaRPr lang="en-GB" sz="2800" dirty="0">
              <a:solidFill>
                <a:schemeClr val="tx2"/>
              </a:solidFill>
              <a:latin typeface="Times New Roman" pitchFamily="18" charset="0"/>
              <a:cs typeface="Times New Roman" pitchFamily="18" charset="0"/>
            </a:endParaRPr>
          </a:p>
        </p:txBody>
      </p:sp>
      <p:sp>
        <p:nvSpPr>
          <p:cNvPr id="3" name="عنوان فرعي 2"/>
          <p:cNvSpPr>
            <a:spLocks noGrp="1"/>
          </p:cNvSpPr>
          <p:nvPr>
            <p:ph type="subTitle" idx="1"/>
          </p:nvPr>
        </p:nvSpPr>
        <p:spPr>
          <a:xfrm>
            <a:off x="0" y="836712"/>
            <a:ext cx="9036496" cy="5904656"/>
          </a:xfrm>
        </p:spPr>
        <p:txBody>
          <a:bodyPr>
            <a:normAutofit lnSpcReduction="10000"/>
          </a:bodyPr>
          <a:lstStyle/>
          <a:p>
            <a:pPr rtl="1"/>
            <a:r>
              <a:rPr lang="ar-IQ" dirty="0">
                <a:solidFill>
                  <a:schemeClr val="bg1">
                    <a:lumMod val="95000"/>
                    <a:lumOff val="5000"/>
                  </a:schemeClr>
                </a:solidFill>
                <a:latin typeface="Times New Roman" pitchFamily="18" charset="0"/>
                <a:cs typeface="Times New Roman" pitchFamily="18" charset="0"/>
              </a:rPr>
              <a:t>كاشف </a:t>
            </a:r>
            <a:r>
              <a:rPr lang="ar-IQ" dirty="0" err="1">
                <a:solidFill>
                  <a:schemeClr val="bg1">
                    <a:lumMod val="95000"/>
                    <a:lumOff val="5000"/>
                  </a:schemeClr>
                </a:solidFill>
                <a:latin typeface="Times New Roman" pitchFamily="18" charset="0"/>
                <a:cs typeface="Times New Roman" pitchFamily="18" charset="0"/>
              </a:rPr>
              <a:t>لوكاس</a:t>
            </a:r>
            <a:r>
              <a:rPr lang="ar-IQ" dirty="0">
                <a:solidFill>
                  <a:schemeClr val="bg1">
                    <a:lumMod val="95000"/>
                    <a:lumOff val="5000"/>
                  </a:schemeClr>
                </a:solidFill>
                <a:latin typeface="Times New Roman" pitchFamily="18" charset="0"/>
                <a:cs typeface="Times New Roman" pitchFamily="18" charset="0"/>
              </a:rPr>
              <a:t> عبارة عن (محلول مشبع من كلوريد الزنك </a:t>
            </a:r>
            <a:r>
              <a:rPr lang="en-GB" dirty="0">
                <a:solidFill>
                  <a:schemeClr val="bg1">
                    <a:lumMod val="95000"/>
                    <a:lumOff val="5000"/>
                  </a:schemeClr>
                </a:solidFill>
                <a:latin typeface="Times New Roman" pitchFamily="18" charset="0"/>
                <a:cs typeface="Times New Roman" pitchFamily="18" charset="0"/>
              </a:rPr>
              <a:t>ZnCl2 </a:t>
            </a:r>
            <a:r>
              <a:rPr lang="ar-IQ" dirty="0">
                <a:solidFill>
                  <a:schemeClr val="bg1">
                    <a:lumMod val="95000"/>
                    <a:lumOff val="5000"/>
                  </a:schemeClr>
                </a:solidFill>
                <a:latin typeface="Times New Roman" pitchFamily="18" charset="0"/>
                <a:cs typeface="Times New Roman" pitchFamily="18" charset="0"/>
              </a:rPr>
              <a:t>في حامض الهيدروكلوريك المركز) . اترك المزيج ليركد ولاحظ ظهور طبقة زيتية أو مستحلب من الالكيل . فإذا ظهرت الطبقة حالا دلالة على وجود الكحول </a:t>
            </a:r>
            <a:r>
              <a:rPr lang="ar-IQ" dirty="0" err="1">
                <a:solidFill>
                  <a:schemeClr val="bg1">
                    <a:lumMod val="95000"/>
                    <a:lumOff val="5000"/>
                  </a:schemeClr>
                </a:solidFill>
                <a:latin typeface="Times New Roman" pitchFamily="18" charset="0"/>
                <a:cs typeface="Times New Roman" pitchFamily="18" charset="0"/>
              </a:rPr>
              <a:t>الثالثي</a:t>
            </a:r>
            <a:r>
              <a:rPr lang="ar-IQ" dirty="0">
                <a:solidFill>
                  <a:schemeClr val="bg1">
                    <a:lumMod val="95000"/>
                    <a:lumOff val="5000"/>
                  </a:schemeClr>
                </a:solidFill>
                <a:latin typeface="Times New Roman" pitchFamily="18" charset="0"/>
                <a:cs typeface="Times New Roman" pitchFamily="18" charset="0"/>
              </a:rPr>
              <a:t> .    أما إذا ظهرت بعد5-10 دقائق دلالة على وجود الكحول الثانوي . أما إذا ظهرت بعد وضع الأنبوبة في </a:t>
            </a:r>
            <a:r>
              <a:rPr lang="ar-IQ" dirty="0" smtClean="0">
                <a:solidFill>
                  <a:schemeClr val="bg1">
                    <a:lumMod val="95000"/>
                    <a:lumOff val="5000"/>
                  </a:schemeClr>
                </a:solidFill>
                <a:latin typeface="Times New Roman" pitchFamily="18" charset="0"/>
                <a:cs typeface="Times New Roman" pitchFamily="18" charset="0"/>
              </a:rPr>
              <a:t>حمام </a:t>
            </a:r>
            <a:r>
              <a:rPr lang="ar-IQ" dirty="0">
                <a:solidFill>
                  <a:schemeClr val="bg1">
                    <a:lumMod val="95000"/>
                    <a:lumOff val="5000"/>
                  </a:schemeClr>
                </a:solidFill>
                <a:latin typeface="Times New Roman" pitchFamily="18" charset="0"/>
                <a:cs typeface="Times New Roman" pitchFamily="18" charset="0"/>
              </a:rPr>
              <a:t>مائي مغلي ولمدة   10-15دقيقة  فدلالة على وجود الكحول الأولي</a:t>
            </a:r>
            <a:r>
              <a:rPr lang="ar-IQ" dirty="0">
                <a:latin typeface="Times New Roman" pitchFamily="18" charset="0"/>
                <a:cs typeface="Times New Roman" pitchFamily="18" charset="0"/>
              </a:rPr>
              <a:t> </a:t>
            </a:r>
            <a:endParaRPr lang="ar-IQ" dirty="0" smtClean="0">
              <a:latin typeface="Times New Roman" pitchFamily="18" charset="0"/>
              <a:cs typeface="Times New Roman" pitchFamily="18" charset="0"/>
            </a:endParaRPr>
          </a:p>
          <a:p>
            <a:pPr rtl="1"/>
            <a:endParaRPr lang="ar-IQ" dirty="0" smtClean="0">
              <a:latin typeface="Times New Roman" pitchFamily="18" charset="0"/>
              <a:cs typeface="Times New Roman" pitchFamily="18" charset="0"/>
            </a:endParaRPr>
          </a:p>
          <a:p>
            <a:pPr rtl="1"/>
            <a:endParaRPr lang="ar-IQ" dirty="0">
              <a:latin typeface="Times New Roman" pitchFamily="18" charset="0"/>
              <a:cs typeface="Times New Roman" pitchFamily="18" charset="0"/>
            </a:endParaRPr>
          </a:p>
          <a:p>
            <a:pPr rtl="1"/>
            <a:endParaRPr lang="ar-IQ" dirty="0" smtClean="0">
              <a:latin typeface="Times New Roman" pitchFamily="18" charset="0"/>
              <a:cs typeface="Times New Roman" pitchFamily="18" charset="0"/>
            </a:endParaRPr>
          </a:p>
          <a:p>
            <a:pPr rtl="1"/>
            <a:endParaRPr lang="ar-IQ" dirty="0">
              <a:latin typeface="Times New Roman" pitchFamily="18" charset="0"/>
              <a:cs typeface="Times New Roman" pitchFamily="18" charset="0"/>
            </a:endParaRPr>
          </a:p>
          <a:p>
            <a:pPr rtl="1"/>
            <a:r>
              <a:rPr lang="ar-IQ" sz="2200" dirty="0">
                <a:latin typeface="Times New Roman" pitchFamily="18" charset="0"/>
                <a:cs typeface="Times New Roman" pitchFamily="18" charset="0"/>
              </a:rPr>
              <a:t>د- الكشف باستخدام نترات سيريك أمونيوم</a:t>
            </a:r>
            <a:r>
              <a:rPr lang="en-GB" sz="2200" dirty="0" err="1">
                <a:latin typeface="Times New Roman" pitchFamily="18" charset="0"/>
                <a:cs typeface="Times New Roman" pitchFamily="18" charset="0"/>
              </a:rPr>
              <a:t>Cerric</a:t>
            </a:r>
            <a:r>
              <a:rPr lang="en-GB" sz="2200" dirty="0">
                <a:latin typeface="Times New Roman" pitchFamily="18" charset="0"/>
                <a:cs typeface="Times New Roman" pitchFamily="18" charset="0"/>
              </a:rPr>
              <a:t>  ammonium nitrate    </a:t>
            </a:r>
          </a:p>
          <a:p>
            <a:pPr rtl="1"/>
            <a:r>
              <a:rPr lang="ar-IQ" sz="2200" dirty="0">
                <a:latin typeface="Times New Roman" pitchFamily="18" charset="0"/>
                <a:cs typeface="Times New Roman" pitchFamily="18" charset="0"/>
              </a:rPr>
              <a:t>يتم إذابة المركب المجهول في الماء </a:t>
            </a:r>
            <a:r>
              <a:rPr lang="ar-IQ" sz="2200" dirty="0" err="1">
                <a:latin typeface="Times New Roman" pitchFamily="18" charset="0"/>
                <a:cs typeface="Times New Roman" pitchFamily="18" charset="0"/>
              </a:rPr>
              <a:t>أوالدايكسان</a:t>
            </a:r>
            <a:r>
              <a:rPr lang="ar-IQ" sz="2200" dirty="0">
                <a:latin typeface="Times New Roman" pitchFamily="18" charset="0"/>
                <a:cs typeface="Times New Roman" pitchFamily="18" charset="0"/>
              </a:rPr>
              <a:t> ، ثم يضاف 2 مل من الكاشف </a:t>
            </a:r>
          </a:p>
          <a:p>
            <a:pPr rtl="1"/>
            <a:r>
              <a:rPr lang="ar-IQ" sz="2200" dirty="0">
                <a:latin typeface="Times New Roman" pitchFamily="18" charset="0"/>
                <a:cs typeface="Times New Roman" pitchFamily="18" charset="0"/>
              </a:rPr>
              <a:t>محلول 4%   نترات سيريك امونيوم المحضر من إذابة نترات </a:t>
            </a:r>
            <a:r>
              <a:rPr lang="ar-IQ" sz="2200" dirty="0" err="1">
                <a:latin typeface="Times New Roman" pitchFamily="18" charset="0"/>
                <a:cs typeface="Times New Roman" pitchFamily="18" charset="0"/>
              </a:rPr>
              <a:t>السيريك</a:t>
            </a:r>
            <a:r>
              <a:rPr lang="ar-IQ" sz="2200" dirty="0">
                <a:latin typeface="Times New Roman" pitchFamily="18" charset="0"/>
                <a:cs typeface="Times New Roman" pitchFamily="18" charset="0"/>
              </a:rPr>
              <a:t> امونيوم في محلول</a:t>
            </a:r>
          </a:p>
          <a:p>
            <a:pPr rtl="1"/>
            <a:r>
              <a:rPr lang="ar-IQ" sz="2200" dirty="0">
                <a:latin typeface="Times New Roman" pitchFamily="18" charset="0"/>
                <a:cs typeface="Times New Roman" pitchFamily="18" charset="0"/>
              </a:rPr>
              <a:t>( 5) عياري من حامض النتريك . فيظهر لون بني محمر أما الكحولات متعددة </a:t>
            </a:r>
            <a:r>
              <a:rPr lang="ar-IQ" sz="2200" dirty="0" err="1">
                <a:latin typeface="Times New Roman" pitchFamily="18" charset="0"/>
                <a:cs typeface="Times New Roman" pitchFamily="18" charset="0"/>
              </a:rPr>
              <a:t>الهيدروكسيل</a:t>
            </a:r>
            <a:r>
              <a:rPr lang="ar-IQ" sz="2200" dirty="0">
                <a:latin typeface="Times New Roman" pitchFamily="18" charset="0"/>
                <a:cs typeface="Times New Roman" pitchFamily="18" charset="0"/>
              </a:rPr>
              <a:t> </a:t>
            </a:r>
          </a:p>
          <a:p>
            <a:pPr rtl="1"/>
            <a:r>
              <a:rPr lang="ar-IQ" sz="2200" dirty="0">
                <a:latin typeface="Times New Roman" pitchFamily="18" charset="0"/>
                <a:cs typeface="Times New Roman" pitchFamily="18" charset="0"/>
              </a:rPr>
              <a:t>مثل </a:t>
            </a:r>
            <a:r>
              <a:rPr lang="ar-IQ" sz="2200" dirty="0" err="1">
                <a:latin typeface="Times New Roman" pitchFamily="18" charset="0"/>
                <a:cs typeface="Times New Roman" pitchFamily="18" charset="0"/>
              </a:rPr>
              <a:t>الكلسيرين</a:t>
            </a:r>
            <a:r>
              <a:rPr lang="ar-IQ" sz="2200" dirty="0">
                <a:latin typeface="Times New Roman" pitchFamily="18" charset="0"/>
                <a:cs typeface="Times New Roman" pitchFamily="18" charset="0"/>
              </a:rPr>
              <a:t> فتعطي لون باهت . </a:t>
            </a:r>
          </a:p>
          <a:p>
            <a:pPr rtl="1"/>
            <a:endParaRPr lang="ar-IQ" sz="2200" dirty="0" smtClean="0">
              <a:latin typeface="Times New Roman" pitchFamily="18" charset="0"/>
              <a:cs typeface="Times New Roman" pitchFamily="18" charset="0"/>
            </a:endParaRPr>
          </a:p>
          <a:p>
            <a:pPr rtl="1"/>
            <a:endParaRPr lang="en-GB"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3068960"/>
            <a:ext cx="9217023" cy="118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47048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42" presetClass="entr" presetSubtype="0" fill="hold" nodeType="afterEffect">
                                  <p:stCondLst>
                                    <p:cond delay="0"/>
                                  </p:stCondLst>
                                  <p:childTnLst>
                                    <p:set>
                                      <p:cBhvr>
                                        <p:cTn id="16" dur="1" fill="hold">
                                          <p:stCondLst>
                                            <p:cond delay="0"/>
                                          </p:stCondLst>
                                        </p:cTn>
                                        <p:tgtEl>
                                          <p:spTgt spid="2050"/>
                                        </p:tgtEl>
                                        <p:attrNameLst>
                                          <p:attrName>style.visibility</p:attrName>
                                        </p:attrNameLst>
                                      </p:cBhvr>
                                      <p:to>
                                        <p:strVal val="visible"/>
                                      </p:to>
                                    </p:set>
                                    <p:animEffect transition="in" filter="fade">
                                      <p:cBhvr>
                                        <p:cTn id="17" dur="1000"/>
                                        <p:tgtEl>
                                          <p:spTgt spid="2050"/>
                                        </p:tgtEl>
                                      </p:cBhvr>
                                    </p:animEffect>
                                    <p:anim calcmode="lin" valueType="num">
                                      <p:cBhvr>
                                        <p:cTn id="18" dur="1000" fill="hold"/>
                                        <p:tgtEl>
                                          <p:spTgt spid="2050"/>
                                        </p:tgtEl>
                                        <p:attrNameLst>
                                          <p:attrName>ppt_x</p:attrName>
                                        </p:attrNameLst>
                                      </p:cBhvr>
                                      <p:tavLst>
                                        <p:tav tm="0">
                                          <p:val>
                                            <p:strVal val="#ppt_x"/>
                                          </p:val>
                                        </p:tav>
                                        <p:tav tm="100000">
                                          <p:val>
                                            <p:strVal val="#ppt_x"/>
                                          </p:val>
                                        </p:tav>
                                      </p:tavLst>
                                    </p:anim>
                                    <p:anim calcmode="lin" valueType="num">
                                      <p:cBhvr>
                                        <p:cTn id="19" dur="1000" fill="hold"/>
                                        <p:tgtEl>
                                          <p:spTgt spid="2050"/>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2" presetClass="entr" presetSubtype="4" fill="hold" nodeType="after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 presetClass="entr" presetSubtype="4" fill="hold" nodeType="after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 calcmode="lin" valueType="num">
                                      <p:cBhvr additive="base">
                                        <p:cTn id="2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30" fill="hold">
                            <p:stCondLst>
                              <p:cond delay="3000"/>
                            </p:stCondLst>
                            <p:childTnLst>
                              <p:par>
                                <p:cTn id="31" presetID="2" presetClass="entr" presetSubtype="4" fill="hold" nodeType="after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par>
                          <p:cTn id="35" fill="hold">
                            <p:stCondLst>
                              <p:cond delay="3500"/>
                            </p:stCondLst>
                            <p:childTnLst>
                              <p:par>
                                <p:cTn id="36" presetID="2" presetClass="entr" presetSubtype="4" fill="hold" nodeType="after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 calcmode="lin" valueType="num">
                                      <p:cBhvr additive="base">
                                        <p:cTn id="38"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par>
                          <p:cTn id="40" fill="hold">
                            <p:stCondLst>
                              <p:cond delay="4000"/>
                            </p:stCondLst>
                            <p:childTnLst>
                              <p:par>
                                <p:cTn id="41" presetID="2" presetClass="entr" presetSubtype="4" fill="hold" nodeType="after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220072" y="188640"/>
            <a:ext cx="3747192" cy="648072"/>
          </a:xfrm>
        </p:spPr>
        <p:txBody>
          <a:bodyPr>
            <a:normAutofit/>
          </a:bodyPr>
          <a:lstStyle/>
          <a:p>
            <a:pPr rtl="1"/>
            <a:r>
              <a:rPr lang="ar-IQ" sz="2800" dirty="0">
                <a:effectLst/>
                <a:latin typeface="Times New Roman" pitchFamily="18" charset="0"/>
                <a:cs typeface="Times New Roman" pitchFamily="18" charset="0"/>
              </a:rPr>
              <a:t>و - الأكسدة بـ </a:t>
            </a:r>
            <a:r>
              <a:rPr lang="en-GB" sz="2800" dirty="0">
                <a:effectLst/>
                <a:latin typeface="Times New Roman" pitchFamily="18" charset="0"/>
                <a:cs typeface="Times New Roman" pitchFamily="18" charset="0"/>
              </a:rPr>
              <a:t>KMnO4</a:t>
            </a:r>
          </a:p>
        </p:txBody>
      </p:sp>
      <p:sp>
        <p:nvSpPr>
          <p:cNvPr id="3" name="عنوان فرعي 2"/>
          <p:cNvSpPr>
            <a:spLocks noGrp="1"/>
          </p:cNvSpPr>
          <p:nvPr>
            <p:ph type="subTitle" idx="1"/>
          </p:nvPr>
        </p:nvSpPr>
        <p:spPr>
          <a:xfrm>
            <a:off x="107504" y="1196752"/>
            <a:ext cx="8928992" cy="5544616"/>
          </a:xfrm>
        </p:spPr>
        <p:txBody>
          <a:bodyPr>
            <a:normAutofit/>
          </a:bodyPr>
          <a:lstStyle/>
          <a:p>
            <a:pPr rtl="1"/>
            <a:r>
              <a:rPr lang="ar-IQ" sz="2000" dirty="0"/>
              <a:t>الكحول الأولي </a:t>
            </a:r>
            <a:r>
              <a:rPr lang="ar-IQ" sz="2000" dirty="0" err="1"/>
              <a:t>يتأكسد</a:t>
            </a:r>
            <a:r>
              <a:rPr lang="ar-IQ" sz="2000" dirty="0"/>
              <a:t> يعطي: </a:t>
            </a:r>
            <a:r>
              <a:rPr lang="ar-IQ" sz="2000" dirty="0" err="1"/>
              <a:t>الدهيد</a:t>
            </a:r>
            <a:r>
              <a:rPr lang="ar-IQ" sz="2000" dirty="0"/>
              <a:t> والآخر </a:t>
            </a:r>
            <a:r>
              <a:rPr lang="ar-IQ" sz="2000" dirty="0" err="1"/>
              <a:t>يتأكسد</a:t>
            </a:r>
            <a:r>
              <a:rPr lang="ar-IQ" sz="2000" dirty="0"/>
              <a:t> يعطي حمض </a:t>
            </a:r>
            <a:r>
              <a:rPr lang="ar-IQ" sz="2000" dirty="0" err="1"/>
              <a:t>كربوكسيلي</a:t>
            </a:r>
            <a:r>
              <a:rPr lang="ar-IQ" sz="2000" dirty="0"/>
              <a:t>.</a:t>
            </a:r>
          </a:p>
          <a:p>
            <a:pPr rtl="1"/>
            <a:r>
              <a:rPr lang="ar-IQ" sz="2000" dirty="0"/>
              <a:t>الكحول الثانوي </a:t>
            </a:r>
            <a:r>
              <a:rPr lang="ar-IQ" sz="2000" dirty="0" err="1"/>
              <a:t>يتأكسد</a:t>
            </a:r>
            <a:r>
              <a:rPr lang="ar-IQ" sz="2000" dirty="0"/>
              <a:t> يعطي: </a:t>
            </a:r>
            <a:r>
              <a:rPr lang="ar-IQ" sz="2000" dirty="0" err="1"/>
              <a:t>كيتون</a:t>
            </a:r>
            <a:r>
              <a:rPr lang="ar-IQ" sz="2000" dirty="0"/>
              <a:t>.</a:t>
            </a:r>
          </a:p>
          <a:p>
            <a:pPr rtl="1"/>
            <a:r>
              <a:rPr lang="ar-IQ" sz="2000" dirty="0"/>
              <a:t>الكحول </a:t>
            </a:r>
            <a:r>
              <a:rPr lang="ar-IQ" sz="2000" dirty="0" err="1"/>
              <a:t>الثالثي</a:t>
            </a:r>
            <a:r>
              <a:rPr lang="ar-IQ" sz="2000" dirty="0"/>
              <a:t> لا </a:t>
            </a:r>
            <a:r>
              <a:rPr lang="ar-IQ" sz="2000" dirty="0" err="1"/>
              <a:t>يتأكسد</a:t>
            </a:r>
            <a:r>
              <a:rPr lang="ar-IQ" sz="2000" dirty="0"/>
              <a:t>  </a:t>
            </a:r>
          </a:p>
          <a:p>
            <a:pPr rtl="1"/>
            <a:r>
              <a:rPr lang="ar-IQ" sz="2000" dirty="0"/>
              <a:t>اضافه الكحول الى قطرة من </a:t>
            </a:r>
            <a:r>
              <a:rPr lang="en-GB" sz="2000" dirty="0"/>
              <a:t>KMnO4  </a:t>
            </a:r>
            <a:r>
              <a:rPr lang="ar-IQ" sz="2000" dirty="0"/>
              <a:t>والتسخين على حمام مائي يختفي لون </a:t>
            </a:r>
            <a:r>
              <a:rPr lang="ar-IQ" sz="2000" dirty="0" err="1"/>
              <a:t>البرمنجنات</a:t>
            </a:r>
            <a:r>
              <a:rPr lang="ar-IQ" sz="2000" dirty="0"/>
              <a:t> اذا حصل أكسدة للمركب. يعطي نتيجة مع 1و2و3( </a:t>
            </a:r>
            <a:r>
              <a:rPr lang="ar-IQ" sz="2000" dirty="0" err="1"/>
              <a:t>لانها</a:t>
            </a:r>
            <a:r>
              <a:rPr lang="ar-IQ" sz="2000" dirty="0"/>
              <a:t> </a:t>
            </a:r>
            <a:r>
              <a:rPr lang="ar-IQ" sz="2000" dirty="0" err="1"/>
              <a:t>كحولات</a:t>
            </a:r>
            <a:r>
              <a:rPr lang="ar-IQ" sz="2000" dirty="0"/>
              <a:t> أولية وثانوية</a:t>
            </a:r>
            <a:r>
              <a:rPr lang="ar-IQ" sz="2000" dirty="0" smtClean="0"/>
              <a:t>).</a:t>
            </a:r>
          </a:p>
          <a:p>
            <a:pPr rtl="1"/>
            <a:endParaRPr lang="ar-IQ" sz="20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2996952"/>
            <a:ext cx="8208912" cy="3672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05799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additive="base">
                                        <p:cTn id="2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6" presetClass="entr" presetSubtype="0" fill="hold" nodeType="afterEffect">
                                  <p:stCondLst>
                                    <p:cond delay="0"/>
                                  </p:stCondLst>
                                  <p:childTnLst>
                                    <p:set>
                                      <p:cBhvr>
                                        <p:cTn id="31" dur="1" fill="hold">
                                          <p:stCondLst>
                                            <p:cond delay="0"/>
                                          </p:stCondLst>
                                        </p:cTn>
                                        <p:tgtEl>
                                          <p:spTgt spid="3074"/>
                                        </p:tgtEl>
                                        <p:attrNameLst>
                                          <p:attrName>style.visibility</p:attrName>
                                        </p:attrNameLst>
                                      </p:cBhvr>
                                      <p:to>
                                        <p:strVal val="visible"/>
                                      </p:to>
                                    </p:set>
                                    <p:animEffect transition="in" filter="wipe(down)">
                                      <p:cBhvr>
                                        <p:cTn id="32" dur="580">
                                          <p:stCondLst>
                                            <p:cond delay="0"/>
                                          </p:stCondLst>
                                        </p:cTn>
                                        <p:tgtEl>
                                          <p:spTgt spid="3074"/>
                                        </p:tgtEl>
                                      </p:cBhvr>
                                    </p:animEffect>
                                    <p:anim calcmode="lin" valueType="num">
                                      <p:cBhvr>
                                        <p:cTn id="33" dur="1822" tmFilter="0,0; 0.14,0.36; 0.43,0.73; 0.71,0.91; 1.0,1.0">
                                          <p:stCondLst>
                                            <p:cond delay="0"/>
                                          </p:stCondLst>
                                        </p:cTn>
                                        <p:tgtEl>
                                          <p:spTgt spid="3074"/>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3074"/>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3074"/>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3074"/>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3074"/>
                                        </p:tgtEl>
                                        <p:attrNameLst>
                                          <p:attrName>ppt_y</p:attrName>
                                        </p:attrNameLst>
                                      </p:cBhvr>
                                      <p:tavLst>
                                        <p:tav tm="0" fmla="#ppt_y-sin(pi*$)/81">
                                          <p:val>
                                            <p:fltVal val="0"/>
                                          </p:val>
                                        </p:tav>
                                        <p:tav tm="100000">
                                          <p:val>
                                            <p:fltVal val="1"/>
                                          </p:val>
                                        </p:tav>
                                      </p:tavLst>
                                    </p:anim>
                                    <p:animScale>
                                      <p:cBhvr>
                                        <p:cTn id="38" dur="26">
                                          <p:stCondLst>
                                            <p:cond delay="650"/>
                                          </p:stCondLst>
                                        </p:cTn>
                                        <p:tgtEl>
                                          <p:spTgt spid="3074"/>
                                        </p:tgtEl>
                                      </p:cBhvr>
                                      <p:to x="100000" y="60000"/>
                                    </p:animScale>
                                    <p:animScale>
                                      <p:cBhvr>
                                        <p:cTn id="39" dur="166" decel="50000">
                                          <p:stCondLst>
                                            <p:cond delay="676"/>
                                          </p:stCondLst>
                                        </p:cTn>
                                        <p:tgtEl>
                                          <p:spTgt spid="3074"/>
                                        </p:tgtEl>
                                      </p:cBhvr>
                                      <p:to x="100000" y="100000"/>
                                    </p:animScale>
                                    <p:animScale>
                                      <p:cBhvr>
                                        <p:cTn id="40" dur="26">
                                          <p:stCondLst>
                                            <p:cond delay="1312"/>
                                          </p:stCondLst>
                                        </p:cTn>
                                        <p:tgtEl>
                                          <p:spTgt spid="3074"/>
                                        </p:tgtEl>
                                      </p:cBhvr>
                                      <p:to x="100000" y="80000"/>
                                    </p:animScale>
                                    <p:animScale>
                                      <p:cBhvr>
                                        <p:cTn id="41" dur="166" decel="50000">
                                          <p:stCondLst>
                                            <p:cond delay="1338"/>
                                          </p:stCondLst>
                                        </p:cTn>
                                        <p:tgtEl>
                                          <p:spTgt spid="3074"/>
                                        </p:tgtEl>
                                      </p:cBhvr>
                                      <p:to x="100000" y="100000"/>
                                    </p:animScale>
                                    <p:animScale>
                                      <p:cBhvr>
                                        <p:cTn id="42" dur="26">
                                          <p:stCondLst>
                                            <p:cond delay="1642"/>
                                          </p:stCondLst>
                                        </p:cTn>
                                        <p:tgtEl>
                                          <p:spTgt spid="3074"/>
                                        </p:tgtEl>
                                      </p:cBhvr>
                                      <p:to x="100000" y="90000"/>
                                    </p:animScale>
                                    <p:animScale>
                                      <p:cBhvr>
                                        <p:cTn id="43" dur="166" decel="50000">
                                          <p:stCondLst>
                                            <p:cond delay="1668"/>
                                          </p:stCondLst>
                                        </p:cTn>
                                        <p:tgtEl>
                                          <p:spTgt spid="3074"/>
                                        </p:tgtEl>
                                      </p:cBhvr>
                                      <p:to x="100000" y="100000"/>
                                    </p:animScale>
                                    <p:animScale>
                                      <p:cBhvr>
                                        <p:cTn id="44" dur="26">
                                          <p:stCondLst>
                                            <p:cond delay="1808"/>
                                          </p:stCondLst>
                                        </p:cTn>
                                        <p:tgtEl>
                                          <p:spTgt spid="3074"/>
                                        </p:tgtEl>
                                      </p:cBhvr>
                                      <p:to x="100000" y="95000"/>
                                    </p:animScale>
                                    <p:animScale>
                                      <p:cBhvr>
                                        <p:cTn id="45" dur="166" decel="50000">
                                          <p:stCondLst>
                                            <p:cond delay="1834"/>
                                          </p:stCondLst>
                                        </p:cTn>
                                        <p:tgtEl>
                                          <p:spTgt spid="307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115616" y="27321"/>
            <a:ext cx="7855024" cy="689248"/>
          </a:xfrm>
        </p:spPr>
        <p:txBody>
          <a:bodyPr>
            <a:normAutofit/>
          </a:bodyPr>
          <a:lstStyle/>
          <a:p>
            <a:pPr rtl="1"/>
            <a:r>
              <a:rPr lang="ar-IQ" sz="2800" dirty="0">
                <a:effectLst/>
                <a:latin typeface="Times New Roman" pitchFamily="18" charset="0"/>
                <a:cs typeface="Times New Roman" pitchFamily="18" charset="0"/>
              </a:rPr>
              <a:t>الكشف عن الالديهايدات والكيتونات</a:t>
            </a:r>
            <a:r>
              <a:rPr lang="en-GB" sz="2800" dirty="0">
                <a:effectLst/>
                <a:latin typeface="Times New Roman" pitchFamily="18" charset="0"/>
                <a:cs typeface="Times New Roman" pitchFamily="18" charset="0"/>
              </a:rPr>
              <a:t>RCOR  ;   RCHO </a:t>
            </a:r>
          </a:p>
        </p:txBody>
      </p:sp>
      <p:sp>
        <p:nvSpPr>
          <p:cNvPr id="3" name="عنوان فرعي 2"/>
          <p:cNvSpPr>
            <a:spLocks noGrp="1"/>
          </p:cNvSpPr>
          <p:nvPr>
            <p:ph type="subTitle" idx="1"/>
          </p:nvPr>
        </p:nvSpPr>
        <p:spPr>
          <a:xfrm>
            <a:off x="107504" y="908720"/>
            <a:ext cx="8928992" cy="5832648"/>
          </a:xfrm>
        </p:spPr>
        <p:txBody>
          <a:bodyPr>
            <a:normAutofit/>
          </a:bodyPr>
          <a:lstStyle/>
          <a:p>
            <a:pPr rtl="1"/>
            <a:r>
              <a:rPr lang="ar-IQ" sz="2000" dirty="0">
                <a:latin typeface="Times New Roman" pitchFamily="18" charset="0"/>
                <a:cs typeface="Times New Roman" pitchFamily="18" charset="0"/>
              </a:rPr>
              <a:t>يجمع بين هاتين الطائفتين خواص مشتركة تميزها عن المركبات الاخرى , ومن هذه الخواص تفاعلها مع كاشفهما العام 2, 4- ثنائي </a:t>
            </a:r>
            <a:r>
              <a:rPr lang="ar-IQ" sz="2000" dirty="0" err="1">
                <a:latin typeface="Times New Roman" pitchFamily="18" charset="0"/>
                <a:cs typeface="Times New Roman" pitchFamily="18" charset="0"/>
              </a:rPr>
              <a:t>نيتروفنيل</a:t>
            </a:r>
            <a:r>
              <a:rPr lang="ar-IQ" sz="2000" dirty="0">
                <a:latin typeface="Times New Roman" pitchFamily="18" charset="0"/>
                <a:cs typeface="Times New Roman" pitchFamily="18" charset="0"/>
              </a:rPr>
              <a:t> </a:t>
            </a:r>
            <a:r>
              <a:rPr lang="ar-IQ" sz="2000" dirty="0" err="1">
                <a:latin typeface="Times New Roman" pitchFamily="18" charset="0"/>
                <a:cs typeface="Times New Roman" pitchFamily="18" charset="0"/>
              </a:rPr>
              <a:t>هيدرازين</a:t>
            </a:r>
            <a:r>
              <a:rPr lang="ar-IQ" sz="2000" dirty="0">
                <a:latin typeface="Times New Roman" pitchFamily="18" charset="0"/>
                <a:cs typeface="Times New Roman" pitchFamily="18" charset="0"/>
              </a:rPr>
              <a:t> والذي يعطي معهما رواسب ملونة فاتحة ( الاحمر – البرتقالي – الاصفر ) مميزا جدا يمكن بواسطتها تمييز هاتين الطائفتين عن بقية الطوائف او المجموعات الوظيفية .</a:t>
            </a:r>
          </a:p>
          <a:p>
            <a:pPr rtl="1"/>
            <a:r>
              <a:rPr lang="ar-IQ" sz="2000" dirty="0">
                <a:latin typeface="Times New Roman" pitchFamily="18" charset="0"/>
                <a:cs typeface="Times New Roman" pitchFamily="18" charset="0"/>
              </a:rPr>
              <a:t>وهنالك كواشف مميزة اخرى للتفرقة بين الالديهايدات والكيتونات , حيث تتفاعل بعضها مع الالديهايدات و لا تتفاعل مع </a:t>
            </a:r>
            <a:r>
              <a:rPr lang="ar-IQ" sz="2000" dirty="0" err="1">
                <a:latin typeface="Times New Roman" pitchFamily="18" charset="0"/>
                <a:cs typeface="Times New Roman" pitchFamily="18" charset="0"/>
              </a:rPr>
              <a:t>الكيتونات</a:t>
            </a:r>
            <a:r>
              <a:rPr lang="ar-IQ" sz="2000" dirty="0">
                <a:latin typeface="Times New Roman" pitchFamily="18" charset="0"/>
                <a:cs typeface="Times New Roman" pitchFamily="18" charset="0"/>
              </a:rPr>
              <a:t> والعكس يمكن من خلالها التعرف على اذا ما كان المركب المحتوي على مجموعة </a:t>
            </a:r>
            <a:r>
              <a:rPr lang="ar-IQ" sz="2000" dirty="0" err="1">
                <a:latin typeface="Times New Roman" pitchFamily="18" charset="0"/>
                <a:cs typeface="Times New Roman" pitchFamily="18" charset="0"/>
              </a:rPr>
              <a:t>كربونيل</a:t>
            </a:r>
            <a:r>
              <a:rPr lang="ar-IQ" sz="2000" dirty="0">
                <a:latin typeface="Times New Roman" pitchFamily="18" charset="0"/>
                <a:cs typeface="Times New Roman" pitchFamily="18" charset="0"/>
              </a:rPr>
              <a:t> </a:t>
            </a:r>
            <a:r>
              <a:rPr lang="ar-IQ" sz="2000" dirty="0" err="1">
                <a:latin typeface="Times New Roman" pitchFamily="18" charset="0"/>
                <a:cs typeface="Times New Roman" pitchFamily="18" charset="0"/>
              </a:rPr>
              <a:t>الدهايد</a:t>
            </a:r>
            <a:r>
              <a:rPr lang="ar-IQ" sz="2000" dirty="0">
                <a:latin typeface="Times New Roman" pitchFamily="18" charset="0"/>
                <a:cs typeface="Times New Roman" pitchFamily="18" charset="0"/>
              </a:rPr>
              <a:t> او </a:t>
            </a:r>
            <a:r>
              <a:rPr lang="ar-IQ" sz="2000" dirty="0" err="1">
                <a:latin typeface="Times New Roman" pitchFamily="18" charset="0"/>
                <a:cs typeface="Times New Roman" pitchFamily="18" charset="0"/>
              </a:rPr>
              <a:t>كيتون</a:t>
            </a:r>
            <a:r>
              <a:rPr lang="ar-IQ" sz="2000" dirty="0">
                <a:latin typeface="Times New Roman" pitchFamily="18" charset="0"/>
                <a:cs typeface="Times New Roman" pitchFamily="18" charset="0"/>
              </a:rPr>
              <a:t> ومن اهمها كاشف </a:t>
            </a:r>
            <a:r>
              <a:rPr lang="ar-IQ" sz="2000" dirty="0" err="1">
                <a:latin typeface="Times New Roman" pitchFamily="18" charset="0"/>
                <a:cs typeface="Times New Roman" pitchFamily="18" charset="0"/>
              </a:rPr>
              <a:t>تولن</a:t>
            </a:r>
            <a:r>
              <a:rPr lang="ar-IQ" sz="2000" dirty="0">
                <a:latin typeface="Times New Roman" pitchFamily="18" charset="0"/>
                <a:cs typeface="Times New Roman" pitchFamily="18" charset="0"/>
              </a:rPr>
              <a:t> وكاشف فهلنك </a:t>
            </a:r>
            <a:r>
              <a:rPr lang="ar-IQ" sz="2000" dirty="0" smtClean="0">
                <a:latin typeface="Times New Roman" pitchFamily="18" charset="0"/>
                <a:cs typeface="Times New Roman" pitchFamily="18" charset="0"/>
              </a:rPr>
              <a:t>.</a:t>
            </a:r>
          </a:p>
          <a:p>
            <a:pPr rtl="1"/>
            <a:r>
              <a:rPr lang="ar-IQ" sz="2400" b="1" dirty="0">
                <a:solidFill>
                  <a:schemeClr val="bg1"/>
                </a:solidFill>
                <a:latin typeface="Times New Roman" pitchFamily="18" charset="0"/>
                <a:cs typeface="Times New Roman" pitchFamily="18" charset="0"/>
              </a:rPr>
              <a:t>أ-كشف برادي</a:t>
            </a:r>
            <a:r>
              <a:rPr lang="en-GB" sz="2400" b="1" dirty="0">
                <a:solidFill>
                  <a:schemeClr val="bg1"/>
                </a:solidFill>
                <a:latin typeface="Times New Roman" pitchFamily="18" charset="0"/>
                <a:cs typeface="Times New Roman" pitchFamily="18" charset="0"/>
              </a:rPr>
              <a:t>Brady 's reagent      </a:t>
            </a:r>
          </a:p>
          <a:p>
            <a:pPr rtl="1"/>
            <a:r>
              <a:rPr lang="en-GB" sz="2000" dirty="0">
                <a:latin typeface="Times New Roman" pitchFamily="18" charset="0"/>
                <a:cs typeface="Times New Roman" pitchFamily="18" charset="0"/>
              </a:rPr>
              <a:t>  </a:t>
            </a:r>
            <a:r>
              <a:rPr lang="ar-IQ" sz="2000" dirty="0">
                <a:latin typeface="Times New Roman" pitchFamily="18" charset="0"/>
                <a:cs typeface="Times New Roman" pitchFamily="18" charset="0"/>
              </a:rPr>
              <a:t>أضافة المجهول السائل أوعده قطرات من محلول مركز للمجهول الصلب في               الميثانول إلى كاشف برادي والمحضر(من إذابة مادة2,4-</a:t>
            </a:r>
            <a:r>
              <a:rPr lang="en-GB" sz="2000" dirty="0" err="1">
                <a:latin typeface="Times New Roman" pitchFamily="18" charset="0"/>
                <a:cs typeface="Times New Roman" pitchFamily="18" charset="0"/>
              </a:rPr>
              <a:t>dinitrophenyl</a:t>
            </a:r>
            <a:r>
              <a:rPr lang="en-GB" sz="2000" dirty="0">
                <a:latin typeface="Times New Roman" pitchFamily="18" charset="0"/>
                <a:cs typeface="Times New Roman" pitchFamily="18" charset="0"/>
              </a:rPr>
              <a:t> hydrazine  </a:t>
            </a:r>
            <a:r>
              <a:rPr lang="ar-IQ" sz="2000" dirty="0">
                <a:latin typeface="Times New Roman" pitchFamily="18" charset="0"/>
                <a:cs typeface="Times New Roman" pitchFamily="18" charset="0"/>
              </a:rPr>
              <a:t>في محلول 5 عياري لحامض الهيدروكلوريك) . فيتكون راسب أصفر أو برتقالي فاتح من مادة (2,4-</a:t>
            </a:r>
            <a:r>
              <a:rPr lang="en-GB" sz="2000" dirty="0" err="1">
                <a:latin typeface="Times New Roman" pitchFamily="18" charset="0"/>
                <a:cs typeface="Times New Roman" pitchFamily="18" charset="0"/>
              </a:rPr>
              <a:t>dinitrophenyl</a:t>
            </a:r>
            <a:r>
              <a:rPr lang="en-GB" sz="2000" dirty="0">
                <a:latin typeface="Times New Roman" pitchFamily="18" charset="0"/>
                <a:cs typeface="Times New Roman" pitchFamily="18" charset="0"/>
              </a:rPr>
              <a:t> </a:t>
            </a:r>
            <a:r>
              <a:rPr lang="en-GB" sz="2000" dirty="0" err="1">
                <a:latin typeface="Times New Roman" pitchFamily="18" charset="0"/>
                <a:cs typeface="Times New Roman" pitchFamily="18" charset="0"/>
              </a:rPr>
              <a:t>hydrazone</a:t>
            </a:r>
            <a:r>
              <a:rPr lang="en-GB" sz="2000" dirty="0">
                <a:latin typeface="Times New Roman" pitchFamily="18" charset="0"/>
                <a:cs typeface="Times New Roman" pitchFamily="18" charset="0"/>
              </a:rPr>
              <a:t>) </a:t>
            </a:r>
            <a:r>
              <a:rPr lang="ar-IQ" sz="2000" dirty="0">
                <a:latin typeface="Times New Roman" pitchFamily="18" charset="0"/>
                <a:cs typeface="Times New Roman" pitchFamily="18" charset="0"/>
              </a:rPr>
              <a:t>وهذا دليل على وجود مجموعة </a:t>
            </a:r>
            <a:r>
              <a:rPr lang="ar-IQ" sz="2000" dirty="0" err="1">
                <a:latin typeface="Times New Roman" pitchFamily="18" charset="0"/>
                <a:cs typeface="Times New Roman" pitchFamily="18" charset="0"/>
              </a:rPr>
              <a:t>الكاربونيل</a:t>
            </a:r>
            <a:r>
              <a:rPr lang="ar-IQ" sz="2000" dirty="0">
                <a:latin typeface="Times New Roman" pitchFamily="18" charset="0"/>
                <a:cs typeface="Times New Roman" pitchFamily="18" charset="0"/>
              </a:rPr>
              <a:t> (</a:t>
            </a:r>
            <a:r>
              <a:rPr lang="ar-IQ" sz="2000" dirty="0" err="1">
                <a:latin typeface="Times New Roman" pitchFamily="18" charset="0"/>
                <a:cs typeface="Times New Roman" pitchFamily="18" charset="0"/>
              </a:rPr>
              <a:t>الديهايد</a:t>
            </a:r>
            <a:r>
              <a:rPr lang="ar-IQ" sz="2000" dirty="0">
                <a:latin typeface="Times New Roman" pitchFamily="18" charset="0"/>
                <a:cs typeface="Times New Roman" pitchFamily="18" charset="0"/>
              </a:rPr>
              <a:t> أوكيتون) اليفاتية أما الالديهايدات والكيتونات الاروماتية فتعطي رواسب حمراء إلى صفراء غامقة</a:t>
            </a:r>
          </a:p>
          <a:p>
            <a:pPr rtl="1"/>
            <a:endParaRPr lang="ar-IQ" sz="2000"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01208"/>
            <a:ext cx="8316416" cy="1171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47926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6" presetClass="entr" presetSubtype="0" fill="hold" nodeType="after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80">
                                          <p:stCondLst>
                                            <p:cond delay="0"/>
                                          </p:stCondLst>
                                        </p:cTn>
                                        <p:tgtEl>
                                          <p:spTgt spid="3">
                                            <p:txEl>
                                              <p:pRg st="2" end="2"/>
                                            </p:txEl>
                                          </p:spTgt>
                                        </p:tgtEl>
                                      </p:cBhvr>
                                    </p:animEffect>
                                    <p:anim calcmode="lin" valueType="num">
                                      <p:cBhvr>
                                        <p:cTn id="23"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24"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5"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6"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7"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28" dur="26">
                                          <p:stCondLst>
                                            <p:cond delay="650"/>
                                          </p:stCondLst>
                                        </p:cTn>
                                        <p:tgtEl>
                                          <p:spTgt spid="3">
                                            <p:txEl>
                                              <p:pRg st="2" end="2"/>
                                            </p:txEl>
                                          </p:spTgt>
                                        </p:tgtEl>
                                      </p:cBhvr>
                                      <p:to x="100000" y="60000"/>
                                    </p:animScale>
                                    <p:animScale>
                                      <p:cBhvr>
                                        <p:cTn id="29" dur="166" decel="50000">
                                          <p:stCondLst>
                                            <p:cond delay="676"/>
                                          </p:stCondLst>
                                        </p:cTn>
                                        <p:tgtEl>
                                          <p:spTgt spid="3">
                                            <p:txEl>
                                              <p:pRg st="2" end="2"/>
                                            </p:txEl>
                                          </p:spTgt>
                                        </p:tgtEl>
                                      </p:cBhvr>
                                      <p:to x="100000" y="100000"/>
                                    </p:animScale>
                                    <p:animScale>
                                      <p:cBhvr>
                                        <p:cTn id="30" dur="26">
                                          <p:stCondLst>
                                            <p:cond delay="1312"/>
                                          </p:stCondLst>
                                        </p:cTn>
                                        <p:tgtEl>
                                          <p:spTgt spid="3">
                                            <p:txEl>
                                              <p:pRg st="2" end="2"/>
                                            </p:txEl>
                                          </p:spTgt>
                                        </p:tgtEl>
                                      </p:cBhvr>
                                      <p:to x="100000" y="80000"/>
                                    </p:animScale>
                                    <p:animScale>
                                      <p:cBhvr>
                                        <p:cTn id="31" dur="166" decel="50000">
                                          <p:stCondLst>
                                            <p:cond delay="1338"/>
                                          </p:stCondLst>
                                        </p:cTn>
                                        <p:tgtEl>
                                          <p:spTgt spid="3">
                                            <p:txEl>
                                              <p:pRg st="2" end="2"/>
                                            </p:txEl>
                                          </p:spTgt>
                                        </p:tgtEl>
                                      </p:cBhvr>
                                      <p:to x="100000" y="100000"/>
                                    </p:animScale>
                                    <p:animScale>
                                      <p:cBhvr>
                                        <p:cTn id="32" dur="26">
                                          <p:stCondLst>
                                            <p:cond delay="1642"/>
                                          </p:stCondLst>
                                        </p:cTn>
                                        <p:tgtEl>
                                          <p:spTgt spid="3">
                                            <p:txEl>
                                              <p:pRg st="2" end="2"/>
                                            </p:txEl>
                                          </p:spTgt>
                                        </p:tgtEl>
                                      </p:cBhvr>
                                      <p:to x="100000" y="90000"/>
                                    </p:animScale>
                                    <p:animScale>
                                      <p:cBhvr>
                                        <p:cTn id="33" dur="166" decel="50000">
                                          <p:stCondLst>
                                            <p:cond delay="1668"/>
                                          </p:stCondLst>
                                        </p:cTn>
                                        <p:tgtEl>
                                          <p:spTgt spid="3">
                                            <p:txEl>
                                              <p:pRg st="2" end="2"/>
                                            </p:txEl>
                                          </p:spTgt>
                                        </p:tgtEl>
                                      </p:cBhvr>
                                      <p:to x="100000" y="100000"/>
                                    </p:animScale>
                                    <p:animScale>
                                      <p:cBhvr>
                                        <p:cTn id="34" dur="26">
                                          <p:stCondLst>
                                            <p:cond delay="1808"/>
                                          </p:stCondLst>
                                        </p:cTn>
                                        <p:tgtEl>
                                          <p:spTgt spid="3">
                                            <p:txEl>
                                              <p:pRg st="2" end="2"/>
                                            </p:txEl>
                                          </p:spTgt>
                                        </p:tgtEl>
                                      </p:cBhvr>
                                      <p:to x="100000" y="95000"/>
                                    </p:animScale>
                                    <p:animScale>
                                      <p:cBhvr>
                                        <p:cTn id="35" dur="166" decel="50000">
                                          <p:stCondLst>
                                            <p:cond delay="1834"/>
                                          </p:stCondLst>
                                        </p:cTn>
                                        <p:tgtEl>
                                          <p:spTgt spid="3">
                                            <p:txEl>
                                              <p:pRg st="2" end="2"/>
                                            </p:txEl>
                                          </p:spTgt>
                                        </p:tgtEl>
                                      </p:cBhvr>
                                      <p:to x="100000" y="100000"/>
                                    </p:animScale>
                                  </p:childTnLst>
                                </p:cTn>
                              </p:par>
                            </p:childTnLst>
                          </p:cTn>
                        </p:par>
                        <p:par>
                          <p:cTn id="36" fill="hold">
                            <p:stCondLst>
                              <p:cond delay="3500"/>
                            </p:stCondLst>
                            <p:childTnLst>
                              <p:par>
                                <p:cTn id="37" presetID="2" presetClass="entr" presetSubtype="4" fill="hold" nodeType="after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 calcmode="lin" valueType="num">
                                      <p:cBhvr additive="base">
                                        <p:cTn id="3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41" fill="hold">
                            <p:stCondLst>
                              <p:cond delay="4000"/>
                            </p:stCondLst>
                            <p:childTnLst>
                              <p:par>
                                <p:cTn id="42" presetID="26" presetClass="entr" presetSubtype="0" fill="hold" nodeType="afterEffect">
                                  <p:stCondLst>
                                    <p:cond delay="0"/>
                                  </p:stCondLst>
                                  <p:childTnLst>
                                    <p:set>
                                      <p:cBhvr>
                                        <p:cTn id="43" dur="1" fill="hold">
                                          <p:stCondLst>
                                            <p:cond delay="0"/>
                                          </p:stCondLst>
                                        </p:cTn>
                                        <p:tgtEl>
                                          <p:spTgt spid="4098"/>
                                        </p:tgtEl>
                                        <p:attrNameLst>
                                          <p:attrName>style.visibility</p:attrName>
                                        </p:attrNameLst>
                                      </p:cBhvr>
                                      <p:to>
                                        <p:strVal val="visible"/>
                                      </p:to>
                                    </p:set>
                                    <p:animEffect transition="in" filter="wipe(down)">
                                      <p:cBhvr>
                                        <p:cTn id="44" dur="580">
                                          <p:stCondLst>
                                            <p:cond delay="0"/>
                                          </p:stCondLst>
                                        </p:cTn>
                                        <p:tgtEl>
                                          <p:spTgt spid="4098"/>
                                        </p:tgtEl>
                                      </p:cBhvr>
                                    </p:animEffect>
                                    <p:anim calcmode="lin" valueType="num">
                                      <p:cBhvr>
                                        <p:cTn id="45" dur="1822" tmFilter="0,0; 0.14,0.36; 0.43,0.73; 0.71,0.91; 1.0,1.0">
                                          <p:stCondLst>
                                            <p:cond delay="0"/>
                                          </p:stCondLst>
                                        </p:cTn>
                                        <p:tgtEl>
                                          <p:spTgt spid="4098"/>
                                        </p:tgtEl>
                                        <p:attrNameLst>
                                          <p:attrName>ppt_x</p:attrName>
                                        </p:attrNameLst>
                                      </p:cBhvr>
                                      <p:tavLst>
                                        <p:tav tm="0">
                                          <p:val>
                                            <p:strVal val="#ppt_x-0.25"/>
                                          </p:val>
                                        </p:tav>
                                        <p:tav tm="100000">
                                          <p:val>
                                            <p:strVal val="#ppt_x"/>
                                          </p:val>
                                        </p:tav>
                                      </p:tavLst>
                                    </p:anim>
                                    <p:anim calcmode="lin" valueType="num">
                                      <p:cBhvr>
                                        <p:cTn id="46" dur="664" tmFilter="0.0,0.0; 0.25,0.07; 0.50,0.2; 0.75,0.467; 1.0,1.0">
                                          <p:stCondLst>
                                            <p:cond delay="0"/>
                                          </p:stCondLst>
                                        </p:cTn>
                                        <p:tgtEl>
                                          <p:spTgt spid="4098"/>
                                        </p:tgtEl>
                                        <p:attrNameLst>
                                          <p:attrName>ppt_y</p:attrName>
                                        </p:attrNameLst>
                                      </p:cBhvr>
                                      <p:tavLst>
                                        <p:tav tm="0" fmla="#ppt_y-sin(pi*$)/3">
                                          <p:val>
                                            <p:fltVal val="0.5"/>
                                          </p:val>
                                        </p:tav>
                                        <p:tav tm="100000">
                                          <p:val>
                                            <p:fltVal val="1"/>
                                          </p:val>
                                        </p:tav>
                                      </p:tavLst>
                                    </p:anim>
                                    <p:anim calcmode="lin" valueType="num">
                                      <p:cBhvr>
                                        <p:cTn id="47" dur="664" tmFilter="0, 0; 0.125,0.2665; 0.25,0.4; 0.375,0.465; 0.5,0.5;  0.625,0.535; 0.75,0.6; 0.875,0.7335; 1,1">
                                          <p:stCondLst>
                                            <p:cond delay="664"/>
                                          </p:stCondLst>
                                        </p:cTn>
                                        <p:tgtEl>
                                          <p:spTgt spid="4098"/>
                                        </p:tgtEl>
                                        <p:attrNameLst>
                                          <p:attrName>ppt_y</p:attrName>
                                        </p:attrNameLst>
                                      </p:cBhvr>
                                      <p:tavLst>
                                        <p:tav tm="0" fmla="#ppt_y-sin(pi*$)/9">
                                          <p:val>
                                            <p:fltVal val="0"/>
                                          </p:val>
                                        </p:tav>
                                        <p:tav tm="100000">
                                          <p:val>
                                            <p:fltVal val="1"/>
                                          </p:val>
                                        </p:tav>
                                      </p:tavLst>
                                    </p:anim>
                                    <p:anim calcmode="lin" valueType="num">
                                      <p:cBhvr>
                                        <p:cTn id="48" dur="332" tmFilter="0, 0; 0.125,0.2665; 0.25,0.4; 0.375,0.465; 0.5,0.5;  0.625,0.535; 0.75,0.6; 0.875,0.7335; 1,1">
                                          <p:stCondLst>
                                            <p:cond delay="1324"/>
                                          </p:stCondLst>
                                        </p:cTn>
                                        <p:tgtEl>
                                          <p:spTgt spid="4098"/>
                                        </p:tgtEl>
                                        <p:attrNameLst>
                                          <p:attrName>ppt_y</p:attrName>
                                        </p:attrNameLst>
                                      </p:cBhvr>
                                      <p:tavLst>
                                        <p:tav tm="0" fmla="#ppt_y-sin(pi*$)/27">
                                          <p:val>
                                            <p:fltVal val="0"/>
                                          </p:val>
                                        </p:tav>
                                        <p:tav tm="100000">
                                          <p:val>
                                            <p:fltVal val="1"/>
                                          </p:val>
                                        </p:tav>
                                      </p:tavLst>
                                    </p:anim>
                                    <p:anim calcmode="lin" valueType="num">
                                      <p:cBhvr>
                                        <p:cTn id="49" dur="164" tmFilter="0, 0; 0.125,0.2665; 0.25,0.4; 0.375,0.465; 0.5,0.5;  0.625,0.535; 0.75,0.6; 0.875,0.7335; 1,1">
                                          <p:stCondLst>
                                            <p:cond delay="1656"/>
                                          </p:stCondLst>
                                        </p:cTn>
                                        <p:tgtEl>
                                          <p:spTgt spid="4098"/>
                                        </p:tgtEl>
                                        <p:attrNameLst>
                                          <p:attrName>ppt_y</p:attrName>
                                        </p:attrNameLst>
                                      </p:cBhvr>
                                      <p:tavLst>
                                        <p:tav tm="0" fmla="#ppt_y-sin(pi*$)/81">
                                          <p:val>
                                            <p:fltVal val="0"/>
                                          </p:val>
                                        </p:tav>
                                        <p:tav tm="100000">
                                          <p:val>
                                            <p:fltVal val="1"/>
                                          </p:val>
                                        </p:tav>
                                      </p:tavLst>
                                    </p:anim>
                                    <p:animScale>
                                      <p:cBhvr>
                                        <p:cTn id="50" dur="26">
                                          <p:stCondLst>
                                            <p:cond delay="650"/>
                                          </p:stCondLst>
                                        </p:cTn>
                                        <p:tgtEl>
                                          <p:spTgt spid="4098"/>
                                        </p:tgtEl>
                                      </p:cBhvr>
                                      <p:to x="100000" y="60000"/>
                                    </p:animScale>
                                    <p:animScale>
                                      <p:cBhvr>
                                        <p:cTn id="51" dur="166" decel="50000">
                                          <p:stCondLst>
                                            <p:cond delay="676"/>
                                          </p:stCondLst>
                                        </p:cTn>
                                        <p:tgtEl>
                                          <p:spTgt spid="4098"/>
                                        </p:tgtEl>
                                      </p:cBhvr>
                                      <p:to x="100000" y="100000"/>
                                    </p:animScale>
                                    <p:animScale>
                                      <p:cBhvr>
                                        <p:cTn id="52" dur="26">
                                          <p:stCondLst>
                                            <p:cond delay="1312"/>
                                          </p:stCondLst>
                                        </p:cTn>
                                        <p:tgtEl>
                                          <p:spTgt spid="4098"/>
                                        </p:tgtEl>
                                      </p:cBhvr>
                                      <p:to x="100000" y="80000"/>
                                    </p:animScale>
                                    <p:animScale>
                                      <p:cBhvr>
                                        <p:cTn id="53" dur="166" decel="50000">
                                          <p:stCondLst>
                                            <p:cond delay="1338"/>
                                          </p:stCondLst>
                                        </p:cTn>
                                        <p:tgtEl>
                                          <p:spTgt spid="4098"/>
                                        </p:tgtEl>
                                      </p:cBhvr>
                                      <p:to x="100000" y="100000"/>
                                    </p:animScale>
                                    <p:animScale>
                                      <p:cBhvr>
                                        <p:cTn id="54" dur="26">
                                          <p:stCondLst>
                                            <p:cond delay="1642"/>
                                          </p:stCondLst>
                                        </p:cTn>
                                        <p:tgtEl>
                                          <p:spTgt spid="4098"/>
                                        </p:tgtEl>
                                      </p:cBhvr>
                                      <p:to x="100000" y="90000"/>
                                    </p:animScale>
                                    <p:animScale>
                                      <p:cBhvr>
                                        <p:cTn id="55" dur="166" decel="50000">
                                          <p:stCondLst>
                                            <p:cond delay="1668"/>
                                          </p:stCondLst>
                                        </p:cTn>
                                        <p:tgtEl>
                                          <p:spTgt spid="4098"/>
                                        </p:tgtEl>
                                      </p:cBhvr>
                                      <p:to x="100000" y="100000"/>
                                    </p:animScale>
                                    <p:animScale>
                                      <p:cBhvr>
                                        <p:cTn id="56" dur="26">
                                          <p:stCondLst>
                                            <p:cond delay="1808"/>
                                          </p:stCondLst>
                                        </p:cTn>
                                        <p:tgtEl>
                                          <p:spTgt spid="4098"/>
                                        </p:tgtEl>
                                      </p:cBhvr>
                                      <p:to x="100000" y="95000"/>
                                    </p:animScale>
                                    <p:animScale>
                                      <p:cBhvr>
                                        <p:cTn id="57" dur="166" decel="50000">
                                          <p:stCondLst>
                                            <p:cond delay="1834"/>
                                          </p:stCondLst>
                                        </p:cTn>
                                        <p:tgtEl>
                                          <p:spTgt spid="409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899592" y="188640"/>
            <a:ext cx="8143056" cy="617240"/>
          </a:xfrm>
        </p:spPr>
        <p:txBody>
          <a:bodyPr>
            <a:normAutofit/>
          </a:bodyPr>
          <a:lstStyle/>
          <a:p>
            <a:pPr rtl="1"/>
            <a:r>
              <a:rPr lang="ar-IQ" sz="2800" dirty="0">
                <a:effectLst/>
                <a:latin typeface="Times New Roman" pitchFamily="18" charset="0"/>
                <a:cs typeface="Times New Roman" pitchFamily="18" charset="0"/>
              </a:rPr>
              <a:t>الكشف عن الالديهايدات باستخدام كاشف فهلنك</a:t>
            </a:r>
            <a:r>
              <a:rPr lang="en-GB" sz="2800" dirty="0">
                <a:effectLst/>
                <a:latin typeface="Times New Roman" pitchFamily="18" charset="0"/>
                <a:cs typeface="Times New Roman" pitchFamily="18" charset="0"/>
              </a:rPr>
              <a:t>Fehling test </a:t>
            </a:r>
          </a:p>
        </p:txBody>
      </p:sp>
      <p:sp>
        <p:nvSpPr>
          <p:cNvPr id="3" name="عنوان فرعي 2"/>
          <p:cNvSpPr>
            <a:spLocks noGrp="1"/>
          </p:cNvSpPr>
          <p:nvPr>
            <p:ph type="subTitle" idx="1"/>
          </p:nvPr>
        </p:nvSpPr>
        <p:spPr>
          <a:xfrm>
            <a:off x="251520" y="908720"/>
            <a:ext cx="8784976" cy="5760640"/>
          </a:xfrm>
        </p:spPr>
        <p:txBody>
          <a:bodyPr>
            <a:normAutofit/>
          </a:bodyPr>
          <a:lstStyle/>
          <a:p>
            <a:pPr rtl="1"/>
            <a:r>
              <a:rPr lang="ar-IQ" sz="2000" dirty="0">
                <a:latin typeface="Times New Roman" pitchFamily="18" charset="0"/>
                <a:cs typeface="Times New Roman" pitchFamily="18" charset="0"/>
              </a:rPr>
              <a:t>ضع 0.05 غم أو 2 قطرة من المجهول في أنبوبة اختبار وأضف اليه 1مل من محلول فهلنك تسخن المحتويات في حمام مائي لمدة5  دقائق . يتلاشى لون المحلول الأزرق ويتحول إلى الأخضر ثم يتكون راسب أصفر أو أحمر من اوكسيد </a:t>
            </a:r>
            <a:r>
              <a:rPr lang="ar-IQ" sz="2000" dirty="0" err="1">
                <a:latin typeface="Times New Roman" pitchFamily="18" charset="0"/>
                <a:cs typeface="Times New Roman" pitchFamily="18" charset="0"/>
              </a:rPr>
              <a:t>النحاسوز</a:t>
            </a:r>
            <a:r>
              <a:rPr lang="en-GB" sz="2000" dirty="0">
                <a:latin typeface="Times New Roman" pitchFamily="18" charset="0"/>
                <a:cs typeface="Times New Roman" pitchFamily="18" charset="0"/>
              </a:rPr>
              <a:t>Cu2O. </a:t>
            </a:r>
            <a:r>
              <a:rPr lang="ar-IQ" sz="2000" dirty="0">
                <a:latin typeface="Times New Roman" pitchFamily="18" charset="0"/>
                <a:cs typeface="Times New Roman" pitchFamily="18" charset="0"/>
              </a:rPr>
              <a:t>ولا يستجيب </a:t>
            </a:r>
            <a:r>
              <a:rPr lang="ar-IQ" sz="2000" dirty="0" err="1">
                <a:latin typeface="Times New Roman" pitchFamily="18" charset="0"/>
                <a:cs typeface="Times New Roman" pitchFamily="18" charset="0"/>
              </a:rPr>
              <a:t>البنزالديهايد</a:t>
            </a:r>
            <a:r>
              <a:rPr lang="ar-IQ" sz="2000" dirty="0">
                <a:latin typeface="Times New Roman" pitchFamily="18" charset="0"/>
                <a:cs typeface="Times New Roman" pitchFamily="18" charset="0"/>
              </a:rPr>
              <a:t> لهذا الكاشف . ويتكون محلول فهلنك ( المعقد ) بإضافة حجوم متساوية من محلول 0.1 </a:t>
            </a:r>
            <a:r>
              <a:rPr lang="ar-IQ" sz="2000" dirty="0" err="1">
                <a:latin typeface="Times New Roman" pitchFamily="18" charset="0"/>
                <a:cs typeface="Times New Roman" pitchFamily="18" charset="0"/>
              </a:rPr>
              <a:t>مولاري</a:t>
            </a:r>
            <a:r>
              <a:rPr lang="en-GB" sz="2000" dirty="0">
                <a:latin typeface="Times New Roman" pitchFamily="18" charset="0"/>
                <a:cs typeface="Times New Roman" pitchFamily="18" charset="0"/>
              </a:rPr>
              <a:t>CuSO4  </a:t>
            </a:r>
            <a:r>
              <a:rPr lang="ar-IQ" sz="2000" dirty="0">
                <a:latin typeface="Times New Roman" pitchFamily="18" charset="0"/>
                <a:cs typeface="Times New Roman" pitchFamily="18" charset="0"/>
              </a:rPr>
              <a:t>ومحلول0.1 </a:t>
            </a:r>
            <a:r>
              <a:rPr lang="ar-IQ" sz="2000" dirty="0" err="1">
                <a:latin typeface="Times New Roman" pitchFamily="18" charset="0"/>
                <a:cs typeface="Times New Roman" pitchFamily="18" charset="0"/>
              </a:rPr>
              <a:t>مولاري</a:t>
            </a:r>
            <a:r>
              <a:rPr lang="ar-IQ" sz="2000" dirty="0">
                <a:latin typeface="Times New Roman" pitchFamily="18" charset="0"/>
                <a:cs typeface="Times New Roman" pitchFamily="18" charset="0"/>
              </a:rPr>
              <a:t> من </a:t>
            </a:r>
            <a:r>
              <a:rPr lang="ar-IQ" sz="2000" dirty="0" err="1">
                <a:latin typeface="Times New Roman" pitchFamily="18" charset="0"/>
                <a:cs typeface="Times New Roman" pitchFamily="18" charset="0"/>
              </a:rPr>
              <a:t>ترترات</a:t>
            </a:r>
            <a:r>
              <a:rPr lang="ar-IQ" sz="2000" dirty="0">
                <a:latin typeface="Times New Roman" pitchFamily="18" charset="0"/>
                <a:cs typeface="Times New Roman" pitchFamily="18" charset="0"/>
              </a:rPr>
              <a:t> الصوديوم البوتاسيوم ثم إضافة قطرات من محلول0.1 </a:t>
            </a:r>
            <a:r>
              <a:rPr lang="ar-IQ" sz="2000" dirty="0" err="1">
                <a:latin typeface="Times New Roman" pitchFamily="18" charset="0"/>
                <a:cs typeface="Times New Roman" pitchFamily="18" charset="0"/>
              </a:rPr>
              <a:t>مولاري</a:t>
            </a:r>
            <a:r>
              <a:rPr lang="en-GB" sz="2000" dirty="0" err="1">
                <a:latin typeface="Times New Roman" pitchFamily="18" charset="0"/>
                <a:cs typeface="Times New Roman" pitchFamily="18" charset="0"/>
              </a:rPr>
              <a:t>NaOH</a:t>
            </a:r>
            <a:r>
              <a:rPr lang="en-GB" sz="2000" dirty="0">
                <a:latin typeface="Times New Roman" pitchFamily="18" charset="0"/>
                <a:cs typeface="Times New Roman" pitchFamily="18" charset="0"/>
              </a:rPr>
              <a:t>  </a:t>
            </a:r>
            <a:r>
              <a:rPr lang="ar-IQ" sz="2000" dirty="0">
                <a:latin typeface="Times New Roman" pitchFamily="18" charset="0"/>
                <a:cs typeface="Times New Roman" pitchFamily="18" charset="0"/>
              </a:rPr>
              <a:t>حتى ذوبان الراسب المتكون ( المعقد </a:t>
            </a:r>
            <a:r>
              <a:rPr lang="ar-IQ" sz="2000" dirty="0" smtClean="0">
                <a:latin typeface="Times New Roman" pitchFamily="18" charset="0"/>
                <a:cs typeface="Times New Roman" pitchFamily="18" charset="0"/>
              </a:rPr>
              <a:t>)</a:t>
            </a:r>
          </a:p>
          <a:p>
            <a:pPr rtl="1"/>
            <a:endParaRPr lang="ar-IQ" sz="2000" dirty="0">
              <a:latin typeface="Times New Roman" pitchFamily="18" charset="0"/>
              <a:cs typeface="Times New Roman" pitchFamily="18" charset="0"/>
            </a:endParaRPr>
          </a:p>
          <a:p>
            <a:pPr rtl="1"/>
            <a:endParaRPr lang="ar-IQ" sz="2000" dirty="0" smtClean="0">
              <a:latin typeface="Times New Roman" pitchFamily="18" charset="0"/>
              <a:cs typeface="Times New Roman" pitchFamily="18" charset="0"/>
            </a:endParaRPr>
          </a:p>
          <a:p>
            <a:pPr rtl="1"/>
            <a:r>
              <a:rPr lang="ar-IQ" sz="2400" b="1" dirty="0">
                <a:solidFill>
                  <a:schemeClr val="accent4">
                    <a:lumMod val="20000"/>
                    <a:lumOff val="80000"/>
                  </a:schemeClr>
                </a:solidFill>
                <a:latin typeface="Times New Roman" pitchFamily="18" charset="0"/>
                <a:cs typeface="Times New Roman" pitchFamily="18" charset="0"/>
              </a:rPr>
              <a:t>التمييز بين </a:t>
            </a:r>
            <a:r>
              <a:rPr lang="ar-IQ" sz="2400" b="1" dirty="0" err="1">
                <a:solidFill>
                  <a:schemeClr val="accent4">
                    <a:lumMod val="20000"/>
                    <a:lumOff val="80000"/>
                  </a:schemeClr>
                </a:solidFill>
                <a:latin typeface="Times New Roman" pitchFamily="18" charset="0"/>
                <a:cs typeface="Times New Roman" pitchFamily="18" charset="0"/>
              </a:rPr>
              <a:t>الالديهايد</a:t>
            </a:r>
            <a:r>
              <a:rPr lang="ar-IQ" sz="2400" b="1" dirty="0">
                <a:solidFill>
                  <a:schemeClr val="accent4">
                    <a:lumMod val="20000"/>
                    <a:lumOff val="80000"/>
                  </a:schemeClr>
                </a:solidFill>
                <a:latin typeface="Times New Roman" pitchFamily="18" charset="0"/>
                <a:cs typeface="Times New Roman" pitchFamily="18" charset="0"/>
              </a:rPr>
              <a:t> </a:t>
            </a:r>
            <a:r>
              <a:rPr lang="ar-IQ" sz="2400" b="1" dirty="0" err="1">
                <a:solidFill>
                  <a:schemeClr val="accent4">
                    <a:lumMod val="20000"/>
                    <a:lumOff val="80000"/>
                  </a:schemeClr>
                </a:solidFill>
                <a:latin typeface="Times New Roman" pitchFamily="18" charset="0"/>
                <a:cs typeface="Times New Roman" pitchFamily="18" charset="0"/>
              </a:rPr>
              <a:t>والكيتون</a:t>
            </a:r>
            <a:r>
              <a:rPr lang="ar-IQ" sz="2400" b="1" dirty="0">
                <a:solidFill>
                  <a:schemeClr val="accent4">
                    <a:lumMod val="20000"/>
                    <a:lumOff val="80000"/>
                  </a:schemeClr>
                </a:solidFill>
                <a:latin typeface="Times New Roman" pitchFamily="18" charset="0"/>
                <a:cs typeface="Times New Roman" pitchFamily="18" charset="0"/>
              </a:rPr>
              <a:t> بكاشف </a:t>
            </a:r>
            <a:r>
              <a:rPr lang="ar-IQ" sz="2400" b="1" dirty="0" err="1">
                <a:solidFill>
                  <a:schemeClr val="accent4">
                    <a:lumMod val="20000"/>
                    <a:lumOff val="80000"/>
                  </a:schemeClr>
                </a:solidFill>
                <a:latin typeface="Times New Roman" pitchFamily="18" charset="0"/>
                <a:cs typeface="Times New Roman" pitchFamily="18" charset="0"/>
              </a:rPr>
              <a:t>تولن</a:t>
            </a:r>
            <a:r>
              <a:rPr lang="ar-IQ" sz="2400" b="1" dirty="0">
                <a:solidFill>
                  <a:schemeClr val="accent4">
                    <a:lumMod val="20000"/>
                    <a:lumOff val="80000"/>
                  </a:schemeClr>
                </a:solidFill>
                <a:latin typeface="Times New Roman" pitchFamily="18" charset="0"/>
                <a:cs typeface="Times New Roman" pitchFamily="18" charset="0"/>
              </a:rPr>
              <a:t>(</a:t>
            </a:r>
            <a:r>
              <a:rPr lang="en-GB" sz="2400" b="1" dirty="0" err="1">
                <a:solidFill>
                  <a:schemeClr val="accent4">
                    <a:lumMod val="20000"/>
                    <a:lumOff val="80000"/>
                  </a:schemeClr>
                </a:solidFill>
                <a:latin typeface="Times New Roman" pitchFamily="18" charset="0"/>
                <a:cs typeface="Times New Roman" pitchFamily="18" charset="0"/>
              </a:rPr>
              <a:t>Tollen's</a:t>
            </a:r>
            <a:r>
              <a:rPr lang="en-GB" sz="2400" b="1" dirty="0">
                <a:solidFill>
                  <a:schemeClr val="accent4">
                    <a:lumMod val="20000"/>
                    <a:lumOff val="80000"/>
                  </a:schemeClr>
                </a:solidFill>
                <a:latin typeface="Times New Roman" pitchFamily="18" charset="0"/>
                <a:cs typeface="Times New Roman" pitchFamily="18" charset="0"/>
              </a:rPr>
              <a:t> test) </a:t>
            </a:r>
            <a:endParaRPr lang="ar-IQ" sz="2400" b="1" dirty="0" smtClean="0">
              <a:solidFill>
                <a:schemeClr val="accent4">
                  <a:lumMod val="20000"/>
                  <a:lumOff val="80000"/>
                </a:schemeClr>
              </a:solidFill>
              <a:latin typeface="Times New Roman" pitchFamily="18" charset="0"/>
              <a:cs typeface="Times New Roman" pitchFamily="18" charset="0"/>
            </a:endParaRPr>
          </a:p>
          <a:p>
            <a:pPr rtl="1"/>
            <a:r>
              <a:rPr lang="ar-IQ" sz="2000" b="1" dirty="0">
                <a:latin typeface="Times New Roman" pitchFamily="18" charset="0"/>
                <a:cs typeface="Times New Roman" pitchFamily="18" charset="0"/>
              </a:rPr>
              <a:t>يحضر الكاشف بإضافة محلول الامونيا تركيزه10%  للمحلول المائي لنترات الفضة حتى يذوب الراسب مكونا نترات الفضة </a:t>
            </a:r>
            <a:r>
              <a:rPr lang="ar-IQ" sz="2000" b="1" dirty="0" err="1">
                <a:latin typeface="Times New Roman" pitchFamily="18" charset="0"/>
                <a:cs typeface="Times New Roman" pitchFamily="18" charset="0"/>
              </a:rPr>
              <a:t>الامونياكي</a:t>
            </a:r>
            <a:r>
              <a:rPr lang="ar-IQ" sz="2000" b="1" dirty="0">
                <a:latin typeface="Times New Roman" pitchFamily="18" charset="0"/>
                <a:cs typeface="Times New Roman" pitchFamily="18" charset="0"/>
              </a:rPr>
              <a:t>. اغسل أنبوبة اختبار بمحلول هيدروكسيد الصوديوم المخفف الساخن ثم بالماء المقطر ثم يسخن قطرة من مركب </a:t>
            </a:r>
            <a:r>
              <a:rPr lang="ar-IQ" sz="2000" b="1" dirty="0" err="1">
                <a:latin typeface="Times New Roman" pitchFamily="18" charset="0"/>
                <a:cs typeface="Times New Roman" pitchFamily="18" charset="0"/>
              </a:rPr>
              <a:t>الكاربونيل</a:t>
            </a:r>
            <a:r>
              <a:rPr lang="ar-IQ" sz="2000" b="1" dirty="0">
                <a:latin typeface="Times New Roman" pitchFamily="18" charset="0"/>
                <a:cs typeface="Times New Roman" pitchFamily="18" charset="0"/>
              </a:rPr>
              <a:t> مع 1مل من الكاشف المحضر مسبقا في حمام بخاري لتعطي الالديهايدات راسب أسود أو مراه فضية ولا تتفاعل </a:t>
            </a:r>
            <a:r>
              <a:rPr lang="ar-IQ" sz="2000" b="1" dirty="0" err="1">
                <a:latin typeface="Times New Roman" pitchFamily="18" charset="0"/>
                <a:cs typeface="Times New Roman" pitchFamily="18" charset="0"/>
              </a:rPr>
              <a:t>الكيتونات</a:t>
            </a:r>
            <a:r>
              <a:rPr lang="ar-IQ" sz="2000" b="1" dirty="0">
                <a:latin typeface="Times New Roman" pitchFamily="18" charset="0"/>
                <a:cs typeface="Times New Roman" pitchFamily="18" charset="0"/>
              </a:rPr>
              <a:t> مع هذا الكاشف . </a:t>
            </a:r>
            <a:endParaRPr lang="ar-IQ" sz="2000" b="1" dirty="0" smtClean="0">
              <a:latin typeface="Times New Roman" pitchFamily="18" charset="0"/>
              <a:cs typeface="Times New Roman" pitchFamily="18" charset="0"/>
            </a:endParaRPr>
          </a:p>
          <a:p>
            <a:pPr rtl="1"/>
            <a:endParaRPr lang="ar-IQ" sz="2000" b="1" dirty="0" smtClean="0">
              <a:latin typeface="Times New Roman" pitchFamily="18" charset="0"/>
              <a:cs typeface="Times New Roman" pitchFamily="18" charset="0"/>
            </a:endParaRPr>
          </a:p>
          <a:p>
            <a:pPr rtl="1"/>
            <a:endParaRPr lang="en-GB" sz="2400" b="1" dirty="0">
              <a:solidFill>
                <a:schemeClr val="accent4">
                  <a:lumMod val="20000"/>
                  <a:lumOff val="80000"/>
                </a:schemeClr>
              </a:solidFill>
              <a:latin typeface="Times New Roman" pitchFamily="18" charset="0"/>
              <a:cs typeface="Times New Roman" pitchFamily="18" charset="0"/>
            </a:endParaRPr>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2636913"/>
            <a:ext cx="8892480"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1600" y="5157192"/>
            <a:ext cx="7704856" cy="1296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13396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6" presetClass="entr" presetSubtype="0" fill="hold" nodeType="afterEffect">
                                  <p:stCondLst>
                                    <p:cond delay="0"/>
                                  </p:stCondLst>
                                  <p:childTnLst>
                                    <p:set>
                                      <p:cBhvr>
                                        <p:cTn id="16" dur="1" fill="hold">
                                          <p:stCondLst>
                                            <p:cond delay="0"/>
                                          </p:stCondLst>
                                        </p:cTn>
                                        <p:tgtEl>
                                          <p:spTgt spid="5122"/>
                                        </p:tgtEl>
                                        <p:attrNameLst>
                                          <p:attrName>style.visibility</p:attrName>
                                        </p:attrNameLst>
                                      </p:cBhvr>
                                      <p:to>
                                        <p:strVal val="visible"/>
                                      </p:to>
                                    </p:set>
                                    <p:animEffect transition="in" filter="wipe(down)">
                                      <p:cBhvr>
                                        <p:cTn id="17" dur="580">
                                          <p:stCondLst>
                                            <p:cond delay="0"/>
                                          </p:stCondLst>
                                        </p:cTn>
                                        <p:tgtEl>
                                          <p:spTgt spid="5122"/>
                                        </p:tgtEl>
                                      </p:cBhvr>
                                    </p:animEffect>
                                    <p:anim calcmode="lin" valueType="num">
                                      <p:cBhvr>
                                        <p:cTn id="18" dur="1822" tmFilter="0,0; 0.14,0.36; 0.43,0.73; 0.71,0.91; 1.0,1.0">
                                          <p:stCondLst>
                                            <p:cond delay="0"/>
                                          </p:stCondLst>
                                        </p:cTn>
                                        <p:tgtEl>
                                          <p:spTgt spid="5122"/>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5122"/>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5122"/>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5122"/>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5122"/>
                                        </p:tgtEl>
                                        <p:attrNameLst>
                                          <p:attrName>ppt_y</p:attrName>
                                        </p:attrNameLst>
                                      </p:cBhvr>
                                      <p:tavLst>
                                        <p:tav tm="0" fmla="#ppt_y-sin(pi*$)/81">
                                          <p:val>
                                            <p:fltVal val="0"/>
                                          </p:val>
                                        </p:tav>
                                        <p:tav tm="100000">
                                          <p:val>
                                            <p:fltVal val="1"/>
                                          </p:val>
                                        </p:tav>
                                      </p:tavLst>
                                    </p:anim>
                                    <p:animScale>
                                      <p:cBhvr>
                                        <p:cTn id="23" dur="26">
                                          <p:stCondLst>
                                            <p:cond delay="650"/>
                                          </p:stCondLst>
                                        </p:cTn>
                                        <p:tgtEl>
                                          <p:spTgt spid="5122"/>
                                        </p:tgtEl>
                                      </p:cBhvr>
                                      <p:to x="100000" y="60000"/>
                                    </p:animScale>
                                    <p:animScale>
                                      <p:cBhvr>
                                        <p:cTn id="24" dur="166" decel="50000">
                                          <p:stCondLst>
                                            <p:cond delay="676"/>
                                          </p:stCondLst>
                                        </p:cTn>
                                        <p:tgtEl>
                                          <p:spTgt spid="5122"/>
                                        </p:tgtEl>
                                      </p:cBhvr>
                                      <p:to x="100000" y="100000"/>
                                    </p:animScale>
                                    <p:animScale>
                                      <p:cBhvr>
                                        <p:cTn id="25" dur="26">
                                          <p:stCondLst>
                                            <p:cond delay="1312"/>
                                          </p:stCondLst>
                                        </p:cTn>
                                        <p:tgtEl>
                                          <p:spTgt spid="5122"/>
                                        </p:tgtEl>
                                      </p:cBhvr>
                                      <p:to x="100000" y="80000"/>
                                    </p:animScale>
                                    <p:animScale>
                                      <p:cBhvr>
                                        <p:cTn id="26" dur="166" decel="50000">
                                          <p:stCondLst>
                                            <p:cond delay="1338"/>
                                          </p:stCondLst>
                                        </p:cTn>
                                        <p:tgtEl>
                                          <p:spTgt spid="5122"/>
                                        </p:tgtEl>
                                      </p:cBhvr>
                                      <p:to x="100000" y="100000"/>
                                    </p:animScale>
                                    <p:animScale>
                                      <p:cBhvr>
                                        <p:cTn id="27" dur="26">
                                          <p:stCondLst>
                                            <p:cond delay="1642"/>
                                          </p:stCondLst>
                                        </p:cTn>
                                        <p:tgtEl>
                                          <p:spTgt spid="5122"/>
                                        </p:tgtEl>
                                      </p:cBhvr>
                                      <p:to x="100000" y="90000"/>
                                    </p:animScale>
                                    <p:animScale>
                                      <p:cBhvr>
                                        <p:cTn id="28" dur="166" decel="50000">
                                          <p:stCondLst>
                                            <p:cond delay="1668"/>
                                          </p:stCondLst>
                                        </p:cTn>
                                        <p:tgtEl>
                                          <p:spTgt spid="5122"/>
                                        </p:tgtEl>
                                      </p:cBhvr>
                                      <p:to x="100000" y="100000"/>
                                    </p:animScale>
                                    <p:animScale>
                                      <p:cBhvr>
                                        <p:cTn id="29" dur="26">
                                          <p:stCondLst>
                                            <p:cond delay="1808"/>
                                          </p:stCondLst>
                                        </p:cTn>
                                        <p:tgtEl>
                                          <p:spTgt spid="5122"/>
                                        </p:tgtEl>
                                      </p:cBhvr>
                                      <p:to x="100000" y="95000"/>
                                    </p:animScale>
                                    <p:animScale>
                                      <p:cBhvr>
                                        <p:cTn id="30" dur="166" decel="50000">
                                          <p:stCondLst>
                                            <p:cond delay="1834"/>
                                          </p:stCondLst>
                                        </p:cTn>
                                        <p:tgtEl>
                                          <p:spTgt spid="5122"/>
                                        </p:tgtEl>
                                      </p:cBhvr>
                                      <p:to x="100000" y="100000"/>
                                    </p:animScale>
                                  </p:childTnLst>
                                </p:cTn>
                              </p:par>
                            </p:childTnLst>
                          </p:cTn>
                        </p:par>
                        <p:par>
                          <p:cTn id="31" fill="hold">
                            <p:stCondLst>
                              <p:cond delay="3000"/>
                            </p:stCondLst>
                            <p:childTnLst>
                              <p:par>
                                <p:cTn id="32" presetID="6" presetClass="emph" presetSubtype="0" fill="hold" nodeType="afterEffect">
                                  <p:stCondLst>
                                    <p:cond delay="0"/>
                                  </p:stCondLst>
                                  <p:childTnLst>
                                    <p:animScale>
                                      <p:cBhvr>
                                        <p:cTn id="33" dur="2000" fill="hold"/>
                                        <p:tgtEl>
                                          <p:spTgt spid="3">
                                            <p:txEl>
                                              <p:pRg st="3" end="3"/>
                                            </p:txEl>
                                          </p:spTgt>
                                        </p:tgtEl>
                                      </p:cBhvr>
                                      <p:by x="150000" y="150000"/>
                                    </p:animScale>
                                  </p:childTnLst>
                                </p:cTn>
                              </p:par>
                            </p:childTnLst>
                          </p:cTn>
                        </p:par>
                        <p:par>
                          <p:cTn id="34" fill="hold">
                            <p:stCondLst>
                              <p:cond delay="5000"/>
                            </p:stCondLst>
                            <p:childTnLst>
                              <p:par>
                                <p:cTn id="35" presetID="2" presetClass="entr" presetSubtype="4" fill="hold" nodeType="after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39" fill="hold">
                            <p:stCondLst>
                              <p:cond delay="5500"/>
                            </p:stCondLst>
                            <p:childTnLst>
                              <p:par>
                                <p:cTn id="40" presetID="26" presetClass="entr" presetSubtype="0" fill="hold" nodeType="afterEffect">
                                  <p:stCondLst>
                                    <p:cond delay="0"/>
                                  </p:stCondLst>
                                  <p:childTnLst>
                                    <p:set>
                                      <p:cBhvr>
                                        <p:cTn id="41" dur="1" fill="hold">
                                          <p:stCondLst>
                                            <p:cond delay="0"/>
                                          </p:stCondLst>
                                        </p:cTn>
                                        <p:tgtEl>
                                          <p:spTgt spid="5123"/>
                                        </p:tgtEl>
                                        <p:attrNameLst>
                                          <p:attrName>style.visibility</p:attrName>
                                        </p:attrNameLst>
                                      </p:cBhvr>
                                      <p:to>
                                        <p:strVal val="visible"/>
                                      </p:to>
                                    </p:set>
                                    <p:animEffect transition="in" filter="wipe(down)">
                                      <p:cBhvr>
                                        <p:cTn id="42" dur="580">
                                          <p:stCondLst>
                                            <p:cond delay="0"/>
                                          </p:stCondLst>
                                        </p:cTn>
                                        <p:tgtEl>
                                          <p:spTgt spid="5123"/>
                                        </p:tgtEl>
                                      </p:cBhvr>
                                    </p:animEffect>
                                    <p:anim calcmode="lin" valueType="num">
                                      <p:cBhvr>
                                        <p:cTn id="43" dur="1822" tmFilter="0,0; 0.14,0.36; 0.43,0.73; 0.71,0.91; 1.0,1.0">
                                          <p:stCondLst>
                                            <p:cond delay="0"/>
                                          </p:stCondLst>
                                        </p:cTn>
                                        <p:tgtEl>
                                          <p:spTgt spid="5123"/>
                                        </p:tgtEl>
                                        <p:attrNameLst>
                                          <p:attrName>ppt_x</p:attrName>
                                        </p:attrNameLst>
                                      </p:cBhvr>
                                      <p:tavLst>
                                        <p:tav tm="0">
                                          <p:val>
                                            <p:strVal val="#ppt_x-0.25"/>
                                          </p:val>
                                        </p:tav>
                                        <p:tav tm="100000">
                                          <p:val>
                                            <p:strVal val="#ppt_x"/>
                                          </p:val>
                                        </p:tav>
                                      </p:tavLst>
                                    </p:anim>
                                    <p:anim calcmode="lin" valueType="num">
                                      <p:cBhvr>
                                        <p:cTn id="44" dur="664" tmFilter="0.0,0.0; 0.25,0.07; 0.50,0.2; 0.75,0.467; 1.0,1.0">
                                          <p:stCondLst>
                                            <p:cond delay="0"/>
                                          </p:stCondLst>
                                        </p:cTn>
                                        <p:tgtEl>
                                          <p:spTgt spid="5123"/>
                                        </p:tgtEl>
                                        <p:attrNameLst>
                                          <p:attrName>ppt_y</p:attrName>
                                        </p:attrNameLst>
                                      </p:cBhvr>
                                      <p:tavLst>
                                        <p:tav tm="0" fmla="#ppt_y-sin(pi*$)/3">
                                          <p:val>
                                            <p:fltVal val="0.5"/>
                                          </p:val>
                                        </p:tav>
                                        <p:tav tm="100000">
                                          <p:val>
                                            <p:fltVal val="1"/>
                                          </p:val>
                                        </p:tav>
                                      </p:tavLst>
                                    </p:anim>
                                    <p:anim calcmode="lin" valueType="num">
                                      <p:cBhvr>
                                        <p:cTn id="45" dur="664" tmFilter="0, 0; 0.125,0.2665; 0.25,0.4; 0.375,0.465; 0.5,0.5;  0.625,0.535; 0.75,0.6; 0.875,0.7335; 1,1">
                                          <p:stCondLst>
                                            <p:cond delay="664"/>
                                          </p:stCondLst>
                                        </p:cTn>
                                        <p:tgtEl>
                                          <p:spTgt spid="5123"/>
                                        </p:tgtEl>
                                        <p:attrNameLst>
                                          <p:attrName>ppt_y</p:attrName>
                                        </p:attrNameLst>
                                      </p:cBhvr>
                                      <p:tavLst>
                                        <p:tav tm="0" fmla="#ppt_y-sin(pi*$)/9">
                                          <p:val>
                                            <p:fltVal val="0"/>
                                          </p:val>
                                        </p:tav>
                                        <p:tav tm="100000">
                                          <p:val>
                                            <p:fltVal val="1"/>
                                          </p:val>
                                        </p:tav>
                                      </p:tavLst>
                                    </p:anim>
                                    <p:anim calcmode="lin" valueType="num">
                                      <p:cBhvr>
                                        <p:cTn id="46" dur="332" tmFilter="0, 0; 0.125,0.2665; 0.25,0.4; 0.375,0.465; 0.5,0.5;  0.625,0.535; 0.75,0.6; 0.875,0.7335; 1,1">
                                          <p:stCondLst>
                                            <p:cond delay="1324"/>
                                          </p:stCondLst>
                                        </p:cTn>
                                        <p:tgtEl>
                                          <p:spTgt spid="5123"/>
                                        </p:tgtEl>
                                        <p:attrNameLst>
                                          <p:attrName>ppt_y</p:attrName>
                                        </p:attrNameLst>
                                      </p:cBhvr>
                                      <p:tavLst>
                                        <p:tav tm="0" fmla="#ppt_y-sin(pi*$)/27">
                                          <p:val>
                                            <p:fltVal val="0"/>
                                          </p:val>
                                        </p:tav>
                                        <p:tav tm="100000">
                                          <p:val>
                                            <p:fltVal val="1"/>
                                          </p:val>
                                        </p:tav>
                                      </p:tavLst>
                                    </p:anim>
                                    <p:anim calcmode="lin" valueType="num">
                                      <p:cBhvr>
                                        <p:cTn id="47" dur="164" tmFilter="0, 0; 0.125,0.2665; 0.25,0.4; 0.375,0.465; 0.5,0.5;  0.625,0.535; 0.75,0.6; 0.875,0.7335; 1,1">
                                          <p:stCondLst>
                                            <p:cond delay="1656"/>
                                          </p:stCondLst>
                                        </p:cTn>
                                        <p:tgtEl>
                                          <p:spTgt spid="5123"/>
                                        </p:tgtEl>
                                        <p:attrNameLst>
                                          <p:attrName>ppt_y</p:attrName>
                                        </p:attrNameLst>
                                      </p:cBhvr>
                                      <p:tavLst>
                                        <p:tav tm="0" fmla="#ppt_y-sin(pi*$)/81">
                                          <p:val>
                                            <p:fltVal val="0"/>
                                          </p:val>
                                        </p:tav>
                                        <p:tav tm="100000">
                                          <p:val>
                                            <p:fltVal val="1"/>
                                          </p:val>
                                        </p:tav>
                                      </p:tavLst>
                                    </p:anim>
                                    <p:animScale>
                                      <p:cBhvr>
                                        <p:cTn id="48" dur="26">
                                          <p:stCondLst>
                                            <p:cond delay="650"/>
                                          </p:stCondLst>
                                        </p:cTn>
                                        <p:tgtEl>
                                          <p:spTgt spid="5123"/>
                                        </p:tgtEl>
                                      </p:cBhvr>
                                      <p:to x="100000" y="60000"/>
                                    </p:animScale>
                                    <p:animScale>
                                      <p:cBhvr>
                                        <p:cTn id="49" dur="166" decel="50000">
                                          <p:stCondLst>
                                            <p:cond delay="676"/>
                                          </p:stCondLst>
                                        </p:cTn>
                                        <p:tgtEl>
                                          <p:spTgt spid="5123"/>
                                        </p:tgtEl>
                                      </p:cBhvr>
                                      <p:to x="100000" y="100000"/>
                                    </p:animScale>
                                    <p:animScale>
                                      <p:cBhvr>
                                        <p:cTn id="50" dur="26">
                                          <p:stCondLst>
                                            <p:cond delay="1312"/>
                                          </p:stCondLst>
                                        </p:cTn>
                                        <p:tgtEl>
                                          <p:spTgt spid="5123"/>
                                        </p:tgtEl>
                                      </p:cBhvr>
                                      <p:to x="100000" y="80000"/>
                                    </p:animScale>
                                    <p:animScale>
                                      <p:cBhvr>
                                        <p:cTn id="51" dur="166" decel="50000">
                                          <p:stCondLst>
                                            <p:cond delay="1338"/>
                                          </p:stCondLst>
                                        </p:cTn>
                                        <p:tgtEl>
                                          <p:spTgt spid="5123"/>
                                        </p:tgtEl>
                                      </p:cBhvr>
                                      <p:to x="100000" y="100000"/>
                                    </p:animScale>
                                    <p:animScale>
                                      <p:cBhvr>
                                        <p:cTn id="52" dur="26">
                                          <p:stCondLst>
                                            <p:cond delay="1642"/>
                                          </p:stCondLst>
                                        </p:cTn>
                                        <p:tgtEl>
                                          <p:spTgt spid="5123"/>
                                        </p:tgtEl>
                                      </p:cBhvr>
                                      <p:to x="100000" y="90000"/>
                                    </p:animScale>
                                    <p:animScale>
                                      <p:cBhvr>
                                        <p:cTn id="53" dur="166" decel="50000">
                                          <p:stCondLst>
                                            <p:cond delay="1668"/>
                                          </p:stCondLst>
                                        </p:cTn>
                                        <p:tgtEl>
                                          <p:spTgt spid="5123"/>
                                        </p:tgtEl>
                                      </p:cBhvr>
                                      <p:to x="100000" y="100000"/>
                                    </p:animScale>
                                    <p:animScale>
                                      <p:cBhvr>
                                        <p:cTn id="54" dur="26">
                                          <p:stCondLst>
                                            <p:cond delay="1808"/>
                                          </p:stCondLst>
                                        </p:cTn>
                                        <p:tgtEl>
                                          <p:spTgt spid="5123"/>
                                        </p:tgtEl>
                                      </p:cBhvr>
                                      <p:to x="100000" y="95000"/>
                                    </p:animScale>
                                    <p:animScale>
                                      <p:cBhvr>
                                        <p:cTn id="55" dur="166" decel="50000">
                                          <p:stCondLst>
                                            <p:cond delay="1834"/>
                                          </p:stCondLst>
                                        </p:cTn>
                                        <p:tgtEl>
                                          <p:spTgt spid="512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572000" y="188640"/>
            <a:ext cx="4395264" cy="689248"/>
          </a:xfrm>
        </p:spPr>
        <p:txBody>
          <a:bodyPr>
            <a:normAutofit/>
          </a:bodyPr>
          <a:lstStyle/>
          <a:p>
            <a:pPr rtl="1"/>
            <a:r>
              <a:rPr lang="ar-IQ" sz="2800" dirty="0">
                <a:effectLst/>
                <a:latin typeface="Times New Roman" pitchFamily="18" charset="0"/>
                <a:cs typeface="Times New Roman" pitchFamily="18" charset="0"/>
              </a:rPr>
              <a:t>الكشف عن الاسترات </a:t>
            </a:r>
            <a:r>
              <a:rPr lang="ar-IQ" sz="2800" dirty="0" err="1">
                <a:effectLst/>
                <a:latin typeface="Times New Roman" pitchFamily="18" charset="0"/>
                <a:cs typeface="Times New Roman" pitchFamily="18" charset="0"/>
              </a:rPr>
              <a:t>والانهيدريدات</a:t>
            </a:r>
            <a:endParaRPr lang="en-GB" sz="2800" dirty="0">
              <a:effectLst/>
              <a:latin typeface="Times New Roman" pitchFamily="18" charset="0"/>
              <a:cs typeface="Times New Roman" pitchFamily="18" charset="0"/>
            </a:endParaRPr>
          </a:p>
        </p:txBody>
      </p:sp>
      <p:sp>
        <p:nvSpPr>
          <p:cNvPr id="3" name="عنوان فرعي 2"/>
          <p:cNvSpPr>
            <a:spLocks noGrp="1"/>
          </p:cNvSpPr>
          <p:nvPr>
            <p:ph type="subTitle" idx="1"/>
          </p:nvPr>
        </p:nvSpPr>
        <p:spPr>
          <a:xfrm>
            <a:off x="107504" y="908720"/>
            <a:ext cx="8856984" cy="5832648"/>
          </a:xfrm>
        </p:spPr>
        <p:txBody>
          <a:bodyPr>
            <a:normAutofit/>
          </a:bodyPr>
          <a:lstStyle/>
          <a:p>
            <a:pPr rtl="1"/>
            <a:r>
              <a:rPr lang="ar-IQ" sz="2400" dirty="0"/>
              <a:t>الاِسترات مركبات مشتقة من </a:t>
            </a:r>
            <a:r>
              <a:rPr lang="ar-IQ" sz="2400" dirty="0" smtClean="0"/>
              <a:t>الكحول والأحماض </a:t>
            </a:r>
            <a:r>
              <a:rPr lang="ar-IQ" sz="2400" dirty="0"/>
              <a:t>العضوية اِلا أنها لا تحتوي على صفات حمضية بسبب عدم وجود ذرة هيدروجينية حمضية </a:t>
            </a:r>
            <a:r>
              <a:rPr lang="ar-IQ" sz="2400" dirty="0" smtClean="0"/>
              <a:t>.</a:t>
            </a:r>
          </a:p>
          <a:p>
            <a:pPr rtl="1"/>
            <a:endParaRPr lang="ar-IQ" sz="2400" dirty="0"/>
          </a:p>
          <a:p>
            <a:pPr rtl="1"/>
            <a:r>
              <a:rPr lang="ar-IQ" sz="2400" dirty="0"/>
              <a:t> </a:t>
            </a:r>
            <a:r>
              <a:rPr lang="ar-IQ" sz="2000" b="1" dirty="0"/>
              <a:t>لذلك فأنها لا تتفاعل مع فلز الصوديوم ومن اهم تفاعلات الاِستر :</a:t>
            </a:r>
          </a:p>
          <a:p>
            <a:pPr rtl="1"/>
            <a:r>
              <a:rPr lang="ar-IQ" sz="2000" b="1" dirty="0">
                <a:solidFill>
                  <a:schemeClr val="bg1"/>
                </a:solidFill>
              </a:rPr>
              <a:t>1- التحلل المائي </a:t>
            </a:r>
            <a:r>
              <a:rPr lang="ar-IQ" sz="2000" b="1" dirty="0"/>
              <a:t>: بخلاف </a:t>
            </a:r>
            <a:r>
              <a:rPr lang="ar-IQ" sz="2000" b="1" dirty="0" err="1"/>
              <a:t>الانهدريدات</a:t>
            </a:r>
            <a:r>
              <a:rPr lang="ar-IQ" sz="2000" b="1" dirty="0"/>
              <a:t> وكلوريد الحامض , لا تستطيع الاسترات اعطاء محاليل حامضية مع الماء لان تحللها المائي لا يحصل الا باستعمال عامل مساعد قد يكون قاعدة وعندها تعرف العملية </a:t>
            </a:r>
            <a:r>
              <a:rPr lang="ar-IQ" sz="2000" b="1" dirty="0" err="1"/>
              <a:t>بالصوبنة</a:t>
            </a:r>
            <a:r>
              <a:rPr lang="ar-IQ" sz="2000" b="1" dirty="0"/>
              <a:t> او قد يكون حامضا لا عضوي وتعرف العملية عندها بالتحلل الكهربائي </a:t>
            </a:r>
            <a:endParaRPr lang="en-GB" sz="2000" b="1" dirty="0"/>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1487612"/>
            <a:ext cx="6624736" cy="1285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592" y="3429000"/>
            <a:ext cx="5904656" cy="1224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6150" name="Picture 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3568" y="5013176"/>
            <a:ext cx="7560840" cy="1728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45624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6" presetClass="entr" presetSubtype="0" fill="hold" nodeType="afterEffect">
                                  <p:stCondLst>
                                    <p:cond delay="0"/>
                                  </p:stCondLst>
                                  <p:childTnLst>
                                    <p:set>
                                      <p:cBhvr>
                                        <p:cTn id="16" dur="1" fill="hold">
                                          <p:stCondLst>
                                            <p:cond delay="0"/>
                                          </p:stCondLst>
                                        </p:cTn>
                                        <p:tgtEl>
                                          <p:spTgt spid="6146"/>
                                        </p:tgtEl>
                                        <p:attrNameLst>
                                          <p:attrName>style.visibility</p:attrName>
                                        </p:attrNameLst>
                                      </p:cBhvr>
                                      <p:to>
                                        <p:strVal val="visible"/>
                                      </p:to>
                                    </p:set>
                                    <p:animEffect transition="in" filter="wipe(down)">
                                      <p:cBhvr>
                                        <p:cTn id="17" dur="580">
                                          <p:stCondLst>
                                            <p:cond delay="0"/>
                                          </p:stCondLst>
                                        </p:cTn>
                                        <p:tgtEl>
                                          <p:spTgt spid="6146"/>
                                        </p:tgtEl>
                                      </p:cBhvr>
                                    </p:animEffect>
                                    <p:anim calcmode="lin" valueType="num">
                                      <p:cBhvr>
                                        <p:cTn id="18" dur="1822" tmFilter="0,0; 0.14,0.36; 0.43,0.73; 0.71,0.91; 1.0,1.0">
                                          <p:stCondLst>
                                            <p:cond delay="0"/>
                                          </p:stCondLst>
                                        </p:cTn>
                                        <p:tgtEl>
                                          <p:spTgt spid="6146"/>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6146"/>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6146"/>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6146"/>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6146"/>
                                        </p:tgtEl>
                                        <p:attrNameLst>
                                          <p:attrName>ppt_y</p:attrName>
                                        </p:attrNameLst>
                                      </p:cBhvr>
                                      <p:tavLst>
                                        <p:tav tm="0" fmla="#ppt_y-sin(pi*$)/81">
                                          <p:val>
                                            <p:fltVal val="0"/>
                                          </p:val>
                                        </p:tav>
                                        <p:tav tm="100000">
                                          <p:val>
                                            <p:fltVal val="1"/>
                                          </p:val>
                                        </p:tav>
                                      </p:tavLst>
                                    </p:anim>
                                    <p:animScale>
                                      <p:cBhvr>
                                        <p:cTn id="23" dur="26">
                                          <p:stCondLst>
                                            <p:cond delay="650"/>
                                          </p:stCondLst>
                                        </p:cTn>
                                        <p:tgtEl>
                                          <p:spTgt spid="6146"/>
                                        </p:tgtEl>
                                      </p:cBhvr>
                                      <p:to x="100000" y="60000"/>
                                    </p:animScale>
                                    <p:animScale>
                                      <p:cBhvr>
                                        <p:cTn id="24" dur="166" decel="50000">
                                          <p:stCondLst>
                                            <p:cond delay="676"/>
                                          </p:stCondLst>
                                        </p:cTn>
                                        <p:tgtEl>
                                          <p:spTgt spid="6146"/>
                                        </p:tgtEl>
                                      </p:cBhvr>
                                      <p:to x="100000" y="100000"/>
                                    </p:animScale>
                                    <p:animScale>
                                      <p:cBhvr>
                                        <p:cTn id="25" dur="26">
                                          <p:stCondLst>
                                            <p:cond delay="1312"/>
                                          </p:stCondLst>
                                        </p:cTn>
                                        <p:tgtEl>
                                          <p:spTgt spid="6146"/>
                                        </p:tgtEl>
                                      </p:cBhvr>
                                      <p:to x="100000" y="80000"/>
                                    </p:animScale>
                                    <p:animScale>
                                      <p:cBhvr>
                                        <p:cTn id="26" dur="166" decel="50000">
                                          <p:stCondLst>
                                            <p:cond delay="1338"/>
                                          </p:stCondLst>
                                        </p:cTn>
                                        <p:tgtEl>
                                          <p:spTgt spid="6146"/>
                                        </p:tgtEl>
                                      </p:cBhvr>
                                      <p:to x="100000" y="100000"/>
                                    </p:animScale>
                                    <p:animScale>
                                      <p:cBhvr>
                                        <p:cTn id="27" dur="26">
                                          <p:stCondLst>
                                            <p:cond delay="1642"/>
                                          </p:stCondLst>
                                        </p:cTn>
                                        <p:tgtEl>
                                          <p:spTgt spid="6146"/>
                                        </p:tgtEl>
                                      </p:cBhvr>
                                      <p:to x="100000" y="90000"/>
                                    </p:animScale>
                                    <p:animScale>
                                      <p:cBhvr>
                                        <p:cTn id="28" dur="166" decel="50000">
                                          <p:stCondLst>
                                            <p:cond delay="1668"/>
                                          </p:stCondLst>
                                        </p:cTn>
                                        <p:tgtEl>
                                          <p:spTgt spid="6146"/>
                                        </p:tgtEl>
                                      </p:cBhvr>
                                      <p:to x="100000" y="100000"/>
                                    </p:animScale>
                                    <p:animScale>
                                      <p:cBhvr>
                                        <p:cTn id="29" dur="26">
                                          <p:stCondLst>
                                            <p:cond delay="1808"/>
                                          </p:stCondLst>
                                        </p:cTn>
                                        <p:tgtEl>
                                          <p:spTgt spid="6146"/>
                                        </p:tgtEl>
                                      </p:cBhvr>
                                      <p:to x="100000" y="95000"/>
                                    </p:animScale>
                                    <p:animScale>
                                      <p:cBhvr>
                                        <p:cTn id="30" dur="166" decel="50000">
                                          <p:stCondLst>
                                            <p:cond delay="1834"/>
                                          </p:stCondLst>
                                        </p:cTn>
                                        <p:tgtEl>
                                          <p:spTgt spid="6146"/>
                                        </p:tgtEl>
                                      </p:cBhvr>
                                      <p:to x="100000" y="100000"/>
                                    </p:animScale>
                                  </p:childTnLst>
                                </p:cTn>
                              </p:par>
                            </p:childTnLst>
                          </p:cTn>
                        </p:par>
                        <p:par>
                          <p:cTn id="31" fill="hold">
                            <p:stCondLst>
                              <p:cond delay="3000"/>
                            </p:stCondLst>
                            <p:childTnLst>
                              <p:par>
                                <p:cTn id="32" presetID="2" presetClass="entr" presetSubtype="4" fill="hold" nodeType="after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 calcmode="lin" valueType="num">
                                      <p:cBhvr additive="base">
                                        <p:cTn id="3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36" fill="hold">
                            <p:stCondLst>
                              <p:cond delay="3500"/>
                            </p:stCondLst>
                            <p:childTnLst>
                              <p:par>
                                <p:cTn id="37" presetID="21" presetClass="entr" presetSubtype="1" fill="hold" nodeType="after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Effect transition="in" filter="wheel(1)">
                                      <p:cBhvr>
                                        <p:cTn id="39" dur="2000"/>
                                        <p:tgtEl>
                                          <p:spTgt spid="3">
                                            <p:txEl>
                                              <p:pRg st="3" end="3"/>
                                            </p:txEl>
                                          </p:spTgt>
                                        </p:tgtEl>
                                      </p:cBhvr>
                                    </p:animEffect>
                                  </p:childTnLst>
                                </p:cTn>
                              </p:par>
                            </p:childTnLst>
                          </p:cTn>
                        </p:par>
                        <p:par>
                          <p:cTn id="40" fill="hold">
                            <p:stCondLst>
                              <p:cond delay="5500"/>
                            </p:stCondLst>
                            <p:childTnLst>
                              <p:par>
                                <p:cTn id="41" presetID="26" presetClass="entr" presetSubtype="0" fill="hold" nodeType="afterEffect">
                                  <p:stCondLst>
                                    <p:cond delay="0"/>
                                  </p:stCondLst>
                                  <p:childTnLst>
                                    <p:set>
                                      <p:cBhvr>
                                        <p:cTn id="42" dur="1" fill="hold">
                                          <p:stCondLst>
                                            <p:cond delay="0"/>
                                          </p:stCondLst>
                                        </p:cTn>
                                        <p:tgtEl>
                                          <p:spTgt spid="6147"/>
                                        </p:tgtEl>
                                        <p:attrNameLst>
                                          <p:attrName>style.visibility</p:attrName>
                                        </p:attrNameLst>
                                      </p:cBhvr>
                                      <p:to>
                                        <p:strVal val="visible"/>
                                      </p:to>
                                    </p:set>
                                    <p:animEffect transition="in" filter="wipe(down)">
                                      <p:cBhvr>
                                        <p:cTn id="43" dur="580">
                                          <p:stCondLst>
                                            <p:cond delay="0"/>
                                          </p:stCondLst>
                                        </p:cTn>
                                        <p:tgtEl>
                                          <p:spTgt spid="6147"/>
                                        </p:tgtEl>
                                      </p:cBhvr>
                                    </p:animEffect>
                                    <p:anim calcmode="lin" valueType="num">
                                      <p:cBhvr>
                                        <p:cTn id="44" dur="1822" tmFilter="0,0; 0.14,0.36; 0.43,0.73; 0.71,0.91; 1.0,1.0">
                                          <p:stCondLst>
                                            <p:cond delay="0"/>
                                          </p:stCondLst>
                                        </p:cTn>
                                        <p:tgtEl>
                                          <p:spTgt spid="6147"/>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6147"/>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6147"/>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6147"/>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6147"/>
                                        </p:tgtEl>
                                        <p:attrNameLst>
                                          <p:attrName>ppt_y</p:attrName>
                                        </p:attrNameLst>
                                      </p:cBhvr>
                                      <p:tavLst>
                                        <p:tav tm="0" fmla="#ppt_y-sin(pi*$)/81">
                                          <p:val>
                                            <p:fltVal val="0"/>
                                          </p:val>
                                        </p:tav>
                                        <p:tav tm="100000">
                                          <p:val>
                                            <p:fltVal val="1"/>
                                          </p:val>
                                        </p:tav>
                                      </p:tavLst>
                                    </p:anim>
                                    <p:animScale>
                                      <p:cBhvr>
                                        <p:cTn id="49" dur="26">
                                          <p:stCondLst>
                                            <p:cond delay="650"/>
                                          </p:stCondLst>
                                        </p:cTn>
                                        <p:tgtEl>
                                          <p:spTgt spid="6147"/>
                                        </p:tgtEl>
                                      </p:cBhvr>
                                      <p:to x="100000" y="60000"/>
                                    </p:animScale>
                                    <p:animScale>
                                      <p:cBhvr>
                                        <p:cTn id="50" dur="166" decel="50000">
                                          <p:stCondLst>
                                            <p:cond delay="676"/>
                                          </p:stCondLst>
                                        </p:cTn>
                                        <p:tgtEl>
                                          <p:spTgt spid="6147"/>
                                        </p:tgtEl>
                                      </p:cBhvr>
                                      <p:to x="100000" y="100000"/>
                                    </p:animScale>
                                    <p:animScale>
                                      <p:cBhvr>
                                        <p:cTn id="51" dur="26">
                                          <p:stCondLst>
                                            <p:cond delay="1312"/>
                                          </p:stCondLst>
                                        </p:cTn>
                                        <p:tgtEl>
                                          <p:spTgt spid="6147"/>
                                        </p:tgtEl>
                                      </p:cBhvr>
                                      <p:to x="100000" y="80000"/>
                                    </p:animScale>
                                    <p:animScale>
                                      <p:cBhvr>
                                        <p:cTn id="52" dur="166" decel="50000">
                                          <p:stCondLst>
                                            <p:cond delay="1338"/>
                                          </p:stCondLst>
                                        </p:cTn>
                                        <p:tgtEl>
                                          <p:spTgt spid="6147"/>
                                        </p:tgtEl>
                                      </p:cBhvr>
                                      <p:to x="100000" y="100000"/>
                                    </p:animScale>
                                    <p:animScale>
                                      <p:cBhvr>
                                        <p:cTn id="53" dur="26">
                                          <p:stCondLst>
                                            <p:cond delay="1642"/>
                                          </p:stCondLst>
                                        </p:cTn>
                                        <p:tgtEl>
                                          <p:spTgt spid="6147"/>
                                        </p:tgtEl>
                                      </p:cBhvr>
                                      <p:to x="100000" y="90000"/>
                                    </p:animScale>
                                    <p:animScale>
                                      <p:cBhvr>
                                        <p:cTn id="54" dur="166" decel="50000">
                                          <p:stCondLst>
                                            <p:cond delay="1668"/>
                                          </p:stCondLst>
                                        </p:cTn>
                                        <p:tgtEl>
                                          <p:spTgt spid="6147"/>
                                        </p:tgtEl>
                                      </p:cBhvr>
                                      <p:to x="100000" y="100000"/>
                                    </p:animScale>
                                    <p:animScale>
                                      <p:cBhvr>
                                        <p:cTn id="55" dur="26">
                                          <p:stCondLst>
                                            <p:cond delay="1808"/>
                                          </p:stCondLst>
                                        </p:cTn>
                                        <p:tgtEl>
                                          <p:spTgt spid="6147"/>
                                        </p:tgtEl>
                                      </p:cBhvr>
                                      <p:to x="100000" y="95000"/>
                                    </p:animScale>
                                    <p:animScale>
                                      <p:cBhvr>
                                        <p:cTn id="56" dur="166" decel="50000">
                                          <p:stCondLst>
                                            <p:cond delay="1834"/>
                                          </p:stCondLst>
                                        </p:cTn>
                                        <p:tgtEl>
                                          <p:spTgt spid="6147"/>
                                        </p:tgtEl>
                                      </p:cBhvr>
                                      <p:to x="100000" y="100000"/>
                                    </p:animScale>
                                  </p:childTnLst>
                                </p:cTn>
                              </p:par>
                            </p:childTnLst>
                          </p:cTn>
                        </p:par>
                        <p:par>
                          <p:cTn id="57" fill="hold">
                            <p:stCondLst>
                              <p:cond delay="7500"/>
                            </p:stCondLst>
                            <p:childTnLst>
                              <p:par>
                                <p:cTn id="58" presetID="26" presetClass="entr" presetSubtype="0" fill="hold" nodeType="afterEffect">
                                  <p:stCondLst>
                                    <p:cond delay="0"/>
                                  </p:stCondLst>
                                  <p:childTnLst>
                                    <p:set>
                                      <p:cBhvr>
                                        <p:cTn id="59" dur="1" fill="hold">
                                          <p:stCondLst>
                                            <p:cond delay="0"/>
                                          </p:stCondLst>
                                        </p:cTn>
                                        <p:tgtEl>
                                          <p:spTgt spid="6150"/>
                                        </p:tgtEl>
                                        <p:attrNameLst>
                                          <p:attrName>style.visibility</p:attrName>
                                        </p:attrNameLst>
                                      </p:cBhvr>
                                      <p:to>
                                        <p:strVal val="visible"/>
                                      </p:to>
                                    </p:set>
                                    <p:animEffect transition="in" filter="wipe(down)">
                                      <p:cBhvr>
                                        <p:cTn id="60" dur="580">
                                          <p:stCondLst>
                                            <p:cond delay="0"/>
                                          </p:stCondLst>
                                        </p:cTn>
                                        <p:tgtEl>
                                          <p:spTgt spid="6150"/>
                                        </p:tgtEl>
                                      </p:cBhvr>
                                    </p:animEffect>
                                    <p:anim calcmode="lin" valueType="num">
                                      <p:cBhvr>
                                        <p:cTn id="61" dur="1822" tmFilter="0,0; 0.14,0.36; 0.43,0.73; 0.71,0.91; 1.0,1.0">
                                          <p:stCondLst>
                                            <p:cond delay="0"/>
                                          </p:stCondLst>
                                        </p:cTn>
                                        <p:tgtEl>
                                          <p:spTgt spid="6150"/>
                                        </p:tgtEl>
                                        <p:attrNameLst>
                                          <p:attrName>ppt_x</p:attrName>
                                        </p:attrNameLst>
                                      </p:cBhvr>
                                      <p:tavLst>
                                        <p:tav tm="0">
                                          <p:val>
                                            <p:strVal val="#ppt_x-0.25"/>
                                          </p:val>
                                        </p:tav>
                                        <p:tav tm="100000">
                                          <p:val>
                                            <p:strVal val="#ppt_x"/>
                                          </p:val>
                                        </p:tav>
                                      </p:tavLst>
                                    </p:anim>
                                    <p:anim calcmode="lin" valueType="num">
                                      <p:cBhvr>
                                        <p:cTn id="62" dur="664" tmFilter="0.0,0.0; 0.25,0.07; 0.50,0.2; 0.75,0.467; 1.0,1.0">
                                          <p:stCondLst>
                                            <p:cond delay="0"/>
                                          </p:stCondLst>
                                        </p:cTn>
                                        <p:tgtEl>
                                          <p:spTgt spid="6150"/>
                                        </p:tgtEl>
                                        <p:attrNameLst>
                                          <p:attrName>ppt_y</p:attrName>
                                        </p:attrNameLst>
                                      </p:cBhvr>
                                      <p:tavLst>
                                        <p:tav tm="0" fmla="#ppt_y-sin(pi*$)/3">
                                          <p:val>
                                            <p:fltVal val="0.5"/>
                                          </p:val>
                                        </p:tav>
                                        <p:tav tm="100000">
                                          <p:val>
                                            <p:fltVal val="1"/>
                                          </p:val>
                                        </p:tav>
                                      </p:tavLst>
                                    </p:anim>
                                    <p:anim calcmode="lin" valueType="num">
                                      <p:cBhvr>
                                        <p:cTn id="63" dur="664" tmFilter="0, 0; 0.125,0.2665; 0.25,0.4; 0.375,0.465; 0.5,0.5;  0.625,0.535; 0.75,0.6; 0.875,0.7335; 1,1">
                                          <p:stCondLst>
                                            <p:cond delay="664"/>
                                          </p:stCondLst>
                                        </p:cTn>
                                        <p:tgtEl>
                                          <p:spTgt spid="6150"/>
                                        </p:tgtEl>
                                        <p:attrNameLst>
                                          <p:attrName>ppt_y</p:attrName>
                                        </p:attrNameLst>
                                      </p:cBhvr>
                                      <p:tavLst>
                                        <p:tav tm="0" fmla="#ppt_y-sin(pi*$)/9">
                                          <p:val>
                                            <p:fltVal val="0"/>
                                          </p:val>
                                        </p:tav>
                                        <p:tav tm="100000">
                                          <p:val>
                                            <p:fltVal val="1"/>
                                          </p:val>
                                        </p:tav>
                                      </p:tavLst>
                                    </p:anim>
                                    <p:anim calcmode="lin" valueType="num">
                                      <p:cBhvr>
                                        <p:cTn id="64" dur="332" tmFilter="0, 0; 0.125,0.2665; 0.25,0.4; 0.375,0.465; 0.5,0.5;  0.625,0.535; 0.75,0.6; 0.875,0.7335; 1,1">
                                          <p:stCondLst>
                                            <p:cond delay="1324"/>
                                          </p:stCondLst>
                                        </p:cTn>
                                        <p:tgtEl>
                                          <p:spTgt spid="6150"/>
                                        </p:tgtEl>
                                        <p:attrNameLst>
                                          <p:attrName>ppt_y</p:attrName>
                                        </p:attrNameLst>
                                      </p:cBhvr>
                                      <p:tavLst>
                                        <p:tav tm="0" fmla="#ppt_y-sin(pi*$)/27">
                                          <p:val>
                                            <p:fltVal val="0"/>
                                          </p:val>
                                        </p:tav>
                                        <p:tav tm="100000">
                                          <p:val>
                                            <p:fltVal val="1"/>
                                          </p:val>
                                        </p:tav>
                                      </p:tavLst>
                                    </p:anim>
                                    <p:anim calcmode="lin" valueType="num">
                                      <p:cBhvr>
                                        <p:cTn id="65" dur="164" tmFilter="0, 0; 0.125,0.2665; 0.25,0.4; 0.375,0.465; 0.5,0.5;  0.625,0.535; 0.75,0.6; 0.875,0.7335; 1,1">
                                          <p:stCondLst>
                                            <p:cond delay="1656"/>
                                          </p:stCondLst>
                                        </p:cTn>
                                        <p:tgtEl>
                                          <p:spTgt spid="6150"/>
                                        </p:tgtEl>
                                        <p:attrNameLst>
                                          <p:attrName>ppt_y</p:attrName>
                                        </p:attrNameLst>
                                      </p:cBhvr>
                                      <p:tavLst>
                                        <p:tav tm="0" fmla="#ppt_y-sin(pi*$)/81">
                                          <p:val>
                                            <p:fltVal val="0"/>
                                          </p:val>
                                        </p:tav>
                                        <p:tav tm="100000">
                                          <p:val>
                                            <p:fltVal val="1"/>
                                          </p:val>
                                        </p:tav>
                                      </p:tavLst>
                                    </p:anim>
                                    <p:animScale>
                                      <p:cBhvr>
                                        <p:cTn id="66" dur="26">
                                          <p:stCondLst>
                                            <p:cond delay="650"/>
                                          </p:stCondLst>
                                        </p:cTn>
                                        <p:tgtEl>
                                          <p:spTgt spid="6150"/>
                                        </p:tgtEl>
                                      </p:cBhvr>
                                      <p:to x="100000" y="60000"/>
                                    </p:animScale>
                                    <p:animScale>
                                      <p:cBhvr>
                                        <p:cTn id="67" dur="166" decel="50000">
                                          <p:stCondLst>
                                            <p:cond delay="676"/>
                                          </p:stCondLst>
                                        </p:cTn>
                                        <p:tgtEl>
                                          <p:spTgt spid="6150"/>
                                        </p:tgtEl>
                                      </p:cBhvr>
                                      <p:to x="100000" y="100000"/>
                                    </p:animScale>
                                    <p:animScale>
                                      <p:cBhvr>
                                        <p:cTn id="68" dur="26">
                                          <p:stCondLst>
                                            <p:cond delay="1312"/>
                                          </p:stCondLst>
                                        </p:cTn>
                                        <p:tgtEl>
                                          <p:spTgt spid="6150"/>
                                        </p:tgtEl>
                                      </p:cBhvr>
                                      <p:to x="100000" y="80000"/>
                                    </p:animScale>
                                    <p:animScale>
                                      <p:cBhvr>
                                        <p:cTn id="69" dur="166" decel="50000">
                                          <p:stCondLst>
                                            <p:cond delay="1338"/>
                                          </p:stCondLst>
                                        </p:cTn>
                                        <p:tgtEl>
                                          <p:spTgt spid="6150"/>
                                        </p:tgtEl>
                                      </p:cBhvr>
                                      <p:to x="100000" y="100000"/>
                                    </p:animScale>
                                    <p:animScale>
                                      <p:cBhvr>
                                        <p:cTn id="70" dur="26">
                                          <p:stCondLst>
                                            <p:cond delay="1642"/>
                                          </p:stCondLst>
                                        </p:cTn>
                                        <p:tgtEl>
                                          <p:spTgt spid="6150"/>
                                        </p:tgtEl>
                                      </p:cBhvr>
                                      <p:to x="100000" y="90000"/>
                                    </p:animScale>
                                    <p:animScale>
                                      <p:cBhvr>
                                        <p:cTn id="71" dur="166" decel="50000">
                                          <p:stCondLst>
                                            <p:cond delay="1668"/>
                                          </p:stCondLst>
                                        </p:cTn>
                                        <p:tgtEl>
                                          <p:spTgt spid="6150"/>
                                        </p:tgtEl>
                                      </p:cBhvr>
                                      <p:to x="100000" y="100000"/>
                                    </p:animScale>
                                    <p:animScale>
                                      <p:cBhvr>
                                        <p:cTn id="72" dur="26">
                                          <p:stCondLst>
                                            <p:cond delay="1808"/>
                                          </p:stCondLst>
                                        </p:cTn>
                                        <p:tgtEl>
                                          <p:spTgt spid="6150"/>
                                        </p:tgtEl>
                                      </p:cBhvr>
                                      <p:to x="100000" y="95000"/>
                                    </p:animScale>
                                    <p:animScale>
                                      <p:cBhvr>
                                        <p:cTn id="73" dur="166" decel="50000">
                                          <p:stCondLst>
                                            <p:cond delay="1834"/>
                                          </p:stCondLst>
                                        </p:cTn>
                                        <p:tgtEl>
                                          <p:spTgt spid="615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79512" y="260648"/>
            <a:ext cx="8784976" cy="6480720"/>
          </a:xfrm>
        </p:spPr>
        <p:txBody>
          <a:bodyPr>
            <a:normAutofit/>
          </a:bodyPr>
          <a:lstStyle/>
          <a:p>
            <a:pPr rtl="1"/>
            <a:r>
              <a:rPr lang="ar-IQ" sz="2000" dirty="0">
                <a:latin typeface="Times New Roman" pitchFamily="18" charset="0"/>
                <a:cs typeface="Times New Roman" pitchFamily="18" charset="0"/>
              </a:rPr>
              <a:t>ويمكن بعد ذلك معرفة الحامض الكاربوكسيلي المرادف باستعمال الطرائق الخاصة بالحوامض الكربوكسيلية ومعرفة الكحول بعد فصله من مزيج التحلل المائي باستعمال الطرائق الخاصة بالكشف عن الكحولات </a:t>
            </a:r>
            <a:r>
              <a:rPr lang="ar-IQ" sz="2000" dirty="0" smtClean="0">
                <a:latin typeface="Times New Roman" pitchFamily="18" charset="0"/>
                <a:cs typeface="Times New Roman" pitchFamily="18" charset="0"/>
              </a:rPr>
              <a:t>.</a:t>
            </a:r>
          </a:p>
          <a:p>
            <a:pPr rtl="1"/>
            <a:endParaRPr lang="ar-IQ" sz="2000" dirty="0">
              <a:latin typeface="Times New Roman" pitchFamily="18" charset="0"/>
              <a:cs typeface="Times New Roman" pitchFamily="18" charset="0"/>
            </a:endParaRPr>
          </a:p>
          <a:p>
            <a:pPr rtl="1"/>
            <a:r>
              <a:rPr lang="ar-IQ" sz="2000" dirty="0">
                <a:latin typeface="Times New Roman" pitchFamily="18" charset="0"/>
                <a:cs typeface="Times New Roman" pitchFamily="18" charset="0"/>
              </a:rPr>
              <a:t>2-  يتم مزج كميات متساوية من محلول المشبع الميثانولي لهيدروكسيد أمين </a:t>
            </a:r>
            <a:r>
              <a:rPr lang="ar-IQ" sz="2000" dirty="0" err="1">
                <a:latin typeface="Times New Roman" pitchFamily="18" charset="0"/>
                <a:cs typeface="Times New Roman" pitchFamily="18" charset="0"/>
              </a:rPr>
              <a:t>هيدروكلورايد</a:t>
            </a:r>
            <a:r>
              <a:rPr lang="ar-IQ" sz="2000" dirty="0">
                <a:latin typeface="Times New Roman" pitchFamily="18" charset="0"/>
                <a:cs typeface="Times New Roman" pitchFamily="18" charset="0"/>
              </a:rPr>
              <a:t> </a:t>
            </a:r>
            <a:r>
              <a:rPr lang="en-GB" sz="2000" dirty="0">
                <a:latin typeface="Times New Roman" pitchFamily="18" charset="0"/>
                <a:cs typeface="Times New Roman" pitchFamily="18" charset="0"/>
              </a:rPr>
              <a:t>NH2OH. HCl </a:t>
            </a:r>
            <a:r>
              <a:rPr lang="ar-IQ" sz="2000" dirty="0">
                <a:latin typeface="Times New Roman" pitchFamily="18" charset="0"/>
                <a:cs typeface="Times New Roman" pitchFamily="18" charset="0"/>
              </a:rPr>
              <a:t>والمشبع الميثانولي لهيدروكسيد البوتاسيوم (كي يصبح الخليط قاعدي) يضاف المركب العضوي المجهول ويسخن في حمام مائي مغلي أضف </a:t>
            </a:r>
            <a:r>
              <a:rPr lang="ar-IQ" sz="2000" dirty="0" err="1">
                <a:latin typeface="Times New Roman" pitchFamily="18" charset="0"/>
                <a:cs typeface="Times New Roman" pitchFamily="18" charset="0"/>
              </a:rPr>
              <a:t>الأيثانول</a:t>
            </a:r>
            <a:r>
              <a:rPr lang="ar-IQ" sz="2000" dirty="0">
                <a:latin typeface="Times New Roman" pitchFamily="18" charset="0"/>
                <a:cs typeface="Times New Roman" pitchFamily="18" charset="0"/>
              </a:rPr>
              <a:t> عند الحاجة لإذابة الخليط ، برد ثم حمض بمحلول 2 عياري </a:t>
            </a:r>
            <a:r>
              <a:rPr lang="en-GB" sz="2000" dirty="0">
                <a:latin typeface="Times New Roman" pitchFamily="18" charset="0"/>
                <a:cs typeface="Times New Roman" pitchFamily="18" charset="0"/>
              </a:rPr>
              <a:t>HCl . </a:t>
            </a:r>
            <a:r>
              <a:rPr lang="ar-IQ" sz="2000" dirty="0">
                <a:latin typeface="Times New Roman" pitchFamily="18" charset="0"/>
                <a:cs typeface="Times New Roman" pitchFamily="18" charset="0"/>
              </a:rPr>
              <a:t>أضف قطرتين من محلول 10% كلوريد </a:t>
            </a:r>
            <a:r>
              <a:rPr lang="ar-IQ" sz="2000" dirty="0" err="1">
                <a:latin typeface="Times New Roman" pitchFamily="18" charset="0"/>
                <a:cs typeface="Times New Roman" pitchFamily="18" charset="0"/>
              </a:rPr>
              <a:t>الحديديك</a:t>
            </a:r>
            <a:r>
              <a:rPr lang="ar-IQ" sz="2000" dirty="0">
                <a:latin typeface="Times New Roman" pitchFamily="18" charset="0"/>
                <a:cs typeface="Times New Roman" pitchFamily="18" charset="0"/>
              </a:rPr>
              <a:t> المائي . فيظهر اللون الأحمر إلى البنفسجي دلالة على وجود الاستر أو </a:t>
            </a:r>
            <a:r>
              <a:rPr lang="ar-IQ" sz="2000" dirty="0" err="1">
                <a:latin typeface="Times New Roman" pitchFamily="18" charset="0"/>
                <a:cs typeface="Times New Roman" pitchFamily="18" charset="0"/>
              </a:rPr>
              <a:t>الأنهدريد</a:t>
            </a:r>
            <a:r>
              <a:rPr lang="ar-IQ" sz="2000" dirty="0">
                <a:latin typeface="Times New Roman" pitchFamily="18" charset="0"/>
                <a:cs typeface="Times New Roman" pitchFamily="18" charset="0"/>
              </a:rPr>
              <a:t> </a:t>
            </a:r>
            <a:r>
              <a:rPr lang="ar-IQ" sz="2000" dirty="0" smtClean="0">
                <a:latin typeface="Times New Roman" pitchFamily="18" charset="0"/>
                <a:cs typeface="Times New Roman" pitchFamily="18" charset="0"/>
              </a:rPr>
              <a:t>.</a:t>
            </a:r>
          </a:p>
          <a:p>
            <a:pPr rtl="1"/>
            <a:endParaRPr lang="ar-IQ" sz="2000" dirty="0">
              <a:latin typeface="Times New Roman" pitchFamily="18" charset="0"/>
              <a:cs typeface="Times New Roman" pitchFamily="18" charset="0"/>
            </a:endParaRPr>
          </a:p>
          <a:p>
            <a:pPr rtl="1"/>
            <a:endParaRPr lang="ar-IQ" sz="2000" dirty="0" smtClean="0">
              <a:latin typeface="Times New Roman" pitchFamily="18" charset="0"/>
              <a:cs typeface="Times New Roman" pitchFamily="18" charset="0"/>
            </a:endParaRPr>
          </a:p>
          <a:p>
            <a:pPr rtl="1"/>
            <a:r>
              <a:rPr lang="ar-IQ" sz="2000" dirty="0">
                <a:latin typeface="Times New Roman" pitchFamily="18" charset="0"/>
                <a:cs typeface="Times New Roman" pitchFamily="18" charset="0"/>
              </a:rPr>
              <a:t>- </a:t>
            </a:r>
            <a:r>
              <a:rPr lang="ar-IQ" sz="2400" b="1" dirty="0">
                <a:solidFill>
                  <a:schemeClr val="bg1"/>
                </a:solidFill>
                <a:latin typeface="Times New Roman" pitchFamily="18" charset="0"/>
                <a:cs typeface="Times New Roman" pitchFamily="18" charset="0"/>
              </a:rPr>
              <a:t>الكشف عن الاستر عندما يكون الكشف السابق موجبا نتبع </a:t>
            </a:r>
            <a:r>
              <a:rPr lang="ar-IQ" sz="2400" b="1" dirty="0" err="1">
                <a:solidFill>
                  <a:schemeClr val="bg1"/>
                </a:solidFill>
                <a:latin typeface="Times New Roman" pitchFamily="18" charset="0"/>
                <a:cs typeface="Times New Roman" pitchFamily="18" charset="0"/>
              </a:rPr>
              <a:t>مايلي</a:t>
            </a:r>
            <a:endParaRPr lang="ar-IQ" sz="2400" b="1" dirty="0">
              <a:solidFill>
                <a:schemeClr val="bg1"/>
              </a:solidFill>
              <a:latin typeface="Times New Roman" pitchFamily="18" charset="0"/>
              <a:cs typeface="Times New Roman" pitchFamily="18" charset="0"/>
            </a:endParaRPr>
          </a:p>
          <a:p>
            <a:pPr rtl="1"/>
            <a:r>
              <a:rPr lang="ar-IQ" sz="2000" dirty="0">
                <a:latin typeface="Times New Roman" pitchFamily="18" charset="0"/>
                <a:cs typeface="Times New Roman" pitchFamily="18" charset="0"/>
              </a:rPr>
              <a:t>يضاف الصوديوم دفعة واحدة إلى الميثانول الجاف وصعد المزيج  حتى يكتمل التفاعل . برد المحلول وأضف ماء الى  المركب المجهول. بعدها صعد المزيج حتى ينفصل ملح ويترسب خلال دقائق هو ملح الاستر دلالة على وجود الاستر. وإذا لم تتعرف عليه أغل المزيج لمدة ساعة ولاحظ اختفاء رائحة الاستر . </a:t>
            </a:r>
          </a:p>
          <a:p>
            <a:pPr rtl="1"/>
            <a:r>
              <a:rPr lang="ar-IQ" sz="2400" b="1" dirty="0">
                <a:solidFill>
                  <a:schemeClr val="bg1"/>
                </a:solidFill>
                <a:latin typeface="Times New Roman" pitchFamily="18" charset="0"/>
                <a:cs typeface="Times New Roman" pitchFamily="18" charset="0"/>
              </a:rPr>
              <a:t>4- الكشف عن </a:t>
            </a:r>
            <a:r>
              <a:rPr lang="ar-IQ" sz="2400" b="1" dirty="0" err="1">
                <a:solidFill>
                  <a:schemeClr val="bg1"/>
                </a:solidFill>
                <a:latin typeface="Times New Roman" pitchFamily="18" charset="0"/>
                <a:cs typeface="Times New Roman" pitchFamily="18" charset="0"/>
              </a:rPr>
              <a:t>الانهيدريدات</a:t>
            </a:r>
            <a:endParaRPr lang="ar-IQ" sz="2400" b="1" dirty="0">
              <a:solidFill>
                <a:schemeClr val="bg1"/>
              </a:solidFill>
              <a:latin typeface="Times New Roman" pitchFamily="18" charset="0"/>
              <a:cs typeface="Times New Roman" pitchFamily="18" charset="0"/>
            </a:endParaRPr>
          </a:p>
          <a:p>
            <a:pPr rtl="1"/>
            <a:r>
              <a:rPr lang="ar-IQ" sz="2000" dirty="0">
                <a:latin typeface="Times New Roman" pitchFamily="18" charset="0"/>
                <a:cs typeface="Times New Roman" pitchFamily="18" charset="0"/>
              </a:rPr>
              <a:t>  أذب المادة العضوية </a:t>
            </a:r>
            <a:r>
              <a:rPr lang="ar-IQ" sz="2000" dirty="0" err="1">
                <a:latin typeface="Times New Roman" pitchFamily="18" charset="0"/>
                <a:cs typeface="Times New Roman" pitchFamily="18" charset="0"/>
              </a:rPr>
              <a:t>المجهوله</a:t>
            </a:r>
            <a:r>
              <a:rPr lang="ar-IQ" sz="2000" dirty="0">
                <a:latin typeface="Times New Roman" pitchFamily="18" charset="0"/>
                <a:cs typeface="Times New Roman" pitchFamily="18" charset="0"/>
              </a:rPr>
              <a:t> بالكلوروفورم وأضف </a:t>
            </a:r>
            <a:r>
              <a:rPr lang="ar-IQ" sz="2000" dirty="0" err="1">
                <a:latin typeface="Times New Roman" pitchFamily="18" charset="0"/>
                <a:cs typeface="Times New Roman" pitchFamily="18" charset="0"/>
              </a:rPr>
              <a:t>الأنيلين</a:t>
            </a:r>
            <a:r>
              <a:rPr lang="ar-IQ" sz="2000" dirty="0">
                <a:latin typeface="Times New Roman" pitchFamily="18" charset="0"/>
                <a:cs typeface="Times New Roman" pitchFamily="18" charset="0"/>
              </a:rPr>
              <a:t> . سخن بشدة لمدة1-2  دقيقة يتكون راسب دلالة على وجود </a:t>
            </a:r>
            <a:r>
              <a:rPr lang="ar-IQ" sz="2000" dirty="0" err="1">
                <a:latin typeface="Times New Roman" pitchFamily="18" charset="0"/>
                <a:cs typeface="Times New Roman" pitchFamily="18" charset="0"/>
              </a:rPr>
              <a:t>الانهيدريد</a:t>
            </a:r>
            <a:r>
              <a:rPr lang="ar-IQ" sz="2000" dirty="0">
                <a:latin typeface="Times New Roman" pitchFamily="18" charset="0"/>
                <a:cs typeface="Times New Roman" pitchFamily="18" charset="0"/>
              </a:rPr>
              <a:t>.</a:t>
            </a:r>
          </a:p>
          <a:p>
            <a:pPr rtl="1"/>
            <a:endParaRPr lang="ar-IQ" sz="2000" dirty="0" smtClean="0">
              <a:latin typeface="Times New Roman" pitchFamily="18" charset="0"/>
              <a:cs typeface="Times New Roman" pitchFamily="18" charset="0"/>
            </a:endParaRPr>
          </a:p>
          <a:p>
            <a:pPr rtl="1"/>
            <a:endParaRPr lang="ar-IQ" sz="2000" dirty="0">
              <a:latin typeface="Times New Roman" pitchFamily="18" charset="0"/>
              <a:cs typeface="Times New Roman" pitchFamily="18" charset="0"/>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7" y="2919413"/>
            <a:ext cx="8352928" cy="101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8959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6" presetClass="entr" presetSubtype="0" fill="hold" nodeType="afterEffect">
                                  <p:stCondLst>
                                    <p:cond delay="0"/>
                                  </p:stCondLst>
                                  <p:childTnLst>
                                    <p:set>
                                      <p:cBhvr>
                                        <p:cTn id="16" dur="1" fill="hold">
                                          <p:stCondLst>
                                            <p:cond delay="0"/>
                                          </p:stCondLst>
                                        </p:cTn>
                                        <p:tgtEl>
                                          <p:spTgt spid="7170"/>
                                        </p:tgtEl>
                                        <p:attrNameLst>
                                          <p:attrName>style.visibility</p:attrName>
                                        </p:attrNameLst>
                                      </p:cBhvr>
                                      <p:to>
                                        <p:strVal val="visible"/>
                                      </p:to>
                                    </p:set>
                                    <p:animEffect transition="in" filter="wipe(down)">
                                      <p:cBhvr>
                                        <p:cTn id="17" dur="580">
                                          <p:stCondLst>
                                            <p:cond delay="0"/>
                                          </p:stCondLst>
                                        </p:cTn>
                                        <p:tgtEl>
                                          <p:spTgt spid="7170"/>
                                        </p:tgtEl>
                                      </p:cBhvr>
                                    </p:animEffect>
                                    <p:anim calcmode="lin" valueType="num">
                                      <p:cBhvr>
                                        <p:cTn id="18" dur="1822" tmFilter="0,0; 0.14,0.36; 0.43,0.73; 0.71,0.91; 1.0,1.0">
                                          <p:stCondLst>
                                            <p:cond delay="0"/>
                                          </p:stCondLst>
                                        </p:cTn>
                                        <p:tgtEl>
                                          <p:spTgt spid="7170"/>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7170"/>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7170"/>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7170"/>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7170"/>
                                        </p:tgtEl>
                                        <p:attrNameLst>
                                          <p:attrName>ppt_y</p:attrName>
                                        </p:attrNameLst>
                                      </p:cBhvr>
                                      <p:tavLst>
                                        <p:tav tm="0" fmla="#ppt_y-sin(pi*$)/81">
                                          <p:val>
                                            <p:fltVal val="0"/>
                                          </p:val>
                                        </p:tav>
                                        <p:tav tm="100000">
                                          <p:val>
                                            <p:fltVal val="1"/>
                                          </p:val>
                                        </p:tav>
                                      </p:tavLst>
                                    </p:anim>
                                    <p:animScale>
                                      <p:cBhvr>
                                        <p:cTn id="23" dur="26">
                                          <p:stCondLst>
                                            <p:cond delay="650"/>
                                          </p:stCondLst>
                                        </p:cTn>
                                        <p:tgtEl>
                                          <p:spTgt spid="7170"/>
                                        </p:tgtEl>
                                      </p:cBhvr>
                                      <p:to x="100000" y="60000"/>
                                    </p:animScale>
                                    <p:animScale>
                                      <p:cBhvr>
                                        <p:cTn id="24" dur="166" decel="50000">
                                          <p:stCondLst>
                                            <p:cond delay="676"/>
                                          </p:stCondLst>
                                        </p:cTn>
                                        <p:tgtEl>
                                          <p:spTgt spid="7170"/>
                                        </p:tgtEl>
                                      </p:cBhvr>
                                      <p:to x="100000" y="100000"/>
                                    </p:animScale>
                                    <p:animScale>
                                      <p:cBhvr>
                                        <p:cTn id="25" dur="26">
                                          <p:stCondLst>
                                            <p:cond delay="1312"/>
                                          </p:stCondLst>
                                        </p:cTn>
                                        <p:tgtEl>
                                          <p:spTgt spid="7170"/>
                                        </p:tgtEl>
                                      </p:cBhvr>
                                      <p:to x="100000" y="80000"/>
                                    </p:animScale>
                                    <p:animScale>
                                      <p:cBhvr>
                                        <p:cTn id="26" dur="166" decel="50000">
                                          <p:stCondLst>
                                            <p:cond delay="1338"/>
                                          </p:stCondLst>
                                        </p:cTn>
                                        <p:tgtEl>
                                          <p:spTgt spid="7170"/>
                                        </p:tgtEl>
                                      </p:cBhvr>
                                      <p:to x="100000" y="100000"/>
                                    </p:animScale>
                                    <p:animScale>
                                      <p:cBhvr>
                                        <p:cTn id="27" dur="26">
                                          <p:stCondLst>
                                            <p:cond delay="1642"/>
                                          </p:stCondLst>
                                        </p:cTn>
                                        <p:tgtEl>
                                          <p:spTgt spid="7170"/>
                                        </p:tgtEl>
                                      </p:cBhvr>
                                      <p:to x="100000" y="90000"/>
                                    </p:animScale>
                                    <p:animScale>
                                      <p:cBhvr>
                                        <p:cTn id="28" dur="166" decel="50000">
                                          <p:stCondLst>
                                            <p:cond delay="1668"/>
                                          </p:stCondLst>
                                        </p:cTn>
                                        <p:tgtEl>
                                          <p:spTgt spid="7170"/>
                                        </p:tgtEl>
                                      </p:cBhvr>
                                      <p:to x="100000" y="100000"/>
                                    </p:animScale>
                                    <p:animScale>
                                      <p:cBhvr>
                                        <p:cTn id="29" dur="26">
                                          <p:stCondLst>
                                            <p:cond delay="1808"/>
                                          </p:stCondLst>
                                        </p:cTn>
                                        <p:tgtEl>
                                          <p:spTgt spid="7170"/>
                                        </p:tgtEl>
                                      </p:cBhvr>
                                      <p:to x="100000" y="95000"/>
                                    </p:animScale>
                                    <p:animScale>
                                      <p:cBhvr>
                                        <p:cTn id="30" dur="166" decel="50000">
                                          <p:stCondLst>
                                            <p:cond delay="1834"/>
                                          </p:stCondLst>
                                        </p:cTn>
                                        <p:tgtEl>
                                          <p:spTgt spid="7170"/>
                                        </p:tgtEl>
                                      </p:cBhvr>
                                      <p:to x="100000" y="100000"/>
                                    </p:animScale>
                                  </p:childTnLst>
                                </p:cTn>
                              </p:par>
                            </p:childTnLst>
                          </p:cTn>
                        </p:par>
                        <p:par>
                          <p:cTn id="31" fill="hold">
                            <p:stCondLst>
                              <p:cond delay="3000"/>
                            </p:stCondLst>
                            <p:childTnLst>
                              <p:par>
                                <p:cTn id="32" presetID="2" presetClass="entr" presetSubtype="4" fill="hold" nodeType="after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 calcmode="lin" valueType="num">
                                      <p:cBhvr additive="base">
                                        <p:cTn id="3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36" fill="hold">
                            <p:stCondLst>
                              <p:cond delay="3500"/>
                            </p:stCondLst>
                            <p:childTnLst>
                              <p:par>
                                <p:cTn id="37" presetID="2" presetClass="entr" presetSubtype="4" fill="hold" nodeType="after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41" fill="hold">
                            <p:stCondLst>
                              <p:cond delay="4000"/>
                            </p:stCondLst>
                            <p:childTnLst>
                              <p:par>
                                <p:cTn id="42" presetID="31" presetClass="entr" presetSubtype="0" fill="hold" nodeType="after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 calcmode="lin" valueType="num">
                                      <p:cBhvr>
                                        <p:cTn id="44"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5"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46"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47" dur="1000"/>
                                        <p:tgtEl>
                                          <p:spTgt spid="3">
                                            <p:txEl>
                                              <p:pRg st="7" end="7"/>
                                            </p:txEl>
                                          </p:spTgt>
                                        </p:tgtEl>
                                      </p:cBhvr>
                                    </p:animEffect>
                                  </p:childTnLst>
                                </p:cTn>
                              </p:par>
                            </p:childTnLst>
                          </p:cTn>
                        </p:par>
                        <p:par>
                          <p:cTn id="48" fill="hold">
                            <p:stCondLst>
                              <p:cond delay="5000"/>
                            </p:stCondLst>
                            <p:childTnLst>
                              <p:par>
                                <p:cTn id="49" presetID="31" presetClass="entr" presetSubtype="0" fill="hold" nodeType="after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 calcmode="lin" valueType="num">
                                      <p:cBhvr>
                                        <p:cTn id="51"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2"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53"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54"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83</TotalTime>
  <Words>1253</Words>
  <Application>Microsoft Office PowerPoint</Application>
  <PresentationFormat>عرض على الشاشة (3:4)‏</PresentationFormat>
  <Paragraphs>65</Paragraphs>
  <Slides>9</Slides>
  <Notes>0</Notes>
  <HiddenSlides>0</HiddenSlides>
  <MMClips>0</MMClips>
  <ScaleCrop>false</ScaleCrop>
  <HeadingPairs>
    <vt:vector size="4" baseType="variant">
      <vt:variant>
        <vt:lpstr>نسق</vt:lpstr>
      </vt:variant>
      <vt:variant>
        <vt:i4>1</vt:i4>
      </vt:variant>
      <vt:variant>
        <vt:lpstr>عناوين الشرائح</vt:lpstr>
      </vt:variant>
      <vt:variant>
        <vt:i4>9</vt:i4>
      </vt:variant>
    </vt:vector>
  </HeadingPairs>
  <TitlesOfParts>
    <vt:vector size="10" baseType="lpstr">
      <vt:lpstr>تدفق</vt:lpstr>
      <vt:lpstr>التفريق بين المركبات الأليفاتية و الاروماتية العضوية  1-كشف الحرق أو تأثير التسخين الجاف</vt:lpstr>
      <vt:lpstr>2- النيترة </vt:lpstr>
      <vt:lpstr>الكشف عن الكحولاتR- O H </vt:lpstr>
      <vt:lpstr>ج- كاشف لوكاس </vt:lpstr>
      <vt:lpstr>و - الأكسدة بـ KMnO4</vt:lpstr>
      <vt:lpstr>الكشف عن الالديهايدات والكيتوناتRCOR  ;   RCHO </vt:lpstr>
      <vt:lpstr>الكشف عن الالديهايدات باستخدام كاشف فهلنكFehling test </vt:lpstr>
      <vt:lpstr>الكشف عن الاسترات والانهيدريدات</vt:lpstr>
      <vt:lpstr>عرض تقديمي في PowerPoint</vt:lpstr>
    </vt:vector>
  </TitlesOfParts>
  <Company>Salah Aldeen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التفريق بين المركبات الأليفاتية و الاروماتية العضوية  1-كشف الحرق أو تأثير التسخين الجاف</dc:title>
  <dc:creator>DR.Ahmed Saker 2o1O</dc:creator>
  <cp:lastModifiedBy>DR.Ahmed Saker 2o1O</cp:lastModifiedBy>
  <cp:revision>8</cp:revision>
  <dcterms:created xsi:type="dcterms:W3CDTF">2015-12-13T07:29:22Z</dcterms:created>
  <dcterms:modified xsi:type="dcterms:W3CDTF">2015-12-13T08:53:04Z</dcterms:modified>
</cp:coreProperties>
</file>