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3" d="100"/>
          <a:sy n="63" d="100"/>
        </p:scale>
        <p:origin x="-159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8" name="عنوان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ar-SA" smtClean="0"/>
              <a:t>انقر لتحرير نمط العنوان الرئيسي</a:t>
            </a:r>
            <a:endParaRPr kumimoji="0" lang="en-US"/>
          </a:p>
        </p:txBody>
      </p:sp>
      <p:sp>
        <p:nvSpPr>
          <p:cNvPr id="28" name="عنصر نائب للتاريخ 27"/>
          <p:cNvSpPr>
            <a:spLocks noGrp="1"/>
          </p:cNvSpPr>
          <p:nvPr>
            <p:ph type="dt" sz="half" idx="10"/>
          </p:nvPr>
        </p:nvSpPr>
        <p:spPr/>
        <p:txBody>
          <a:bodyPr/>
          <a:lstStyle/>
          <a:p>
            <a:fld id="{4CBF65BE-6AE9-4FDD-B696-54461AFE1154}" type="datetimeFigureOut">
              <a:rPr lang="ar-IQ" smtClean="0"/>
              <a:t>06/04/1441</a:t>
            </a:fld>
            <a:endParaRPr lang="ar-IQ"/>
          </a:p>
        </p:txBody>
      </p:sp>
      <p:sp>
        <p:nvSpPr>
          <p:cNvPr id="17" name="عنصر نائب للتذييل 16"/>
          <p:cNvSpPr>
            <a:spLocks noGrp="1"/>
          </p:cNvSpPr>
          <p:nvPr>
            <p:ph type="ftr" sz="quarter" idx="11"/>
          </p:nvPr>
        </p:nvSpPr>
        <p:spPr/>
        <p:txBody>
          <a:bodyPr/>
          <a:lstStyle/>
          <a:p>
            <a:endParaRPr lang="ar-IQ"/>
          </a:p>
        </p:txBody>
      </p:sp>
      <p:sp>
        <p:nvSpPr>
          <p:cNvPr id="29" name="عنصر نائب لرقم الشريحة 28"/>
          <p:cNvSpPr>
            <a:spLocks noGrp="1"/>
          </p:cNvSpPr>
          <p:nvPr>
            <p:ph type="sldNum" sz="quarter" idx="12"/>
          </p:nvPr>
        </p:nvSpPr>
        <p:spPr/>
        <p:txBody>
          <a:bodyPr/>
          <a:lstStyle/>
          <a:p>
            <a:fld id="{EE318603-347E-4C96-BC10-4DDF2095A53D}" type="slidenum">
              <a:rPr lang="ar-IQ" smtClean="0"/>
              <a:t>‹#›</a:t>
            </a:fld>
            <a:endParaRPr lang="ar-IQ"/>
          </a:p>
        </p:txBody>
      </p:sp>
      <p:sp>
        <p:nvSpPr>
          <p:cNvPr id="9" name="عنوان فرعي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4CBF65BE-6AE9-4FDD-B696-54461AFE1154}" type="datetimeFigureOut">
              <a:rPr lang="ar-IQ" smtClean="0"/>
              <a:t>06/04/1441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4CBF65BE-6AE9-4FDD-B696-54461AFE1154}" type="datetimeFigureOut">
              <a:rPr lang="ar-IQ" smtClean="0"/>
              <a:t>06/04/1441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4CBF65BE-6AE9-4FDD-B696-54461AFE1154}" type="datetimeFigureOut">
              <a:rPr lang="ar-IQ" smtClean="0"/>
              <a:t>06/04/1441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3">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4CBF65BE-6AE9-4FDD-B696-54461AFE1154}" type="datetimeFigureOut">
              <a:rPr lang="ar-IQ" smtClean="0"/>
              <a:t>06/04/1441</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a:xfrm>
            <a:off x="7924800" y="6416675"/>
            <a:ext cx="762000" cy="365125"/>
          </a:xfrm>
        </p:spPr>
        <p:txBody>
          <a:bodyPr/>
          <a:lstStyle/>
          <a:p>
            <a:fld id="{EE318603-347E-4C96-BC10-4DDF2095A53D}"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4CBF65BE-6AE9-4FDD-B696-54461AFE1154}" type="datetimeFigureOut">
              <a:rPr lang="ar-IQ" smtClean="0"/>
              <a:t>06/04/1441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4CBF65BE-6AE9-4FDD-B696-54461AFE1154}" type="datetimeFigureOut">
              <a:rPr lang="ar-IQ" smtClean="0"/>
              <a:t>06/04/1441</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4CBF65BE-6AE9-4FDD-B696-54461AFE1154}" type="datetimeFigureOut">
              <a:rPr lang="ar-IQ" smtClean="0"/>
              <a:t>06/04/1441</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CBF65BE-6AE9-4FDD-B696-54461AFE1154}" type="datetimeFigureOut">
              <a:rPr lang="ar-IQ" smtClean="0"/>
              <a:t>06/04/1441</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4CBF65BE-6AE9-4FDD-B696-54461AFE1154}" type="datetimeFigureOut">
              <a:rPr lang="ar-IQ" smtClean="0"/>
              <a:t>06/04/1441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ar-SA" smtClean="0">
                <a:solidFill>
                  <a:schemeClr val="lt1"/>
                </a:solidFill>
                <a:latin typeface="+mn-lt"/>
                <a:ea typeface="+mn-ea"/>
                <a:cs typeface="+mn-cs"/>
              </a:rPr>
              <a:t>انقر فوق الرمز لإضافة صورة</a:t>
            </a:r>
            <a:endParaRPr kumimoji="0" lang="en-US" dirty="0">
              <a:solidFill>
                <a:schemeClr val="lt1"/>
              </a:solidFill>
              <a:latin typeface="+mn-lt"/>
              <a:ea typeface="+mn-ea"/>
              <a:cs typeface="+mn-cs"/>
            </a:endParaRPr>
          </a:p>
        </p:txBody>
      </p:sp>
      <p:sp>
        <p:nvSpPr>
          <p:cNvPr id="4" name="عنصر نائب للنص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4CBF65BE-6AE9-4FDD-B696-54461AFE1154}" type="datetimeFigureOut">
              <a:rPr lang="ar-IQ" smtClean="0"/>
              <a:t>06/04/1441</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EE318603-347E-4C96-BC10-4DDF2095A53D}" type="slidenum">
              <a:rPr lang="ar-IQ" smtClean="0"/>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4CBF65BE-6AE9-4FDD-B696-54461AFE1154}" type="datetimeFigureOut">
              <a:rPr lang="ar-IQ" smtClean="0"/>
              <a:t>06/04/1441</a:t>
            </a:fld>
            <a:endParaRPr lang="ar-IQ"/>
          </a:p>
        </p:txBody>
      </p:sp>
      <p:sp>
        <p:nvSpPr>
          <p:cNvPr id="3" name="عنصر نائب للتذييل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ar-IQ"/>
          </a:p>
        </p:txBody>
      </p:sp>
      <p:sp>
        <p:nvSpPr>
          <p:cNvPr id="23" name="عنصر نائب لرقم الشريحة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E318603-347E-4C96-BC10-4DDF2095A53D}" type="slidenum">
              <a:rPr lang="ar-IQ" smtClean="0"/>
              <a:t>‹#›</a:t>
            </a:fld>
            <a:endParaRPr lang="ar-IQ"/>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1"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r" rtl="1"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r" rtl="1"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r" rtl="1"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r" rtl="1"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r" rtl="1"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r" rtl="1"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r" rtl="1"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r" rtl="1"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r" rtl="1"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SA" b="1" dirty="0"/>
              <a:t>التسميات التي اطلقت على العراق خلال العصوره التاريخية</a:t>
            </a:r>
            <a:endParaRPr lang="ar-IQ" dirty="0"/>
          </a:p>
        </p:txBody>
      </p:sp>
      <p:sp>
        <p:nvSpPr>
          <p:cNvPr id="3" name="عنوان فرعي 2"/>
          <p:cNvSpPr>
            <a:spLocks noGrp="1"/>
          </p:cNvSpPr>
          <p:nvPr>
            <p:ph type="subTitle" idx="1"/>
          </p:nvPr>
        </p:nvSpPr>
        <p:spPr>
          <a:xfrm>
            <a:off x="3491880" y="4509120"/>
            <a:ext cx="4280520" cy="601358"/>
          </a:xfrm>
        </p:spPr>
        <p:txBody>
          <a:bodyPr>
            <a:noAutofit/>
          </a:bodyPr>
          <a:lstStyle/>
          <a:p>
            <a:r>
              <a:rPr lang="ar-IQ" sz="4800" b="1" dirty="0" smtClean="0"/>
              <a:t>د.خمائل شاكر</a:t>
            </a:r>
            <a:endParaRPr lang="en-US" sz="4800" b="1" dirty="0" smtClean="0"/>
          </a:p>
        </p:txBody>
      </p:sp>
      <p:pic>
        <p:nvPicPr>
          <p:cNvPr id="2050" name="Picture 2" descr="E:\خاص باختبار الصلاحية\الكتابة\jghyhfyf.png"/>
          <p:cNvPicPr>
            <a:picLocks noChangeAspect="1" noChangeArrowheads="1"/>
          </p:cNvPicPr>
          <p:nvPr/>
        </p:nvPicPr>
        <p:blipFill>
          <a:blip r:embed="rId2" cstate="print"/>
          <a:srcRect/>
          <a:stretch>
            <a:fillRect/>
          </a:stretch>
        </p:blipFill>
        <p:spPr bwMode="auto">
          <a:xfrm>
            <a:off x="467544" y="3501008"/>
            <a:ext cx="1743075" cy="26193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600200"/>
            <a:ext cx="8291264" cy="2692896"/>
          </a:xfrm>
        </p:spPr>
        <p:txBody>
          <a:bodyPr/>
          <a:lstStyle/>
          <a:p>
            <a:r>
              <a:rPr lang="ar-SA" dirty="0" smtClean="0"/>
              <a:t> ان اول تسمية اطلقت على بلاد الرافدين قديما </a:t>
            </a:r>
            <a:r>
              <a:rPr lang="ar-SA" dirty="0" err="1" smtClean="0"/>
              <a:t>هي </a:t>
            </a:r>
            <a:r>
              <a:rPr lang="ar-SA" dirty="0" smtClean="0"/>
              <a:t>(بلاد سومر) والتي وردت في الكتابات </a:t>
            </a:r>
            <a:r>
              <a:rPr lang="ar-SA" dirty="0" err="1" smtClean="0"/>
              <a:t>الاكدية</a:t>
            </a:r>
            <a:r>
              <a:rPr lang="ar-SA" dirty="0" smtClean="0"/>
              <a:t> على </a:t>
            </a:r>
            <a:r>
              <a:rPr lang="ar-SA" dirty="0" err="1" smtClean="0"/>
              <a:t>هيئة </a:t>
            </a:r>
            <a:r>
              <a:rPr lang="ar-SA" dirty="0" smtClean="0"/>
              <a:t>( مات </a:t>
            </a:r>
            <a:r>
              <a:rPr lang="ar-SA" dirty="0" err="1" smtClean="0"/>
              <a:t>شومر</a:t>
            </a:r>
            <a:r>
              <a:rPr lang="ar-SA" dirty="0" smtClean="0"/>
              <a:t>) أي بلاد سومر وقيل ان معناها الحرفي </a:t>
            </a:r>
            <a:r>
              <a:rPr lang="ar-SA" dirty="0" err="1" smtClean="0"/>
              <a:t>هو </a:t>
            </a:r>
            <a:r>
              <a:rPr lang="ar-SA" dirty="0" smtClean="0"/>
              <a:t>(ارض سيد </a:t>
            </a:r>
            <a:r>
              <a:rPr lang="ar-SA" dirty="0" err="1" smtClean="0"/>
              <a:t>القصب </a:t>
            </a:r>
            <a:r>
              <a:rPr lang="ar-SA" dirty="0" smtClean="0"/>
              <a:t>) وتشمل هذه التسمية الاجزاء الوسطى والجنوبية من العراق حيث استقرار السومريين </a:t>
            </a:r>
            <a:r>
              <a:rPr lang="ar-SA" dirty="0" err="1" smtClean="0"/>
              <a:t>فيها </a:t>
            </a:r>
            <a:r>
              <a:rPr lang="ar-SA" dirty="0" smtClean="0"/>
              <a:t>( وهم سكان العراق الاصليين</a:t>
            </a:r>
            <a:r>
              <a:rPr lang="ar-SA" dirty="0" err="1" smtClean="0"/>
              <a:t>).</a:t>
            </a: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600200"/>
            <a:ext cx="8075240" cy="4061048"/>
          </a:xfrm>
        </p:spPr>
        <p:txBody>
          <a:bodyPr>
            <a:normAutofit/>
          </a:bodyPr>
          <a:lstStyle/>
          <a:p>
            <a:pPr lvl="8" algn="just">
              <a:buNone/>
            </a:pPr>
            <a:r>
              <a:rPr lang="ar-SA" sz="2800" dirty="0" smtClean="0"/>
              <a:t>ثم </a:t>
            </a:r>
            <a:r>
              <a:rPr lang="ar-SA" sz="2800" dirty="0" smtClean="0"/>
              <a:t>اطلق عليه </a:t>
            </a:r>
            <a:r>
              <a:rPr lang="ar-SA" sz="2800" dirty="0" err="1" smtClean="0"/>
              <a:t>اسم </a:t>
            </a:r>
            <a:r>
              <a:rPr lang="ar-SA" sz="2800" dirty="0" smtClean="0"/>
              <a:t>(دويلات </a:t>
            </a:r>
            <a:r>
              <a:rPr lang="ar-SA" sz="2800" dirty="0" err="1" smtClean="0"/>
              <a:t>المدن =</a:t>
            </a:r>
            <a:r>
              <a:rPr lang="ar-SA" sz="2800" dirty="0" smtClean="0"/>
              <a:t> </a:t>
            </a:r>
            <a:r>
              <a:rPr lang="en-US" sz="2800" dirty="0" smtClean="0"/>
              <a:t>city state</a:t>
            </a:r>
            <a:r>
              <a:rPr lang="ar-SA" sz="2800" dirty="0" smtClean="0"/>
              <a:t>) اذ ان بلاد الرافدين كان في فترة عصر فجر </a:t>
            </a:r>
            <a:r>
              <a:rPr lang="ar-SA" sz="2800" dirty="0" err="1" smtClean="0"/>
              <a:t>السلالات </a:t>
            </a:r>
            <a:r>
              <a:rPr lang="ar-SA" sz="2800" dirty="0" smtClean="0"/>
              <a:t>(2800-</a:t>
            </a:r>
            <a:r>
              <a:rPr lang="ar-SA" sz="2800" dirty="0" err="1" smtClean="0"/>
              <a:t>2400ق</a:t>
            </a:r>
            <a:r>
              <a:rPr lang="ar-SA" sz="2800" dirty="0" smtClean="0"/>
              <a:t>.م) مقسم الى دويلات مدن مستقلة عن بعضها فكل الحكام السومريون ممن حكموا دول المدن لقب نفسه بلقب حاكم المدينة وكانت كل مدينة تتمتع بحكم مستقل عن المدينة الاخرى أي ان التسمية هنا جاءت نتيجة الوضع والتنظيم السياسي في العراق </a:t>
            </a:r>
            <a:r>
              <a:rPr lang="ar-SA" sz="2800" dirty="0" err="1" smtClean="0"/>
              <a:t>قديما .</a:t>
            </a:r>
            <a:endParaRPr lang="ar-IQ"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29600" cy="5760680"/>
          </a:xfrm>
        </p:spPr>
        <p:txBody>
          <a:bodyPr>
            <a:normAutofit/>
          </a:bodyPr>
          <a:lstStyle/>
          <a:p>
            <a:pPr algn="just"/>
            <a:r>
              <a:rPr lang="ar-SA" dirty="0" smtClean="0"/>
              <a:t> وبعد فترة من الزمن عندما توحد العراق في دولة واحدة زمن حكم </a:t>
            </a:r>
            <a:r>
              <a:rPr lang="ar-SA" dirty="0" err="1" smtClean="0"/>
              <a:t>الاكديين</a:t>
            </a:r>
            <a:r>
              <a:rPr lang="ar-SA" dirty="0" smtClean="0"/>
              <a:t> اطلق عليه </a:t>
            </a:r>
            <a:r>
              <a:rPr lang="ar-SA" dirty="0" err="1" smtClean="0"/>
              <a:t>اسم </a:t>
            </a:r>
            <a:r>
              <a:rPr lang="ar-SA" dirty="0" smtClean="0"/>
              <a:t>(بلاد اكد) والتي شملت ايضا الاقسام الوسطى والجنوبية من العراق وظهرت هذه التسمية في القاب العديد من حاكم العراق الذين لقبوا </a:t>
            </a:r>
            <a:r>
              <a:rPr lang="ar-SA" dirty="0" err="1" smtClean="0"/>
              <a:t>بـ</a:t>
            </a:r>
            <a:r>
              <a:rPr lang="ar-SA" dirty="0" smtClean="0"/>
              <a:t> ( حكام بلاد سومر </a:t>
            </a:r>
            <a:r>
              <a:rPr lang="ar-SA" dirty="0" err="1" smtClean="0"/>
              <a:t>واكد</a:t>
            </a:r>
            <a:r>
              <a:rPr lang="ar-SA" dirty="0" smtClean="0"/>
              <a:t> </a:t>
            </a:r>
            <a:r>
              <a:rPr lang="ar-SA" dirty="0" err="1" smtClean="0"/>
              <a:t>) .</a:t>
            </a:r>
            <a:endParaRPr lang="en-US" dirty="0" smtClean="0"/>
          </a:p>
          <a:p>
            <a:pPr algn="just"/>
            <a:r>
              <a:rPr lang="ar-SA" dirty="0" smtClean="0"/>
              <a:t>  وخلال فترة حكم سلالة اور اطلق على البلاد اسم هذه المدينة التي ساد حكمها القطر بأكمله ونلاحظ في زمن هذه السلالة لعب السومريون دور كبير في حكم البلاد </a:t>
            </a:r>
            <a:r>
              <a:rPr lang="ar-SA" dirty="0" err="1" smtClean="0"/>
              <a:t>سياسيا </a:t>
            </a:r>
            <a:r>
              <a:rPr lang="ar-SA" dirty="0" smtClean="0"/>
              <a:t>، ثم ظهرت لاحقا تسمية ومصطلح اخر جديد وهو بلاد بابل والتي اطلقت على الاجزاء الوسطى والجنوبية فحين اطلق على شمال العراق تسمية اخرى مرادفة لتسمية بلاد بابل </a:t>
            </a:r>
            <a:r>
              <a:rPr lang="ar-SA" dirty="0" err="1" smtClean="0"/>
              <a:t>وهي </a:t>
            </a:r>
            <a:r>
              <a:rPr lang="ar-SA" dirty="0" smtClean="0"/>
              <a:t>( بلاد اشور) بحيث اخذ يطلق على العراق في الكتابات الكلاسيكية اليونانية اسم بلاد بابل </a:t>
            </a:r>
            <a:r>
              <a:rPr lang="ar-SA" dirty="0" err="1" smtClean="0"/>
              <a:t>وأشور .</a:t>
            </a:r>
            <a:endParaRPr lang="ar-IQ"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just">
              <a:buNone/>
            </a:pPr>
            <a:r>
              <a:rPr lang="ar-SA" dirty="0" smtClean="0"/>
              <a:t>وخلال الفترة ما بين القرن الرابع والثاني قبل الميلاد اطلق الكتاب اليونان والرومان مصطلح جغرافي وهو بلاد </a:t>
            </a:r>
            <a:r>
              <a:rPr lang="ar-SA" dirty="0" err="1" smtClean="0"/>
              <a:t>النهرين </a:t>
            </a:r>
            <a:r>
              <a:rPr lang="ar-SA" dirty="0" smtClean="0"/>
              <a:t>(</a:t>
            </a:r>
            <a:r>
              <a:rPr lang="ar-SA" dirty="0" err="1" smtClean="0"/>
              <a:t>ميزوبوتاميا</a:t>
            </a:r>
            <a:r>
              <a:rPr lang="ar-SA" dirty="0" smtClean="0"/>
              <a:t>) وهو مصطلح شاع استخدامه كثيرا عند الكتاب الاوربيين فيما بعد، ولعل اقدم من استعمل هذا المصطلح هو المؤرخ </a:t>
            </a:r>
            <a:r>
              <a:rPr lang="ar-SA" dirty="0" err="1" smtClean="0"/>
              <a:t>الشهير </a:t>
            </a:r>
            <a:r>
              <a:rPr lang="ar-SA" dirty="0" smtClean="0"/>
              <a:t>(</a:t>
            </a:r>
            <a:r>
              <a:rPr lang="ar-SA" dirty="0" err="1" smtClean="0"/>
              <a:t>بوليبيوس</a:t>
            </a:r>
            <a:r>
              <a:rPr lang="ar-SA" dirty="0" smtClean="0"/>
              <a:t> 202- 120 ق.م) ثم ورد هذا المصطلح كثيرا في كتابات الجغرافي الشهير </a:t>
            </a:r>
            <a:r>
              <a:rPr lang="ar-SA" dirty="0" err="1" smtClean="0"/>
              <a:t>سترابو</a:t>
            </a:r>
            <a:r>
              <a:rPr lang="ar-SA" dirty="0" smtClean="0"/>
              <a:t> الى انه اطلقه على الجزء المحصور ما بين دجلة والفرات وخاصة المنطقة الممتدة من الشمال الى حدود بغداد حاليا أي ما يطلق عليه عند الجغرافيين </a:t>
            </a:r>
            <a:r>
              <a:rPr lang="ar-SA" dirty="0" err="1" smtClean="0"/>
              <a:t>العرب </a:t>
            </a:r>
            <a:r>
              <a:rPr lang="ar-SA" dirty="0" smtClean="0"/>
              <a:t>(اقليم </a:t>
            </a:r>
            <a:r>
              <a:rPr lang="ar-SA" dirty="0" err="1" smtClean="0"/>
              <a:t>الجزيرة ).</a:t>
            </a:r>
            <a:endParaRPr lang="ar-IQ"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76672"/>
            <a:ext cx="8229600" cy="6120680"/>
          </a:xfrm>
        </p:spPr>
        <p:txBody>
          <a:bodyPr>
            <a:normAutofit/>
          </a:bodyPr>
          <a:lstStyle/>
          <a:p>
            <a:r>
              <a:rPr lang="ar-SA" dirty="0" smtClean="0"/>
              <a:t>كما جاء في  التوراة ذكر لهذه التسمية ولهذا الاقليم </a:t>
            </a:r>
            <a:r>
              <a:rPr lang="ar-SA" dirty="0" err="1" smtClean="0"/>
              <a:t>بهيئة </a:t>
            </a:r>
            <a:r>
              <a:rPr lang="ar-SA" dirty="0" smtClean="0"/>
              <a:t>( ارام </a:t>
            </a:r>
            <a:r>
              <a:rPr lang="ar-SA" dirty="0" err="1" smtClean="0"/>
              <a:t>نهرايم</a:t>
            </a:r>
            <a:r>
              <a:rPr lang="ar-SA" dirty="0" smtClean="0"/>
              <a:t> ) في سفر التكوين والذي </a:t>
            </a:r>
            <a:r>
              <a:rPr lang="ar-SA" dirty="0" err="1" smtClean="0"/>
              <a:t>يعني </a:t>
            </a:r>
            <a:r>
              <a:rPr lang="ar-SA" dirty="0" smtClean="0"/>
              <a:t>(ارام </a:t>
            </a:r>
            <a:r>
              <a:rPr lang="ar-SA" dirty="0" err="1" smtClean="0"/>
              <a:t>النهرين </a:t>
            </a:r>
            <a:r>
              <a:rPr lang="ar-SA" dirty="0" smtClean="0"/>
              <a:t>) أي( بلاد ما بين النهرين</a:t>
            </a:r>
            <a:r>
              <a:rPr lang="ar-SA" dirty="0" err="1" smtClean="0"/>
              <a:t>) .</a:t>
            </a:r>
            <a:endParaRPr lang="en-US" dirty="0" smtClean="0"/>
          </a:p>
          <a:p>
            <a:r>
              <a:rPr lang="ar-SA" dirty="0" smtClean="0"/>
              <a:t>  ومن التسميات الاخرى التي شملت العراق من الشمال الى الجنوب  وهو بلاد </a:t>
            </a:r>
            <a:r>
              <a:rPr lang="ar-SA" dirty="0" err="1" smtClean="0"/>
              <a:t>الكلديين</a:t>
            </a:r>
            <a:r>
              <a:rPr lang="ar-SA" dirty="0" smtClean="0"/>
              <a:t> نسبة الى الاقوام </a:t>
            </a:r>
            <a:r>
              <a:rPr lang="ar-SA" dirty="0" err="1" smtClean="0"/>
              <a:t>الكلدية</a:t>
            </a:r>
            <a:r>
              <a:rPr lang="ar-SA" dirty="0" smtClean="0"/>
              <a:t> الارامية التي اسست الدولة </a:t>
            </a:r>
            <a:r>
              <a:rPr lang="ar-SA" dirty="0" err="1" smtClean="0"/>
              <a:t>الكلدية</a:t>
            </a:r>
            <a:r>
              <a:rPr lang="ar-SA" dirty="0" smtClean="0"/>
              <a:t> ما بين القرن السابع والسادس قبل الميلاد في </a:t>
            </a:r>
            <a:r>
              <a:rPr lang="ar-SA" dirty="0" err="1" smtClean="0"/>
              <a:t>بابل </a:t>
            </a:r>
            <a:r>
              <a:rPr lang="ar-SA" dirty="0" smtClean="0"/>
              <a:t>، وفي هذه الفترة ايضا شاع استخدم مصطلح بابل نسبة الى الارض التي نشأت فيها الدولة </a:t>
            </a:r>
            <a:r>
              <a:rPr lang="ar-SA" dirty="0" err="1" smtClean="0"/>
              <a:t>الكلدية</a:t>
            </a:r>
            <a:r>
              <a:rPr lang="ar-SA" dirty="0" smtClean="0"/>
              <a:t> وهي ارض بابل </a:t>
            </a:r>
            <a:r>
              <a:rPr lang="ar-SA" dirty="0" err="1" smtClean="0"/>
              <a:t>القديمة </a:t>
            </a:r>
            <a:r>
              <a:rPr lang="ar-SA" dirty="0" err="1" smtClean="0"/>
              <a:t>.</a:t>
            </a:r>
            <a:endParaRPr lang="ar-IQ" dirty="0" smtClean="0"/>
          </a:p>
          <a:p>
            <a:r>
              <a:rPr lang="ar-SA" dirty="0" smtClean="0"/>
              <a:t>اما تسمية العراق فقد شاع استعمال هذا الاسم في اواخر العهد </a:t>
            </a:r>
            <a:r>
              <a:rPr lang="ar-SA" dirty="0" err="1" smtClean="0"/>
              <a:t>الساساني</a:t>
            </a:r>
            <a:r>
              <a:rPr lang="ar-SA" dirty="0" smtClean="0"/>
              <a:t> ما بين القرنين الخامس والسادس الميلاديين أي خلال العصر الجاهلي اذ كثيرا ما ورد في اشعار ذلك العصر اذ اقترن ذكره لدى شعراء البادية بالرخاء </a:t>
            </a:r>
            <a:r>
              <a:rPr lang="ar-SA" dirty="0" err="1" smtClean="0"/>
              <a:t>والخيرات .</a:t>
            </a:r>
            <a:endParaRPr lang="en-US" dirty="0" smtClean="0"/>
          </a:p>
          <a:p>
            <a:pPr>
              <a:buNone/>
            </a:pPr>
            <a:endParaRPr lang="ar-IQ"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04664"/>
            <a:ext cx="8229600" cy="5904696"/>
          </a:xfrm>
        </p:spPr>
        <p:txBody>
          <a:bodyPr>
            <a:normAutofit fontScale="92500" lnSpcReduction="20000"/>
          </a:bodyPr>
          <a:lstStyle/>
          <a:p>
            <a:pPr>
              <a:buNone/>
            </a:pPr>
            <a:r>
              <a:rPr lang="ar-SA" sz="2600" dirty="0" smtClean="0"/>
              <a:t>اما معنى اسم العراق فقد اختلفت اراء الباحثين في اصله ومعناه ولكن يمكن حصر هذه الاراء في ثلاث احتمالات </a:t>
            </a:r>
            <a:r>
              <a:rPr lang="ar-SA" sz="2600" dirty="0" err="1" smtClean="0"/>
              <a:t>هي :</a:t>
            </a:r>
            <a:r>
              <a:rPr lang="ar-SA" sz="2600" dirty="0" smtClean="0"/>
              <a:t> </a:t>
            </a:r>
            <a:endParaRPr lang="en-US" sz="2600" dirty="0" smtClean="0"/>
          </a:p>
          <a:p>
            <a:pPr lvl="0"/>
            <a:r>
              <a:rPr lang="ar-SA" sz="2600" dirty="0" smtClean="0"/>
              <a:t>ان اسم العراق  عربي الاصل اذ تعدد الاراء في هذا المعنى ايضا اذ هناك من يقول </a:t>
            </a:r>
            <a:r>
              <a:rPr lang="ar-SA" sz="2600" dirty="0" err="1" smtClean="0"/>
              <a:t>ان </a:t>
            </a:r>
            <a:r>
              <a:rPr lang="ar-SA" sz="2600" dirty="0" smtClean="0"/>
              <a:t>(عراق) يعني </a:t>
            </a:r>
            <a:r>
              <a:rPr lang="ar-SA" sz="2600" dirty="0" err="1" smtClean="0"/>
              <a:t>الشاطئ </a:t>
            </a:r>
            <a:r>
              <a:rPr lang="ar-SA" sz="2600" dirty="0" smtClean="0"/>
              <a:t>، أي شاطئ البحر او سيف البحر اذ ان اهل الحجاز يسمون البلاد الريبة من </a:t>
            </a:r>
            <a:r>
              <a:rPr lang="ar-SA" sz="2600" dirty="0" err="1" smtClean="0"/>
              <a:t>البحر </a:t>
            </a:r>
            <a:r>
              <a:rPr lang="ar-SA" sz="2600" dirty="0" smtClean="0"/>
              <a:t>(</a:t>
            </a:r>
            <a:r>
              <a:rPr lang="ar-SA" sz="2600" dirty="0" err="1" smtClean="0"/>
              <a:t>عراقا</a:t>
            </a:r>
            <a:r>
              <a:rPr lang="ar-SA" sz="2600" dirty="0" smtClean="0"/>
              <a:t> ) لدنوه من </a:t>
            </a:r>
            <a:r>
              <a:rPr lang="ar-SA" sz="2600" dirty="0" err="1" smtClean="0"/>
              <a:t>البحر </a:t>
            </a:r>
            <a:r>
              <a:rPr lang="ar-SA" sz="2600" dirty="0" smtClean="0"/>
              <a:t>، ولان البلاد تقع على شاطئ دجلة الفرات فأطلقت هذه التسمية </a:t>
            </a:r>
            <a:r>
              <a:rPr lang="ar-SA" sz="2600" dirty="0" err="1" smtClean="0"/>
              <a:t>عليه </a:t>
            </a:r>
            <a:r>
              <a:rPr lang="ar-SA" sz="2600" dirty="0" smtClean="0"/>
              <a:t>، او ان معناه حرف الجبل او سفوح الجبال المتاخمة لأطرافه الشمالية </a:t>
            </a:r>
            <a:r>
              <a:rPr lang="ar-SA" sz="2600" dirty="0" err="1" smtClean="0"/>
              <a:t>الشرقية .</a:t>
            </a:r>
            <a:endParaRPr lang="en-US" sz="2600" dirty="0" smtClean="0"/>
          </a:p>
          <a:p>
            <a:pPr lvl="0"/>
            <a:r>
              <a:rPr lang="ar-SA" sz="2600" dirty="0" smtClean="0"/>
              <a:t>ان اسم العراق معرب من اصل فارسي اذ يذهب بعض الباحثين ان اصله مأخوذ من اصل فارسي يعني الساحل في </a:t>
            </a:r>
            <a:r>
              <a:rPr lang="ar-SA" sz="2600" dirty="0" err="1" smtClean="0"/>
              <a:t>الفارسية  </a:t>
            </a:r>
            <a:r>
              <a:rPr lang="ar-SA" sz="2600" dirty="0" smtClean="0"/>
              <a:t>( </a:t>
            </a:r>
            <a:r>
              <a:rPr lang="ar-SA" sz="2600" dirty="0" err="1" smtClean="0"/>
              <a:t>ايراء</a:t>
            </a:r>
            <a:r>
              <a:rPr lang="ar-SA" sz="2600" dirty="0" smtClean="0"/>
              <a:t> الذي عرب الى ايراق ثم </a:t>
            </a:r>
            <a:r>
              <a:rPr lang="ar-SA" sz="2600" dirty="0" err="1" smtClean="0"/>
              <a:t>عراق </a:t>
            </a:r>
            <a:r>
              <a:rPr lang="ar-SA" sz="2600" dirty="0" smtClean="0"/>
              <a:t>) وهناك من الباحثين </a:t>
            </a:r>
            <a:r>
              <a:rPr lang="ar-SA" sz="2600" dirty="0" err="1" smtClean="0"/>
              <a:t>مثل </a:t>
            </a:r>
            <a:r>
              <a:rPr lang="ar-SA" sz="2600" dirty="0" smtClean="0"/>
              <a:t>(</a:t>
            </a:r>
            <a:r>
              <a:rPr lang="ar-SA" sz="2600" dirty="0" err="1" smtClean="0"/>
              <a:t>هرتسفلد</a:t>
            </a:r>
            <a:r>
              <a:rPr lang="ar-SA" sz="2600" dirty="0" smtClean="0"/>
              <a:t> ) يرى </a:t>
            </a:r>
            <a:r>
              <a:rPr lang="ar-SA" sz="2600" dirty="0" err="1" smtClean="0"/>
              <a:t>ان </a:t>
            </a:r>
            <a:r>
              <a:rPr lang="ar-SA" sz="2600" dirty="0" smtClean="0"/>
              <a:t>(عراق) معرب من </a:t>
            </a:r>
            <a:r>
              <a:rPr lang="ar-SA" sz="2600" dirty="0" err="1" smtClean="0"/>
              <a:t>كلمة </a:t>
            </a:r>
            <a:r>
              <a:rPr lang="ar-SA" sz="2600" dirty="0" smtClean="0"/>
              <a:t>(ايراك) الفارسية التي تعني البلاد </a:t>
            </a:r>
            <a:r>
              <a:rPr lang="ar-SA" sz="2600" dirty="0" err="1" smtClean="0"/>
              <a:t>السفلى .</a:t>
            </a:r>
            <a:endParaRPr lang="en-US" sz="2600" dirty="0" smtClean="0"/>
          </a:p>
          <a:p>
            <a:pPr lvl="0"/>
            <a:r>
              <a:rPr lang="ar-SA" sz="2600" dirty="0" smtClean="0"/>
              <a:t>اما الاحتمال الثالث فهو يرجع اسم العراق الى التراث اللغوي من العراق القديم اما من السومريين او من قوم اخريين من غير السومريين الذين استوطنوا السهل الرسوبي منذ اقدم عصور ما قبل التاريخ وهو مشتق من </a:t>
            </a:r>
            <a:r>
              <a:rPr lang="ar-SA" sz="2600" dirty="0" err="1" smtClean="0"/>
              <a:t>كلة</a:t>
            </a:r>
            <a:r>
              <a:rPr lang="ar-SA" sz="2600" dirty="0" smtClean="0"/>
              <a:t> تعني المستوطن </a:t>
            </a:r>
            <a:r>
              <a:rPr lang="ar-SA" sz="2600" dirty="0" err="1" smtClean="0"/>
              <a:t>ولفظها </a:t>
            </a:r>
            <a:r>
              <a:rPr lang="ar-SA" sz="2600" dirty="0" smtClean="0"/>
              <a:t>(اوروك او لونوك) وهذه التسمية اطلقت على العديد من المدن السومرية مثل </a:t>
            </a:r>
            <a:r>
              <a:rPr lang="ar-SA" sz="2600" dirty="0" err="1" smtClean="0"/>
              <a:t>الوركاء</a:t>
            </a:r>
            <a:r>
              <a:rPr lang="ar-SA" sz="2600" dirty="0" smtClean="0"/>
              <a:t> كذلك دخلت في تسميات عديدة مثل اور </a:t>
            </a:r>
            <a:r>
              <a:rPr lang="ar-SA" sz="2600" dirty="0" err="1" smtClean="0"/>
              <a:t>ولارسا</a:t>
            </a:r>
            <a:r>
              <a:rPr lang="ar-SA" sz="2600" dirty="0" smtClean="0"/>
              <a:t> </a:t>
            </a:r>
            <a:r>
              <a:rPr lang="ar-SA" sz="2600" dirty="0" err="1" smtClean="0"/>
              <a:t>..</a:t>
            </a:r>
            <a:r>
              <a:rPr lang="ar-SA" sz="2600" dirty="0" smtClean="0"/>
              <a:t> وغيرها من </a:t>
            </a:r>
            <a:r>
              <a:rPr lang="ar-SA" sz="2600" dirty="0" err="1" smtClean="0"/>
              <a:t>المدن .</a:t>
            </a:r>
            <a:endParaRPr lang="en-US" sz="2600" dirty="0" smtClean="0"/>
          </a:p>
          <a:p>
            <a:pPr>
              <a:buNone/>
            </a:pPr>
            <a:endParaRPr lang="ar-IQ"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buNone/>
            </a:pPr>
            <a:r>
              <a:rPr lang="ar-SA" dirty="0" smtClean="0"/>
              <a:t>ولكن يرجع تاريخ اول استعمال لكلمة عراق ورد في العهد </a:t>
            </a:r>
            <a:r>
              <a:rPr lang="ar-SA" dirty="0" err="1" smtClean="0"/>
              <a:t>الكشي</a:t>
            </a:r>
            <a:r>
              <a:rPr lang="ar-SA" dirty="0" smtClean="0"/>
              <a:t> (منتصف الالف الثاني قبل الميلاد) في وثيقة ترقى في تاريخها الى حدود القرن الثاني عشر قبل الميلاد وجاء فيها اسم اقليم على </a:t>
            </a:r>
            <a:r>
              <a:rPr lang="ar-SA" dirty="0" err="1" smtClean="0"/>
              <a:t>هيئة </a:t>
            </a:r>
            <a:r>
              <a:rPr lang="ar-SA" dirty="0" smtClean="0"/>
              <a:t>(اريقا</a:t>
            </a:r>
            <a:r>
              <a:rPr lang="ar-SA" dirty="0" err="1" smtClean="0"/>
              <a:t>) </a:t>
            </a:r>
            <a:r>
              <a:rPr lang="ar-SA" dirty="0" smtClean="0"/>
              <a:t>، ولكن استعمال هذا الاسم شاع كما ذكرنا في اواخر العهد </a:t>
            </a:r>
            <a:r>
              <a:rPr lang="ar-SA" dirty="0" err="1" smtClean="0"/>
              <a:t>الساساني</a:t>
            </a:r>
            <a:r>
              <a:rPr lang="ar-SA" dirty="0" smtClean="0"/>
              <a:t> بشكل كبير.</a:t>
            </a:r>
            <a:endParaRPr lang="en-US" dirty="0" smtClean="0"/>
          </a:p>
          <a:p>
            <a:pPr>
              <a:buNone/>
            </a:pPr>
            <a:endParaRPr lang="ar-IQ"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ذروة">
  <a:themeElements>
    <a:clrScheme name="ذروة">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ذروة">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ذروة">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TotalTime>
  <Words>734</Words>
  <Application>Microsoft Office PowerPoint</Application>
  <PresentationFormat>عرض على الشاشة (3:4)‏</PresentationFormat>
  <Paragraphs>15</Paragraphs>
  <Slides>8</Slides>
  <Notes>0</Notes>
  <HiddenSlides>0</HiddenSlides>
  <MMClips>0</MMClips>
  <ScaleCrop>false</ScaleCrop>
  <HeadingPairs>
    <vt:vector size="4" baseType="variant">
      <vt:variant>
        <vt:lpstr>سمة</vt:lpstr>
      </vt:variant>
      <vt:variant>
        <vt:i4>1</vt:i4>
      </vt:variant>
      <vt:variant>
        <vt:lpstr>عناوين الشرائح</vt:lpstr>
      </vt:variant>
      <vt:variant>
        <vt:i4>8</vt:i4>
      </vt:variant>
    </vt:vector>
  </HeadingPairs>
  <TitlesOfParts>
    <vt:vector size="9" baseType="lpstr">
      <vt:lpstr>ذروة</vt:lpstr>
      <vt:lpstr>التسميات التي اطلقت على العراق خلال العصوره التاريخية</vt:lpstr>
      <vt:lpstr>الشريحة 2</vt:lpstr>
      <vt:lpstr>الشريحة 3</vt:lpstr>
      <vt:lpstr>الشريحة 4</vt:lpstr>
      <vt:lpstr>الشريحة 5</vt:lpstr>
      <vt:lpstr>الشريحة 6</vt:lpstr>
      <vt:lpstr>الشريحة 7</vt:lpstr>
      <vt:lpstr>الشريحة 8</vt:lpstr>
    </vt:vector>
  </TitlesOfParts>
  <Company>Shamfuture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التسميات التي اطلقت على العراق خلال العصوره التاريخية</dc:title>
  <dc:creator>Google</dc:creator>
  <cp:lastModifiedBy>Google</cp:lastModifiedBy>
  <cp:revision>1</cp:revision>
  <dcterms:created xsi:type="dcterms:W3CDTF">2019-12-03T19:55:07Z</dcterms:created>
  <dcterms:modified xsi:type="dcterms:W3CDTF">2019-12-03T20:04:39Z</dcterms:modified>
</cp:coreProperties>
</file>