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59" d="100"/>
          <a:sy n="59" d="100"/>
        </p:scale>
        <p:origin x="-780" y="90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5E74B0C4-02B0-474B-B335-80122CFD5328}" type="datetimeFigureOut">
              <a:rPr lang="ar-IQ" smtClean="0"/>
              <a:t>06/04/1441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03E3E71-520D-4824-A806-72E0215D679C}"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E74B0C4-02B0-474B-B335-80122CFD5328}" type="datetimeFigureOut">
              <a:rPr lang="ar-IQ" smtClean="0"/>
              <a:t>06/04/1441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03E3E71-520D-4824-A806-72E0215D679C}"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E74B0C4-02B0-474B-B335-80122CFD5328}" type="datetimeFigureOut">
              <a:rPr lang="ar-IQ" smtClean="0"/>
              <a:t>06/04/1441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03E3E71-520D-4824-A806-72E0215D679C}"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E74B0C4-02B0-474B-B335-80122CFD5328}" type="datetimeFigureOut">
              <a:rPr lang="ar-IQ" smtClean="0"/>
              <a:t>06/04/1441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03E3E71-520D-4824-A806-72E0215D679C}"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74B0C4-02B0-474B-B335-80122CFD5328}" type="datetimeFigureOut">
              <a:rPr lang="ar-IQ" smtClean="0"/>
              <a:t>06/04/1441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03E3E71-520D-4824-A806-72E0215D679C}"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5E74B0C4-02B0-474B-B335-80122CFD5328}" type="datetimeFigureOut">
              <a:rPr lang="ar-IQ" smtClean="0"/>
              <a:t>06/04/1441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03E3E71-520D-4824-A806-72E0215D679C}"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5E74B0C4-02B0-474B-B335-80122CFD5328}" type="datetimeFigureOut">
              <a:rPr lang="ar-IQ" smtClean="0"/>
              <a:t>06/04/1441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03E3E71-520D-4824-A806-72E0215D679C}"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5E74B0C4-02B0-474B-B335-80122CFD5328}" type="datetimeFigureOut">
              <a:rPr lang="ar-IQ" smtClean="0"/>
              <a:t>06/04/1441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03E3E71-520D-4824-A806-72E0215D679C}"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74B0C4-02B0-474B-B335-80122CFD5328}" type="datetimeFigureOut">
              <a:rPr lang="ar-IQ" smtClean="0"/>
              <a:t>06/04/1441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03E3E71-520D-4824-A806-72E0215D679C}"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74B0C4-02B0-474B-B335-80122CFD5328}" type="datetimeFigureOut">
              <a:rPr lang="ar-IQ" smtClean="0"/>
              <a:t>06/04/1441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03E3E71-520D-4824-A806-72E0215D679C}"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74B0C4-02B0-474B-B335-80122CFD5328}" type="datetimeFigureOut">
              <a:rPr lang="ar-IQ" smtClean="0"/>
              <a:t>06/04/1441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03E3E71-520D-4824-A806-72E0215D679C}"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E74B0C4-02B0-474B-B335-80122CFD5328}" type="datetimeFigureOut">
              <a:rPr lang="ar-IQ" smtClean="0"/>
              <a:t>06/04/1441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03E3E71-520D-4824-A806-72E0215D679C}"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IQ"/>
          </a:p>
        </p:txBody>
      </p:sp>
      <p:sp>
        <p:nvSpPr>
          <p:cNvPr id="3" name="Subtitle 2"/>
          <p:cNvSpPr>
            <a:spLocks noGrp="1"/>
          </p:cNvSpPr>
          <p:nvPr>
            <p:ph type="subTitle" idx="1"/>
          </p:nvPr>
        </p:nvSpPr>
        <p:spPr>
          <a:xfrm>
            <a:off x="1371600" y="332656"/>
            <a:ext cx="6400800" cy="5832648"/>
          </a:xfrm>
        </p:spPr>
        <p:txBody>
          <a:bodyPr>
            <a:normAutofit fontScale="47500" lnSpcReduction="20000"/>
          </a:bodyPr>
          <a:lstStyle/>
          <a:p>
            <a:pPr rtl="0"/>
            <a:r>
              <a:rPr lang="en-US" b="1" dirty="0"/>
              <a:t/>
            </a:r>
            <a:br>
              <a:rPr lang="en-US" b="1" dirty="0"/>
            </a:br>
            <a:r>
              <a:rPr lang="ar-SA" b="1" dirty="0"/>
              <a:t>المصدر الثالث من مصادر </a:t>
            </a:r>
            <a:r>
              <a:rPr lang="ar-SA" b="1" dirty="0" err="1"/>
              <a:t>التفسير  :</a:t>
            </a:r>
            <a:endParaRPr lang="en-US" dirty="0"/>
          </a:p>
          <a:p>
            <a:pPr rtl="0"/>
            <a:r>
              <a:rPr lang="ar-SA" b="1" dirty="0"/>
              <a:t> تفسير الصحابة</a:t>
            </a:r>
            <a:endParaRPr lang="en-US" dirty="0"/>
          </a:p>
          <a:p>
            <a:r>
              <a:rPr lang="ar-SA" b="1" dirty="0"/>
              <a:t>الصحابة رضوان الله عليهم خِيَرَةُ الله سبحانه لرسوله صلى الله عليه وسلم، جعلهم أنصار دينه، ووزراء نبيّه صلى الله عليه وسلم، وهم أرقّ الناس قلوباً، وأعمقهم علماً، وأبعدهم عن التكلف، حفظ الله بهم الدين، ونشره بهم في العالمين، وكانوا في علمه بين مُكْثرٍ </a:t>
            </a:r>
            <a:r>
              <a:rPr lang="ar-SA" b="1" dirty="0" err="1"/>
              <a:t>ومُقلّ.</a:t>
            </a:r>
            <a:r>
              <a:rPr lang="ar-SA" b="1" dirty="0"/>
              <a:t/>
            </a:r>
            <a:br>
              <a:rPr lang="ar-SA" b="1" dirty="0"/>
            </a:br>
            <a:r>
              <a:rPr lang="ar-SA" b="1" dirty="0"/>
              <a:t>قال </a:t>
            </a:r>
            <a:r>
              <a:rPr lang="ar-SA" b="1" dirty="0" err="1"/>
              <a:t>مسروق: </a:t>
            </a:r>
            <a:r>
              <a:rPr lang="ar-SA" b="1" dirty="0"/>
              <a:t>(لقد جالست أصحاب محمد صلى الله عليه وسلم فوجدتهم </a:t>
            </a:r>
            <a:r>
              <a:rPr lang="ar-SA" b="1" dirty="0" err="1"/>
              <a:t>كالإخاذ</a:t>
            </a:r>
            <a:r>
              <a:rPr lang="ar-SA" b="1" dirty="0"/>
              <a:t> (الغدير)، </a:t>
            </a:r>
            <a:r>
              <a:rPr lang="ar-SA" b="1" dirty="0" err="1"/>
              <a:t>فالإخاذ</a:t>
            </a:r>
            <a:r>
              <a:rPr lang="ar-SA" b="1" dirty="0"/>
              <a:t> يروي الرجل، </a:t>
            </a:r>
            <a:r>
              <a:rPr lang="ar-SA" b="1" dirty="0" err="1"/>
              <a:t>والإخاذ</a:t>
            </a:r>
            <a:r>
              <a:rPr lang="ar-SA" b="1" dirty="0"/>
              <a:t> يروي الرجلين، </a:t>
            </a:r>
            <a:r>
              <a:rPr lang="ar-SA" b="1" dirty="0" err="1"/>
              <a:t>والإخاذ</a:t>
            </a:r>
            <a:r>
              <a:rPr lang="ar-SA" b="1" dirty="0"/>
              <a:t> يروي العشرة، </a:t>
            </a:r>
            <a:r>
              <a:rPr lang="ar-SA" b="1" dirty="0" err="1"/>
              <a:t>والإخاذ</a:t>
            </a:r>
            <a:r>
              <a:rPr lang="ar-SA" b="1" dirty="0"/>
              <a:t> يروي </a:t>
            </a:r>
            <a:r>
              <a:rPr lang="ar-SA" b="1" dirty="0" err="1"/>
              <a:t>المئة</a:t>
            </a:r>
            <a:r>
              <a:rPr lang="ar-SA" b="1" dirty="0"/>
              <a:t>، </a:t>
            </a:r>
            <a:r>
              <a:rPr lang="ar-SA" b="1" dirty="0" err="1"/>
              <a:t>والإخاذ</a:t>
            </a:r>
            <a:r>
              <a:rPr lang="ar-SA" b="1" dirty="0"/>
              <a:t> لو نزل </a:t>
            </a:r>
            <a:r>
              <a:rPr lang="ar-SA" b="1" dirty="0" err="1"/>
              <a:t>به</a:t>
            </a:r>
            <a:r>
              <a:rPr lang="ar-SA" b="1" dirty="0"/>
              <a:t> أهل الأرض لأصدرهم، فوجدت عبد الله ابن مسعود من ذلك </a:t>
            </a:r>
            <a:r>
              <a:rPr lang="ar-SA" b="1" dirty="0" err="1"/>
              <a:t>الإخاذ) </a:t>
            </a:r>
            <a:r>
              <a:rPr lang="ar-SA" b="1" baseline="30000" dirty="0"/>
              <a:t>(1</a:t>
            </a:r>
            <a:r>
              <a:rPr lang="ar-SA" b="1" baseline="30000" dirty="0" err="1"/>
              <a:t>)</a:t>
            </a:r>
            <a:r>
              <a:rPr lang="ar-SA" b="1" dirty="0" err="1"/>
              <a:t>.</a:t>
            </a:r>
            <a:r>
              <a:rPr lang="ar-SA" b="1" dirty="0"/>
              <a:t/>
            </a:r>
            <a:br>
              <a:rPr lang="ar-SA" b="1" dirty="0"/>
            </a:br>
            <a:r>
              <a:rPr lang="ar-SA" b="1" dirty="0"/>
              <a:t>ولِما كان لهم من الصحبة والقرب من رسول الله صلى الله عليه وسلم ومعرفة أحواله، فإن لأقوالهم تقدّماً على غيرها عند أهل العلم، فتجدهم يعتمدون عليها في بيان الدين، ويتخيّرُونَ من أقوالهم إذا اختلفوا، غير خارجين عنها إلى </a:t>
            </a:r>
            <a:r>
              <a:rPr lang="ar-SA" b="1" dirty="0" err="1"/>
              <a:t>غيرها </a:t>
            </a:r>
            <a:r>
              <a:rPr lang="ar-SA" b="1" baseline="30000" dirty="0"/>
              <a:t>(2</a:t>
            </a:r>
            <a:r>
              <a:rPr lang="ar-SA" b="1" baseline="30000" dirty="0" err="1"/>
              <a:t>)</a:t>
            </a:r>
            <a:r>
              <a:rPr lang="ar-SA" b="1" dirty="0" err="1"/>
              <a:t>.</a:t>
            </a:r>
            <a:endParaRPr lang="en-US" dirty="0"/>
          </a:p>
          <a:p>
            <a:r>
              <a:rPr lang="ar-SA" b="1" dirty="0"/>
              <a:t>هذا، وقد تميّزت أقوالهم بالعمق من غير تكلّف، ومن نظر في تفسيراتهم ووازنها بأقوال المتأخرين عَرَفَ صدق هذا القول.</a:t>
            </a:r>
            <a:endParaRPr lang="en-US" dirty="0"/>
          </a:p>
          <a:p>
            <a:r>
              <a:rPr lang="ar-SA" b="1" dirty="0"/>
              <a:t>أهمية تفسير الصحابة:	</a:t>
            </a:r>
            <a:br>
              <a:rPr lang="ar-SA" b="1" dirty="0"/>
            </a:br>
            <a:r>
              <a:rPr lang="ar-SA" b="1" dirty="0"/>
              <a:t>وقد ذكر العلماء أسباباً تدلّ على أهمية الرجوع إلى تفسيرهم، وهذه الأسباب </a:t>
            </a:r>
            <a:r>
              <a:rPr lang="ar-SA" b="1" dirty="0" err="1"/>
              <a:t>كالتالي:</a:t>
            </a:r>
            <a:r>
              <a:rPr lang="ar-SA" b="1" dirty="0"/>
              <a:t/>
            </a:r>
            <a:br>
              <a:rPr lang="ar-SA" b="1" dirty="0"/>
            </a:br>
            <a:r>
              <a:rPr lang="ar-SA" b="1" dirty="0"/>
              <a:t>1- أنهم شهدوا التنزيل، وعرفوا </a:t>
            </a:r>
            <a:r>
              <a:rPr lang="ar-SA" b="1" dirty="0" err="1"/>
              <a:t>أحواله:</a:t>
            </a:r>
            <a:r>
              <a:rPr lang="ar-SA" b="1" dirty="0"/>
              <a:t/>
            </a:r>
            <a:br>
              <a:rPr lang="ar-SA" b="1" dirty="0"/>
            </a:br>
            <a:r>
              <a:rPr lang="ar-SA" b="1" dirty="0"/>
              <a:t>لقد كان لمشاهدتهم التنزيل، ومعرفة أحواله أكبر الأثر في علوّ تفسيرهم وصحته، إذ الشاهد يدرك من الفهم ما لا يدركه </a:t>
            </a:r>
            <a:r>
              <a:rPr lang="ar-SA" b="1" dirty="0" err="1"/>
              <a:t>الغائب.</a:t>
            </a:r>
            <a:r>
              <a:rPr lang="ar-SA" b="1" dirty="0"/>
              <a:t/>
            </a:r>
            <a:br>
              <a:rPr lang="ar-SA" b="1" dirty="0"/>
            </a:br>
            <a:r>
              <a:rPr lang="ar-SA" b="1" dirty="0"/>
              <a:t>وأما الثاني: مباشرتهم للوقائع والنوازل، وتنزيل الوحي بالكتاب والسنّة، فهم أقْعَدُ في فَهْمِ القرائن الحالية، وأعرف بأسباب التنزيل، ويدركون ما لا يدركه غيرهم بسبب ذلك، والشاهد يرى ما لا يراه </a:t>
            </a:r>
            <a:r>
              <a:rPr lang="ar-SA" b="1" dirty="0" err="1"/>
              <a:t>الغائب.</a:t>
            </a:r>
            <a:r>
              <a:rPr lang="ar-SA" b="1" dirty="0"/>
              <a:t/>
            </a:r>
            <a:br>
              <a:rPr lang="ar-SA" b="1" dirty="0"/>
            </a:br>
            <a:r>
              <a:rPr lang="ar-SA" b="1" dirty="0"/>
              <a:t>فمتى جاء عنهم تقييدُ بعض المطلَقات، أو تخصيص بعض </a:t>
            </a:r>
            <a:r>
              <a:rPr lang="ar-SA" b="1" dirty="0" err="1"/>
              <a:t>العمومات</a:t>
            </a:r>
            <a:r>
              <a:rPr lang="ar-SA" b="1" dirty="0"/>
              <a:t>، فالعمل عليه على الصواب، وهذا إن لم ينقل عن أحدهم خلاف في المسألة، فإن خالف بعضهم فالمسألة اجتهادية</a:t>
            </a:r>
            <a:r>
              <a:rPr lang="ar-SA" b="1" dirty="0" err="1"/>
              <a:t>) </a:t>
            </a:r>
            <a:r>
              <a:rPr lang="ar-SA" b="1" baseline="30000" dirty="0"/>
              <a:t>(4</a:t>
            </a:r>
            <a:r>
              <a:rPr lang="ar-SA" b="1" baseline="30000" dirty="0" err="1"/>
              <a:t>)</a:t>
            </a:r>
            <a:r>
              <a:rPr lang="ar-SA" b="1" dirty="0" err="1"/>
              <a:t>.</a:t>
            </a:r>
            <a:r>
              <a:rPr lang="ar-SA" b="1" dirty="0"/>
              <a:t/>
            </a:r>
            <a:br>
              <a:rPr lang="ar-SA" b="1" dirty="0"/>
            </a:br>
            <a:r>
              <a:rPr lang="ar-SA" b="1" dirty="0"/>
              <a:t>ومعرفة أسباب النزول لازمة لمن أراد علم القرآن؛ لأن الجهل بأسباب النزول مُوقِعٌ في الشّبَه والإشكالات، ومُورِدٌ للنصوص الظاهرة مَورِدَ الإجمال حتى يقع </a:t>
            </a:r>
            <a:r>
              <a:rPr lang="ar-SA" b="1" dirty="0" err="1"/>
              <a:t>الاختلاف.</a:t>
            </a:r>
            <a:r>
              <a:rPr lang="ar-SA" b="1" dirty="0"/>
              <a:t/>
            </a:r>
            <a:br>
              <a:rPr lang="ar-SA" b="1" dirty="0"/>
            </a:br>
            <a:r>
              <a:rPr lang="ar-SA" b="1" dirty="0"/>
              <a:t>وإنما يقع ذلك؛ لأن معرفة أسباب النزول بمنزلة مقتضيات الأحوال التي يُفْهَمُ </a:t>
            </a:r>
            <a:r>
              <a:rPr lang="ar-SA" b="1" dirty="0" err="1"/>
              <a:t>بها</a:t>
            </a:r>
            <a:r>
              <a:rPr lang="ar-SA" b="1" dirty="0"/>
              <a:t> الخطاب، وإذا فات نقل بعض القرائن الدّالة فات فهم الكلام جملة، أو فهم شيءٍ </a:t>
            </a:r>
            <a:r>
              <a:rPr lang="ar-SA" b="1" dirty="0" err="1"/>
              <a:t>منه.</a:t>
            </a:r>
            <a:r>
              <a:rPr lang="ar-SA" b="1" dirty="0"/>
              <a:t/>
            </a:r>
            <a:br>
              <a:rPr lang="ar-SA" b="1" dirty="0"/>
            </a:br>
            <a:r>
              <a:rPr lang="ar-SA" b="1" dirty="0"/>
              <a:t>ومعرفة أسباب النزول رافعة لكل مشكلٍ في هذا النمط، فهي من المهمات في فهم الكتاب بلا بدّ، ومعنى معرفة السبب هو معنى مقتضى </a:t>
            </a:r>
            <a:r>
              <a:rPr lang="ar-SA" b="1" dirty="0" err="1"/>
              <a:t>الحال </a:t>
            </a:r>
            <a:r>
              <a:rPr lang="ar-SA" b="1" baseline="30000" dirty="0"/>
              <a:t>(5</a:t>
            </a:r>
            <a:r>
              <a:rPr lang="ar-SA" b="1" baseline="30000" dirty="0" err="1"/>
              <a:t>)</a:t>
            </a:r>
            <a:r>
              <a:rPr lang="ar-SA" b="1" dirty="0" err="1"/>
              <a:t>.</a:t>
            </a:r>
            <a:endParaRPr lang="en-US" dirty="0"/>
          </a:p>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332656"/>
            <a:ext cx="8229600" cy="5976664"/>
          </a:xfrm>
        </p:spPr>
        <p:txBody>
          <a:bodyPr>
            <a:noAutofit/>
          </a:bodyPr>
          <a:lstStyle/>
          <a:p>
            <a:r>
              <a:rPr lang="ar-SA" sz="1400" b="1" dirty="0"/>
              <a:t>إن ممّا يدلّ على ما سبق من الكلام: ما رواه أبو الشيخ وابن </a:t>
            </a:r>
            <a:r>
              <a:rPr lang="ar-SA" sz="1400" b="1" dirty="0" err="1"/>
              <a:t>مردويه</a:t>
            </a:r>
            <a:r>
              <a:rPr lang="ar-SA" sz="1400" b="1" dirty="0"/>
              <a:t> والحاكم عن ابن عباس رضي الله عنهما </a:t>
            </a:r>
            <a:r>
              <a:rPr lang="ar-SA" sz="1400" b="1" dirty="0" err="1"/>
              <a:t>قال: </a:t>
            </a:r>
            <a:r>
              <a:rPr lang="ar-SA" sz="1400" b="1" dirty="0"/>
              <a:t>(أُتيَ برجلٍ من المهاجرين الأولين وقد شرب الخمر فأمر </a:t>
            </a:r>
            <a:r>
              <a:rPr lang="ar-SA" sz="1400" b="1" dirty="0" err="1"/>
              <a:t>به</a:t>
            </a:r>
            <a:r>
              <a:rPr lang="ar-SA" sz="1400" b="1" dirty="0"/>
              <a:t> عمر أن يُجلد، فقال: لِمَ </a:t>
            </a:r>
            <a:r>
              <a:rPr lang="ar-SA" sz="1400" b="1" dirty="0" err="1"/>
              <a:t>تجلدني؟!</a:t>
            </a:r>
            <a:r>
              <a:rPr lang="ar-SA" sz="1400" b="1" dirty="0"/>
              <a:t> بيني وبينك كتاب الله، قال: وفي أيّ كتاب الله تجد أن لا أجلدك</a:t>
            </a:r>
            <a:r>
              <a:rPr lang="ar-SA" sz="1400" b="1" dirty="0" smtClean="0"/>
              <a:t>؟.قـال</a:t>
            </a:r>
            <a:r>
              <a:rPr lang="ar-SA" sz="1400" b="1" dirty="0"/>
              <a:t>: فـإن الله تعـالى يقـول في </a:t>
            </a:r>
            <a:r>
              <a:rPr lang="ar-SA" sz="1400" b="1" dirty="0" err="1"/>
              <a:t>كـتابـه: </a:t>
            </a:r>
            <a:r>
              <a:rPr lang="ar-SA" sz="1400" b="1" dirty="0"/>
              <a:t>{لَيْسَ عَلَى الَذِينَ آمَنُوا وَعَمِلُوا الصَّالِحَاتِ جُنَاحٌ فِيمَا </a:t>
            </a:r>
            <a:r>
              <a:rPr lang="ar-SA" sz="1400" b="1" dirty="0" err="1"/>
              <a:t>طَعِمُوا...} </a:t>
            </a:r>
            <a:r>
              <a:rPr lang="ar-SA" sz="1400" b="1" dirty="0"/>
              <a:t>[المائدة: 93]، فـأنا من الذين آمنوا وعملوا الصالحات ثم اتقوا وأحسنوا؛ شهدت مع رسول الله: بدراً، وأحداً، والخندق، والمشاهد.فقال عمر: ألا تَردّون </a:t>
            </a:r>
            <a:r>
              <a:rPr lang="ar-SA" sz="1400" b="1" dirty="0" err="1"/>
              <a:t>عليه؟</a:t>
            </a:r>
            <a:r>
              <a:rPr lang="ar-SA" sz="1400" b="1" dirty="0"/>
              <a:t/>
            </a:r>
            <a:br>
              <a:rPr lang="ar-SA" sz="1400" b="1" dirty="0"/>
            </a:br>
            <a:r>
              <a:rPr lang="ar-SA" sz="1400" b="1" dirty="0"/>
              <a:t>فقال ابن عباس: هؤلاء الآيات نزلت عذراً للماضين، وحجّة على الباقين، عذراً للماضين؛ لأنهم لَقُوا الله قبل أن حرّم الله عليهم الخمر، وحجة على الباقين؛ لأن الله </a:t>
            </a:r>
            <a:r>
              <a:rPr lang="ar-SA" sz="1400" b="1" dirty="0" err="1"/>
              <a:t>يقول: {..</a:t>
            </a:r>
            <a:r>
              <a:rPr lang="ar-SA" sz="1400" b="1" dirty="0"/>
              <a:t> إنَّمَا الخَمْرُ وَالمَيْسِرُ وَالأَنصَابُ </a:t>
            </a:r>
            <a:r>
              <a:rPr lang="ar-SA" sz="1400" b="1" dirty="0" err="1"/>
              <a:t>وَالأَزْلامُ..} </a:t>
            </a:r>
            <a:r>
              <a:rPr lang="ar-SA" sz="1400" b="1" dirty="0"/>
              <a:t>[المائدة: 90</a:t>
            </a:r>
            <a:r>
              <a:rPr lang="ar-SA" sz="1400" b="1" dirty="0" err="1"/>
              <a:t>].</a:t>
            </a:r>
            <a:r>
              <a:rPr lang="ar-SA" sz="1400" b="1" dirty="0"/>
              <a:t> حتى بلغ الآية الأخرى</a:t>
            </a:r>
            <a:r>
              <a:rPr lang="ar-SA" sz="1400" b="1" dirty="0" err="1"/>
              <a:t>) </a:t>
            </a:r>
            <a:r>
              <a:rPr lang="ar-SA" sz="1400" b="1" baseline="30000" dirty="0"/>
              <a:t>(6</a:t>
            </a:r>
            <a:r>
              <a:rPr lang="ar-SA" sz="1400" b="1" baseline="30000" dirty="0" err="1"/>
              <a:t>)</a:t>
            </a:r>
            <a:r>
              <a:rPr lang="ar-SA" sz="1400" b="1" dirty="0" err="1"/>
              <a:t>.</a:t>
            </a:r>
            <a:r>
              <a:rPr lang="ar-SA" sz="1400" b="1" dirty="0"/>
              <a:t/>
            </a:r>
            <a:br>
              <a:rPr lang="ar-SA" sz="1400" b="1" dirty="0"/>
            </a:br>
            <a:r>
              <a:rPr lang="ar-SA" sz="1400" b="1" dirty="0"/>
              <a:t>فانظر كيف خفي على هذا البدريّ رضي الله عنه حكم هذه الآية لمّا لم يكن يعلم سبب </a:t>
            </a:r>
            <a:r>
              <a:rPr lang="ar-SA" sz="1400" b="1" dirty="0" err="1"/>
              <a:t>نزولها؟</a:t>
            </a:r>
            <a:r>
              <a:rPr lang="ar-SA" sz="1400" b="1" dirty="0"/>
              <a:t> وكيف لم تكن مشكَلة عند من علم سبب </a:t>
            </a:r>
            <a:r>
              <a:rPr lang="ar-SA" sz="1400" b="1" dirty="0" err="1"/>
              <a:t>نزولها؟</a:t>
            </a:r>
            <a:r>
              <a:rPr lang="ar-SA" sz="1400" b="1" dirty="0"/>
              <a:t> فنزلها منزلتها، وبيّن معناها.</a:t>
            </a:r>
            <a:endParaRPr lang="en-US" sz="1400" dirty="0"/>
          </a:p>
          <a:p>
            <a:r>
              <a:rPr lang="ar-SA" sz="1400" b="1" dirty="0"/>
              <a:t>2- أنهم عرفوا أحوال من نزل فيهم </a:t>
            </a:r>
            <a:r>
              <a:rPr lang="ar-SA" sz="1400" b="1" dirty="0" err="1"/>
              <a:t>القرآن:</a:t>
            </a:r>
            <a:r>
              <a:rPr lang="ar-SA" sz="1400" b="1" dirty="0"/>
              <a:t/>
            </a:r>
            <a:br>
              <a:rPr lang="ar-SA" sz="1400" b="1" dirty="0"/>
            </a:br>
            <a:r>
              <a:rPr lang="ar-SA" sz="1400" b="1" dirty="0"/>
              <a:t>يقول الشاطبي في بيان أهمية معرفة الأحوال في </a:t>
            </a:r>
            <a:r>
              <a:rPr lang="ar-SA" sz="1400" b="1" dirty="0" err="1"/>
              <a:t>التفسير: </a:t>
            </a:r>
            <a:r>
              <a:rPr lang="ar-SA" sz="1400" b="1" dirty="0"/>
              <a:t>(ومن ذلك: معرفة عادات العرب في أقوالها وأفعالها ومجاري أحوالها حالة التنزيل، وإن لم يكن ثَمّ سبب خاص، لا بدّ لمن أراد الخوض في علم القرآن منه، وإلا وقع في الشّبه والإشكالات التي يتعذّر الخروج منها إلا بهذه المعرفة</a:t>
            </a:r>
            <a:r>
              <a:rPr lang="ar-SA" sz="1400" b="1" dirty="0" err="1"/>
              <a:t>) </a:t>
            </a:r>
            <a:r>
              <a:rPr lang="ar-SA" sz="1400" b="1" baseline="30000" dirty="0"/>
              <a:t>(7</a:t>
            </a:r>
            <a:r>
              <a:rPr lang="ar-SA" sz="1400" b="1" baseline="30000" dirty="0" err="1"/>
              <a:t>)</a:t>
            </a:r>
            <a:r>
              <a:rPr lang="ar-SA" sz="1400" b="1" dirty="0" err="1"/>
              <a:t>.</a:t>
            </a:r>
            <a:r>
              <a:rPr lang="ar-SA" sz="1400" b="1" dirty="0"/>
              <a:t/>
            </a:r>
            <a:br>
              <a:rPr lang="ar-SA" sz="1400" b="1" dirty="0"/>
            </a:br>
            <a:r>
              <a:rPr lang="ar-SA" sz="1400" b="1" dirty="0" err="1"/>
              <a:t>أ </a:t>
            </a:r>
            <a:r>
              <a:rPr lang="ar-SA" sz="1400" b="1" dirty="0"/>
              <a:t>-ومن الأمثلة التي تدلّ على أهمية معـرفة أحوالهم في التفسير: ما رواه البخاري في تفسير قوله </a:t>
            </a:r>
            <a:r>
              <a:rPr lang="ar-SA" sz="1400" b="1" dirty="0" err="1"/>
              <a:t>تعالى: </a:t>
            </a:r>
            <a:r>
              <a:rPr lang="ar-SA" sz="1400" b="1" dirty="0"/>
              <a:t>{لَيْسَ عَلَيْكُمْ جُنَاحٌ أَن تَبْتَغُوا فَضْلاً مِّن </a:t>
            </a:r>
            <a:r>
              <a:rPr lang="ar-SA" sz="1400" b="1" dirty="0" err="1"/>
              <a:t>رَّبِّكُمْ..} </a:t>
            </a:r>
            <a:r>
              <a:rPr lang="ar-SA" sz="1400" b="1" dirty="0"/>
              <a:t>[البقرة: 198] عن ابن عباس رضي الله عنهما </a:t>
            </a:r>
            <a:r>
              <a:rPr lang="ar-SA" sz="1400" b="1" dirty="0" err="1"/>
              <a:t>قـال: </a:t>
            </a:r>
            <a:r>
              <a:rPr lang="ar-SA" sz="1400" b="1" dirty="0"/>
              <a:t>(كانت عُكاظٌ </a:t>
            </a:r>
            <a:r>
              <a:rPr lang="ar-SA" sz="1400" b="1" dirty="0" err="1"/>
              <a:t>ومجنّةٌ</a:t>
            </a:r>
            <a:r>
              <a:rPr lang="ar-SA" sz="1400" b="1" dirty="0"/>
              <a:t> وذو المجاز أسواقاً في الجاهلية، فتأثّموا أن يَتّجِروا في المواسم، </a:t>
            </a:r>
            <a:r>
              <a:rPr lang="ar-SA" sz="1400" b="1" dirty="0" err="1"/>
              <a:t>فنزلت </a:t>
            </a:r>
            <a:r>
              <a:rPr lang="ar-SA" sz="1400" b="1" dirty="0"/>
              <a:t>{لَيْسَ عَلَيْكُمْ جُنَاحٌ أَن تَبْتَغوا فَضْلاً مِّن </a:t>
            </a:r>
            <a:r>
              <a:rPr lang="ar-SA" sz="1400" b="1" dirty="0" err="1"/>
              <a:t>رَّبِّكُمْ..</a:t>
            </a:r>
            <a:r>
              <a:rPr lang="ar-SA" sz="1400" b="1" dirty="0"/>
              <a:t>} في مواسم الحج</a:t>
            </a:r>
            <a:r>
              <a:rPr lang="ar-SA" sz="1400" b="1" dirty="0" err="1"/>
              <a:t>) </a:t>
            </a:r>
            <a:r>
              <a:rPr lang="ar-SA" sz="1400" b="1" baseline="30000" dirty="0"/>
              <a:t>(8</a:t>
            </a:r>
            <a:r>
              <a:rPr lang="ar-SA" sz="1400" b="1" baseline="30000" dirty="0" err="1"/>
              <a:t>)</a:t>
            </a:r>
            <a:r>
              <a:rPr lang="ar-SA" sz="1400" b="1" dirty="0" err="1"/>
              <a:t>.</a:t>
            </a:r>
            <a:r>
              <a:rPr lang="ar-SA" sz="1400" b="1" dirty="0"/>
              <a:t/>
            </a:r>
            <a:br>
              <a:rPr lang="ar-SA" sz="1400" b="1" dirty="0"/>
            </a:br>
            <a:r>
              <a:rPr lang="ar-SA" sz="1400" b="1" dirty="0"/>
              <a:t>ب- ومثله ما رواه البخاري عن عائشة رضي الله عنهما </a:t>
            </a:r>
            <a:r>
              <a:rPr lang="ar-SA" sz="1400" b="1" dirty="0" err="1"/>
              <a:t>قالت: </a:t>
            </a:r>
            <a:r>
              <a:rPr lang="ar-SA" sz="1400" b="1" dirty="0"/>
              <a:t>(كانت قريش ومن دَانَ دينها يقفون المزدلفة، وكانوا يسمّون </a:t>
            </a:r>
            <a:r>
              <a:rPr lang="ar-SA" sz="1400" b="1" dirty="0" err="1"/>
              <a:t>الحُمْسُ</a:t>
            </a:r>
            <a:r>
              <a:rPr lang="ar-SA" sz="1400" b="1" dirty="0"/>
              <a:t>، وكان سائر العرب يقفون بعرفات، فلما جاء الإسلام أمر الله نبيّه صلى الله عليه وسلم أن يأتي عرفات، ثُمّ يقفَ </a:t>
            </a:r>
            <a:r>
              <a:rPr lang="ar-SA" sz="1400" b="1" dirty="0" err="1"/>
              <a:t>بها</a:t>
            </a:r>
            <a:r>
              <a:rPr lang="ar-SA" sz="1400" b="1" dirty="0"/>
              <a:t>، ثُمّ يُفِيِضَ منها، فذلك قوله </a:t>
            </a:r>
            <a:r>
              <a:rPr lang="ar-SA" sz="1400" b="1" dirty="0" err="1"/>
              <a:t>تعالى: </a:t>
            </a:r>
            <a:r>
              <a:rPr lang="ar-SA" sz="1400" b="1" dirty="0"/>
              <a:t>{ثُمَّ أَفِيضُوا مِنْ حَيْثُ أَفَاضَ </a:t>
            </a:r>
            <a:r>
              <a:rPr lang="ar-SA" sz="1400" b="1" dirty="0" err="1"/>
              <a:t>النَّاسُ..} </a:t>
            </a:r>
            <a:r>
              <a:rPr lang="ar-SA" sz="1400" b="1" dirty="0"/>
              <a:t>[البقرة: 199</a:t>
            </a:r>
            <a:r>
              <a:rPr lang="ar-SA" sz="1400" b="1" dirty="0" err="1"/>
              <a:t>] </a:t>
            </a:r>
            <a:r>
              <a:rPr lang="ar-SA" sz="1400" b="1" baseline="30000" dirty="0"/>
              <a:t>(9</a:t>
            </a:r>
            <a:r>
              <a:rPr lang="ar-SA" sz="1400" b="1" baseline="30000" dirty="0" err="1"/>
              <a:t>)</a:t>
            </a:r>
            <a:r>
              <a:rPr lang="ar-SA" sz="1400" b="1" dirty="0" err="1"/>
              <a:t>.</a:t>
            </a:r>
            <a:r>
              <a:rPr lang="ar-SA" sz="1400" b="1" dirty="0"/>
              <a:t/>
            </a:r>
            <a:br>
              <a:rPr lang="ar-SA" sz="1400" b="1" dirty="0"/>
            </a:br>
            <a:r>
              <a:rPr lang="ar-SA" sz="1400" b="1" dirty="0"/>
              <a:t>ج- ومثله ما رواه البخاري عن ابـن </a:t>
            </a:r>
            <a:r>
              <a:rPr lang="ar-SA" sz="1400" b="1" dirty="0" err="1"/>
              <a:t>المنكدر</a:t>
            </a:r>
            <a:r>
              <a:rPr lang="ar-SA" sz="1400" b="1" dirty="0"/>
              <a:t>، </a:t>
            </a:r>
            <a:r>
              <a:rPr lang="ar-SA" sz="1400" b="1" dirty="0" err="1"/>
              <a:t>قـال: </a:t>
            </a:r>
            <a:r>
              <a:rPr lang="ar-SA" sz="1400" b="1" dirty="0"/>
              <a:t>(سمعت </a:t>
            </a:r>
            <a:r>
              <a:rPr lang="ar-SA" sz="1400" b="1" dirty="0" err="1"/>
              <a:t>جابراً</a:t>
            </a:r>
            <a:r>
              <a:rPr lang="ar-SA" sz="1400" b="1" dirty="0"/>
              <a:t> رضي الله عنه قال: كانت اليهود </a:t>
            </a:r>
            <a:r>
              <a:rPr lang="ar-SA" sz="1400" b="1" dirty="0" err="1"/>
              <a:t>تقول: </a:t>
            </a:r>
            <a:r>
              <a:rPr lang="ar-SA" sz="1400" b="1" dirty="0"/>
              <a:t>(إذا جـامعها من ورائها جاء الـولد أحـول، </a:t>
            </a:r>
            <a:r>
              <a:rPr lang="ar-SA" sz="1400" b="1" dirty="0" err="1"/>
              <a:t>فـنزلـت </a:t>
            </a:r>
            <a:r>
              <a:rPr lang="ar-SA" sz="1400" b="1" dirty="0"/>
              <a:t>{نِسَاؤُكُمْ حَرْثٌ لَّكُمْ فَاًتُوا حَرْثَكُمْ أَنَّى </a:t>
            </a:r>
            <a:r>
              <a:rPr lang="ar-SA" sz="1400" b="1" dirty="0" err="1"/>
              <a:t>شِئْتُمْ..}) </a:t>
            </a:r>
            <a:r>
              <a:rPr lang="ar-SA" sz="1400" b="1" baseline="30000" dirty="0"/>
              <a:t>(10</a:t>
            </a:r>
            <a:r>
              <a:rPr lang="ar-SA" sz="1400" b="1" baseline="30000" dirty="0" err="1"/>
              <a:t>)</a:t>
            </a:r>
            <a:r>
              <a:rPr lang="ar-SA" sz="1400" b="1" dirty="0" err="1"/>
              <a:t>.</a:t>
            </a:r>
            <a:endParaRPr lang="en-US" sz="1400" dirty="0"/>
          </a:p>
          <a:p>
            <a:r>
              <a:rPr lang="ar-SA" sz="1400" b="1" dirty="0"/>
              <a:t>3- أنهم أهل اللسان الذي نزل </a:t>
            </a:r>
            <a:r>
              <a:rPr lang="ar-SA" sz="1400" b="1" dirty="0" err="1"/>
              <a:t>به</a:t>
            </a:r>
            <a:r>
              <a:rPr lang="ar-SA" sz="1400" b="1" dirty="0"/>
              <a:t> </a:t>
            </a:r>
            <a:r>
              <a:rPr lang="ar-SA" sz="1400" b="1" dirty="0" err="1"/>
              <a:t>القرآن:</a:t>
            </a:r>
            <a:r>
              <a:rPr lang="ar-SA" sz="1400" b="1" dirty="0"/>
              <a:t/>
            </a:r>
            <a:br>
              <a:rPr lang="ar-SA" sz="1400" b="1" dirty="0"/>
            </a:br>
            <a:r>
              <a:rPr lang="ar-SA" sz="1400" b="1" dirty="0"/>
              <a:t>لما كان القرآن نزل بلغتهم، فإنهم أعرف </a:t>
            </a:r>
            <a:r>
              <a:rPr lang="ar-SA" sz="1400" b="1" dirty="0" err="1"/>
              <a:t>به</a:t>
            </a:r>
            <a:r>
              <a:rPr lang="ar-SA" sz="1400" b="1" dirty="0"/>
              <a:t> من غيرهم، وهم في مرتبة الفصاحة العربية، فلم تتغيّر ألسنتهم، ولم تنزل عن رتبتها العليا في الفصاحة، ولذا فَهُم أعرف من غيرهم في فهم الكتاب والسنة، فإذا جاء عنهم قول أو عمل واقع موقع البيان صحّ اعتماده من هذه </a:t>
            </a:r>
            <a:r>
              <a:rPr lang="ar-SA" sz="1400" b="1" dirty="0" err="1"/>
              <a:t>الجهة </a:t>
            </a:r>
            <a:r>
              <a:rPr lang="ar-SA" sz="1400" b="1" baseline="30000" dirty="0"/>
              <a:t>(11</a:t>
            </a:r>
            <a:r>
              <a:rPr lang="ar-SA" sz="1400" b="1" baseline="30000" dirty="0" smtClean="0"/>
              <a:t>)</a:t>
            </a:r>
            <a:r>
              <a:rPr lang="ar-SA" sz="1400" b="1" dirty="0" smtClean="0"/>
              <a:t>.كما </a:t>
            </a:r>
            <a:r>
              <a:rPr lang="ar-SA" sz="1400" b="1" dirty="0"/>
              <a:t>أن ما نقل عنهم من كلام أو تفسير فإنه حجّة في اللغة، وفيه بيان لصحّة الإطلاق في لغة العرب، قال ابن </a:t>
            </a:r>
            <a:r>
              <a:rPr lang="ar-SA" sz="1400" b="1" dirty="0" err="1"/>
              <a:t>حجر: </a:t>
            </a:r>
            <a:r>
              <a:rPr lang="ar-SA" sz="1400" b="1" dirty="0"/>
              <a:t>(استشكل ابن التين </a:t>
            </a:r>
            <a:r>
              <a:rPr lang="ar-SA" sz="1400" b="1" dirty="0" err="1"/>
              <a:t>قوله </a:t>
            </a:r>
            <a:r>
              <a:rPr lang="ar-SA" sz="1400" b="1" baseline="30000" dirty="0"/>
              <a:t>(12</a:t>
            </a:r>
            <a:r>
              <a:rPr lang="ar-SA" sz="1400" b="1" baseline="30000" dirty="0" err="1"/>
              <a:t>)</a:t>
            </a:r>
            <a:r>
              <a:rPr lang="ar-SA" sz="1400" b="1" dirty="0" err="1"/>
              <a:t>: </a:t>
            </a:r>
            <a:r>
              <a:rPr lang="ar-SA" sz="1400" b="1" dirty="0"/>
              <a:t>(ناساً من الجن) من حيث إن الناس ضدّ </a:t>
            </a:r>
            <a:r>
              <a:rPr lang="ar-SA" sz="1400" b="1" dirty="0" err="1"/>
              <a:t>الجنّ.</a:t>
            </a:r>
            <a:r>
              <a:rPr lang="ar-SA" sz="1400" b="1" dirty="0"/>
              <a:t/>
            </a:r>
            <a:br>
              <a:rPr lang="ar-SA" sz="1400" b="1" dirty="0"/>
            </a:br>
            <a:r>
              <a:rPr lang="ar-SA" sz="1400" b="1" dirty="0"/>
              <a:t>وأجيب بأنه على قول من قال: إنه من نَاسَ: إذا تحرك، أو ذُكر للتقابل، حيث </a:t>
            </a:r>
            <a:r>
              <a:rPr lang="ar-SA" sz="1400" b="1" dirty="0" err="1"/>
              <a:t>قال: </a:t>
            </a:r>
            <a:r>
              <a:rPr lang="ar-SA" sz="1400" b="1" dirty="0"/>
              <a:t>(ناس من الناس</a:t>
            </a:r>
            <a:r>
              <a:rPr lang="ar-SA" sz="1400" b="1" dirty="0" err="1"/>
              <a:t>)، </a:t>
            </a:r>
            <a:r>
              <a:rPr lang="ar-SA" sz="1400" b="1" dirty="0"/>
              <a:t>(وناساً من الجن) ويا ليت شعري، على من </a:t>
            </a:r>
            <a:r>
              <a:rPr lang="ar-SA" sz="1400" b="1" dirty="0" err="1"/>
              <a:t>يعترض؟!) </a:t>
            </a:r>
            <a:r>
              <a:rPr lang="ar-SA" sz="1400" b="1" baseline="30000" dirty="0"/>
              <a:t>(13</a:t>
            </a:r>
            <a:r>
              <a:rPr lang="ar-SA" sz="1400" b="1" baseline="30000" dirty="0" err="1"/>
              <a:t>)</a:t>
            </a:r>
            <a:r>
              <a:rPr lang="ar-SA" sz="1400" b="1" dirty="0" err="1"/>
              <a:t>.</a:t>
            </a:r>
            <a:endParaRPr lang="en-US" sz="1400" dirty="0"/>
          </a:p>
          <a:p>
            <a:endParaRPr lang="ar-IQ"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332656"/>
            <a:ext cx="8229600" cy="5793507"/>
          </a:xfrm>
        </p:spPr>
        <p:txBody>
          <a:bodyPr>
            <a:noAutofit/>
          </a:bodyPr>
          <a:lstStyle/>
          <a:p>
            <a:r>
              <a:rPr lang="ar-SA" sz="1400" b="1" dirty="0"/>
              <a:t>مصادر الصحابة في </a:t>
            </a:r>
            <a:r>
              <a:rPr lang="ar-SA" sz="1400" b="1" dirty="0" err="1"/>
              <a:t>التفسير:</a:t>
            </a:r>
            <a:r>
              <a:rPr lang="ar-SA" sz="1400" b="1" dirty="0"/>
              <a:t/>
            </a:r>
            <a:br>
              <a:rPr lang="ar-SA" sz="1400" b="1" dirty="0"/>
            </a:br>
            <a:r>
              <a:rPr lang="ar-SA" sz="1400" b="1" dirty="0"/>
              <a:t>للتفسير </a:t>
            </a:r>
            <a:r>
              <a:rPr lang="ar-SA" sz="1400" b="1" dirty="0" err="1"/>
              <a:t>مرجعان:</a:t>
            </a:r>
            <a:r>
              <a:rPr lang="ar-SA" sz="1400" b="1" dirty="0"/>
              <a:t/>
            </a:r>
            <a:br>
              <a:rPr lang="ar-SA" sz="1400" b="1" dirty="0"/>
            </a:br>
            <a:r>
              <a:rPr lang="ar-SA" sz="1400" b="1" dirty="0"/>
              <a:t>الأول: ما يَرْجِعُ إلى </a:t>
            </a:r>
            <a:r>
              <a:rPr lang="ar-SA" sz="1400" b="1" dirty="0" err="1"/>
              <a:t>النقل.</a:t>
            </a:r>
            <a:r>
              <a:rPr lang="ar-SA" sz="1400" b="1" dirty="0"/>
              <a:t/>
            </a:r>
            <a:br>
              <a:rPr lang="ar-SA" sz="1400" b="1" dirty="0"/>
            </a:br>
            <a:r>
              <a:rPr lang="ar-SA" sz="1400" b="1" dirty="0"/>
              <a:t>والثاني: ما يرجع إلى </a:t>
            </a:r>
            <a:r>
              <a:rPr lang="ar-SA" sz="1400" b="1" dirty="0" err="1"/>
              <a:t>الاستدلال </a:t>
            </a:r>
            <a:r>
              <a:rPr lang="ar-SA" sz="1400" b="1" baseline="30000" dirty="0"/>
              <a:t>(18</a:t>
            </a:r>
            <a:r>
              <a:rPr lang="ar-SA" sz="1400" b="1" baseline="30000" dirty="0" err="1"/>
              <a:t>)</a:t>
            </a:r>
            <a:r>
              <a:rPr lang="ar-SA" sz="1400" b="1" dirty="0" err="1"/>
              <a:t>.</a:t>
            </a:r>
            <a:r>
              <a:rPr lang="ar-SA" sz="1400" b="1" dirty="0"/>
              <a:t/>
            </a:r>
            <a:br>
              <a:rPr lang="ar-SA" sz="1400" b="1" dirty="0"/>
            </a:br>
            <a:r>
              <a:rPr lang="ar-SA" sz="1400" b="1" dirty="0"/>
              <a:t>ويمكن توزيع مصادر الصحابة على هذين المرجعين؛ لأن تفاسير </a:t>
            </a:r>
            <a:r>
              <a:rPr lang="ar-SA" sz="1400" b="1" dirty="0" err="1"/>
              <a:t>الصحابة:</a:t>
            </a:r>
            <a:r>
              <a:rPr lang="ar-SA" sz="1400" b="1" dirty="0"/>
              <a:t/>
            </a:r>
            <a:br>
              <a:rPr lang="ar-SA" sz="1400" b="1" dirty="0"/>
            </a:br>
            <a:r>
              <a:rPr lang="ar-SA" sz="1400" b="1" dirty="0"/>
              <a:t>منها ما يرجع إلى النقل، ومنها ما اعتمدوا فيه على استنباطهم، وهم فيه مجتهدون.</a:t>
            </a:r>
            <a:endParaRPr lang="en-US" sz="1400" dirty="0"/>
          </a:p>
          <a:p>
            <a:r>
              <a:rPr lang="ar-SA" sz="1400" b="1" dirty="0"/>
              <a:t>تفصيل مصادر </a:t>
            </a:r>
            <a:r>
              <a:rPr lang="ar-SA" sz="1400" b="1" dirty="0" err="1"/>
              <a:t>الصحابة:</a:t>
            </a:r>
            <a:r>
              <a:rPr lang="ar-SA" sz="1400" b="1" dirty="0"/>
              <a:t/>
            </a:r>
            <a:br>
              <a:rPr lang="ar-SA" sz="1400" b="1" dirty="0"/>
            </a:br>
            <a:r>
              <a:rPr lang="ar-SA" sz="1400" b="1" dirty="0"/>
              <a:t>أولاً: ما يرجع إلى النقل، ويندرج تحته </a:t>
            </a:r>
            <a:r>
              <a:rPr lang="ar-SA" sz="1400" b="1" dirty="0" err="1"/>
              <a:t>قسمان:</a:t>
            </a:r>
            <a:r>
              <a:rPr lang="ar-SA" sz="1400" b="1" dirty="0"/>
              <a:t/>
            </a:r>
            <a:br>
              <a:rPr lang="ar-SA" sz="1400" b="1" dirty="0"/>
            </a:br>
            <a:r>
              <a:rPr lang="ar-SA" sz="1400" b="1" dirty="0"/>
              <a:t>أ: ما يرجع إلى المشاهدة، وتحته ما </a:t>
            </a:r>
            <a:r>
              <a:rPr lang="ar-SA" sz="1400" b="1" dirty="0" err="1"/>
              <a:t>يلي:</a:t>
            </a:r>
            <a:r>
              <a:rPr lang="ar-SA" sz="1400" b="1" dirty="0"/>
              <a:t/>
            </a:r>
            <a:br>
              <a:rPr lang="ar-SA" sz="1400" b="1" dirty="0"/>
            </a:br>
            <a:r>
              <a:rPr lang="ar-SA" sz="1400" b="1" dirty="0"/>
              <a:t>1- أسباب </a:t>
            </a:r>
            <a:r>
              <a:rPr lang="ar-SA" sz="1400" b="1" dirty="0" err="1"/>
              <a:t>النزول.</a:t>
            </a:r>
            <a:r>
              <a:rPr lang="ar-SA" sz="1400" b="1" dirty="0"/>
              <a:t/>
            </a:r>
            <a:br>
              <a:rPr lang="ar-SA" sz="1400" b="1" dirty="0"/>
            </a:br>
            <a:r>
              <a:rPr lang="ar-SA" sz="1400" b="1" dirty="0"/>
              <a:t>2- أحوال من نزل فيهم </a:t>
            </a:r>
            <a:r>
              <a:rPr lang="ar-SA" sz="1400" b="1" dirty="0" err="1"/>
              <a:t>القرآن.</a:t>
            </a:r>
            <a:r>
              <a:rPr lang="ar-SA" sz="1400" b="1" dirty="0"/>
              <a:t/>
            </a:r>
            <a:br>
              <a:rPr lang="ar-SA" sz="1400" b="1" dirty="0"/>
            </a:br>
            <a:r>
              <a:rPr lang="ar-SA" sz="1400" b="1" dirty="0"/>
              <a:t>وهذان بينهما تلازم في حالة ما إذا كان سبب النزول متعلقاً بحال من أحوال من نزل فيهم </a:t>
            </a:r>
            <a:r>
              <a:rPr lang="ar-SA" sz="1400" b="1" dirty="0" err="1"/>
              <a:t>القرآن.</a:t>
            </a:r>
            <a:r>
              <a:rPr lang="ar-SA" sz="1400" b="1" dirty="0"/>
              <a:t/>
            </a:r>
            <a:br>
              <a:rPr lang="ar-SA" sz="1400" b="1" dirty="0"/>
            </a:br>
            <a:r>
              <a:rPr lang="ar-SA" sz="1400" b="1" dirty="0"/>
              <a:t>ب: ما يرجع إلى السماع، ويندرج تحته ما </a:t>
            </a:r>
            <a:r>
              <a:rPr lang="ar-SA" sz="1400" b="1" dirty="0" err="1"/>
              <a:t>يلي:</a:t>
            </a:r>
            <a:r>
              <a:rPr lang="ar-SA" sz="1400" b="1" dirty="0"/>
              <a:t/>
            </a:r>
            <a:br>
              <a:rPr lang="ar-SA" sz="1400" b="1" dirty="0"/>
            </a:br>
            <a:r>
              <a:rPr lang="ar-SA" sz="1400" b="1" dirty="0"/>
              <a:t>1- ما يروونه عن النبي صلى الله عليه وسلم من التفسير النبوي </a:t>
            </a:r>
            <a:r>
              <a:rPr lang="ar-SA" sz="1400" b="1" dirty="0" err="1"/>
              <a:t>الصريح.</a:t>
            </a:r>
            <a:r>
              <a:rPr lang="ar-SA" sz="1400" b="1" dirty="0"/>
              <a:t/>
            </a:r>
            <a:br>
              <a:rPr lang="ar-SA" sz="1400" b="1" dirty="0"/>
            </a:br>
            <a:r>
              <a:rPr lang="ar-SA" sz="1400" b="1" dirty="0"/>
              <a:t>2- ما يرويه بعضهم عن </a:t>
            </a:r>
            <a:r>
              <a:rPr lang="ar-SA" sz="1400" b="1" dirty="0" err="1"/>
              <a:t>بعض.</a:t>
            </a:r>
            <a:r>
              <a:rPr lang="ar-SA" sz="1400" b="1" dirty="0"/>
              <a:t/>
            </a:r>
            <a:br>
              <a:rPr lang="ar-SA" sz="1400" b="1" dirty="0"/>
            </a:br>
            <a:r>
              <a:rPr lang="ar-SA" sz="1400" b="1" dirty="0"/>
              <a:t>3- ما يروونه من الغيبيّاتِ.</a:t>
            </a:r>
            <a:endParaRPr lang="en-US" sz="1400" dirty="0"/>
          </a:p>
          <a:p>
            <a:r>
              <a:rPr lang="ar-SA" sz="1400" b="1" dirty="0"/>
              <a:t>ثانياً: ما يتعلق بالفهم </a:t>
            </a:r>
            <a:r>
              <a:rPr lang="ar-SA" sz="1400" b="1" dirty="0" err="1"/>
              <a:t>والاجتهاد </a:t>
            </a:r>
            <a:r>
              <a:rPr lang="ar-SA" sz="1400" b="1" dirty="0"/>
              <a:t>(الاستدلال)، ويندرج تحته ما </a:t>
            </a:r>
            <a:r>
              <a:rPr lang="ar-SA" sz="1400" b="1" dirty="0" err="1"/>
              <a:t>يلي:</a:t>
            </a:r>
            <a:r>
              <a:rPr lang="ar-SA" sz="1400" b="1" dirty="0"/>
              <a:t/>
            </a:r>
            <a:br>
              <a:rPr lang="ar-SA" sz="1400" b="1" dirty="0"/>
            </a:br>
            <a:r>
              <a:rPr lang="ar-SA" sz="1400" b="1" dirty="0"/>
              <a:t>1- تفسير القرآن </a:t>
            </a:r>
            <a:r>
              <a:rPr lang="ar-SA" sz="1400" b="1" dirty="0" err="1"/>
              <a:t>بالقرآن.</a:t>
            </a:r>
            <a:r>
              <a:rPr lang="ar-SA" sz="1400" b="1" dirty="0"/>
              <a:t/>
            </a:r>
            <a:br>
              <a:rPr lang="ar-SA" sz="1400" b="1" dirty="0"/>
            </a:br>
            <a:r>
              <a:rPr lang="ar-SA" sz="1400" b="1" dirty="0"/>
              <a:t>2- تفسير القرآن بأقوال الرسول مما ليس نصّاً في </a:t>
            </a:r>
            <a:r>
              <a:rPr lang="ar-SA" sz="1400" b="1" dirty="0" err="1"/>
              <a:t>التفسير.</a:t>
            </a:r>
            <a:r>
              <a:rPr lang="ar-SA" sz="1400" b="1" dirty="0"/>
              <a:t/>
            </a:r>
            <a:br>
              <a:rPr lang="ar-SA" sz="1400" b="1" dirty="0"/>
            </a:br>
            <a:r>
              <a:rPr lang="ar-SA" sz="1400" b="1" dirty="0"/>
              <a:t>3- التفسير </a:t>
            </a:r>
            <a:r>
              <a:rPr lang="ar-SA" sz="1400" b="1" dirty="0" err="1"/>
              <a:t>اللغوي </a:t>
            </a:r>
            <a:r>
              <a:rPr lang="ar-SA" sz="1400" b="1" dirty="0"/>
              <a:t>(المحتملات اللغوية</a:t>
            </a:r>
            <a:r>
              <a:rPr lang="ar-SA" sz="1400" b="1" dirty="0" err="1"/>
              <a:t>).</a:t>
            </a:r>
            <a:r>
              <a:rPr lang="ar-SA" sz="1400" b="1" dirty="0"/>
              <a:t/>
            </a:r>
            <a:br>
              <a:rPr lang="ar-SA" sz="1400" b="1" dirty="0"/>
            </a:br>
            <a:r>
              <a:rPr lang="ar-SA" sz="1400" b="1" dirty="0"/>
              <a:t>4- المحتملات </a:t>
            </a:r>
            <a:r>
              <a:rPr lang="ar-SA" sz="1400" b="1" dirty="0" err="1"/>
              <a:t>المرادة</a:t>
            </a:r>
            <a:r>
              <a:rPr lang="ar-SA" sz="1400" b="1" dirty="0"/>
              <a:t> في الخطاب القرآني، أو ما يرجع إلى احتمال النص القرآني أكثر من معنى.</a:t>
            </a:r>
            <a:endParaRPr lang="en-US" sz="1400" dirty="0"/>
          </a:p>
          <a:p>
            <a:r>
              <a:rPr lang="ar-SA" sz="1400" b="1" dirty="0"/>
              <a:t>تفصيل هذه </a:t>
            </a:r>
            <a:r>
              <a:rPr lang="ar-SA" sz="1400" b="1" dirty="0" err="1"/>
              <a:t>المصادر:</a:t>
            </a:r>
            <a:r>
              <a:rPr lang="ar-SA" sz="1400" b="1" dirty="0"/>
              <a:t/>
            </a:r>
            <a:br>
              <a:rPr lang="ar-SA" sz="1400" b="1" dirty="0"/>
            </a:br>
            <a:r>
              <a:rPr lang="ar-SA" sz="1400" b="1" dirty="0"/>
              <a:t>أولاً: ما يَرْجِعُ إلى </a:t>
            </a:r>
            <a:r>
              <a:rPr lang="ar-SA" sz="1400" b="1" dirty="0" smtClean="0"/>
              <a:t>النّقْلِ:أ</a:t>
            </a:r>
            <a:r>
              <a:rPr lang="ar-SA" sz="1400" b="1" dirty="0"/>
              <a:t>: ما يتعلق </a:t>
            </a:r>
            <a:r>
              <a:rPr lang="ar-SA" sz="1400" b="1" dirty="0" err="1"/>
              <a:t>بالمشاهدة:</a:t>
            </a:r>
            <a:r>
              <a:rPr lang="ar-SA" sz="1400" b="1" dirty="0"/>
              <a:t/>
            </a:r>
            <a:br>
              <a:rPr lang="ar-SA" sz="1400" b="1" dirty="0"/>
            </a:br>
            <a:r>
              <a:rPr lang="ar-SA" sz="1400" b="1" dirty="0"/>
              <a:t>ويعتبر هذا مما تميّز </a:t>
            </a:r>
            <a:r>
              <a:rPr lang="ar-SA" sz="1400" b="1" dirty="0" err="1"/>
              <a:t>به</a:t>
            </a:r>
            <a:r>
              <a:rPr lang="ar-SA" sz="1400" b="1" dirty="0"/>
              <a:t> الصحابة رضي الله عنهم؛ لأن المشاهدة لا يمكن أن تتأتّى لغيرهم؛ ولذا: فإن الأصل أن ما ورد من هذا الباب فإن مَحَلّهُ القبول بلا خلاف</a:t>
            </a:r>
            <a:r>
              <a:rPr lang="ar-SA" sz="1400" b="1" dirty="0" smtClean="0"/>
              <a:t>.</a:t>
            </a:r>
            <a:endParaRPr lang="ar-IQ" sz="1400" b="1" dirty="0" smtClean="0"/>
          </a:p>
          <a:p>
            <a:r>
              <a:rPr lang="ar-SA" sz="1400" b="1" dirty="0"/>
              <a:t/>
            </a:r>
            <a:br>
              <a:rPr lang="ar-SA" sz="1400" b="1" dirty="0"/>
            </a:br>
            <a:endParaRPr lang="ar-IQ"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332656"/>
            <a:ext cx="8229600" cy="5793507"/>
          </a:xfrm>
        </p:spPr>
        <p:txBody>
          <a:bodyPr>
            <a:normAutofit fontScale="47500" lnSpcReduction="20000"/>
          </a:bodyPr>
          <a:lstStyle/>
          <a:p>
            <a:r>
              <a:rPr lang="ar-SA" b="1" dirty="0" smtClean="0"/>
              <a:t>ويدخل فيما يتعلق بالمشاهدة ما </a:t>
            </a:r>
            <a:r>
              <a:rPr lang="ar-SA" b="1" dirty="0" err="1" smtClean="0"/>
              <a:t>يلي:</a:t>
            </a:r>
            <a:r>
              <a:rPr lang="ar-SA" b="1" dirty="0" smtClean="0"/>
              <a:t/>
            </a:r>
            <a:br>
              <a:rPr lang="ar-SA" b="1" dirty="0" smtClean="0"/>
            </a:br>
            <a:r>
              <a:rPr lang="ar-SA" b="1" dirty="0" smtClean="0"/>
              <a:t>1- أسباب </a:t>
            </a:r>
            <a:r>
              <a:rPr lang="ar-SA" b="1" dirty="0" err="1" smtClean="0"/>
              <a:t>النزول:</a:t>
            </a:r>
            <a:r>
              <a:rPr lang="ar-SA" b="1" dirty="0" smtClean="0"/>
              <a:t/>
            </a:r>
            <a:br>
              <a:rPr lang="ar-SA" b="1" dirty="0" smtClean="0"/>
            </a:br>
            <a:r>
              <a:rPr lang="ar-SA" b="1" dirty="0" smtClean="0"/>
              <a:t>لقد سبق الحديث عن أن مشاهدتهم لأسباب النزول كانت من أهم أسباب رجوع من جاء بعدهم إلى تفسيرهم، والاعتماد عليه في فهم </a:t>
            </a:r>
            <a:r>
              <a:rPr lang="ar-SA" b="1" dirty="0" err="1" smtClean="0"/>
              <a:t>الآية.</a:t>
            </a:r>
            <a:r>
              <a:rPr lang="ar-SA" b="1" dirty="0" smtClean="0"/>
              <a:t/>
            </a:r>
            <a:br>
              <a:rPr lang="ar-SA" b="1" dirty="0" smtClean="0"/>
            </a:br>
            <a:r>
              <a:rPr lang="ar-SA" b="1" dirty="0" smtClean="0"/>
              <a:t>والمراد بسبب النزول: ما كان صريحاً في السببية، ويظهر ذلك من خلال النصّ المروي في السبب؛ كأن يقول الصحابي: كان كذا وكذا فنزلت الآية، أو يقع سؤال فينزل جوابه، أو غيرها مما يمكن معرفته من خلال النص بقرائن تدل على السببية </a:t>
            </a:r>
            <a:r>
              <a:rPr lang="ar-SA" b="1" dirty="0" err="1" smtClean="0"/>
              <a:t>الصريحة.</a:t>
            </a:r>
            <a:r>
              <a:rPr lang="ar-SA" b="1" dirty="0" smtClean="0"/>
              <a:t/>
            </a:r>
            <a:br>
              <a:rPr lang="ar-SA" b="1" dirty="0" smtClean="0"/>
            </a:br>
            <a:r>
              <a:rPr lang="ar-SA" b="1" dirty="0" smtClean="0"/>
              <a:t>- معرفة أحوال من نزل فيهم </a:t>
            </a:r>
            <a:r>
              <a:rPr lang="ar-SA" b="1" dirty="0" err="1" smtClean="0"/>
              <a:t>القرآن:</a:t>
            </a:r>
            <a:r>
              <a:rPr lang="ar-SA" b="1" dirty="0" smtClean="0"/>
              <a:t/>
            </a:r>
            <a:br>
              <a:rPr lang="ar-SA" b="1" dirty="0" smtClean="0"/>
            </a:br>
            <a:r>
              <a:rPr lang="ar-SA" b="1" dirty="0" smtClean="0"/>
              <a:t>إن معرفة هذه الأحوال تفيد في درايتهم بقصة الآية، الذي هو أشبه بسبب النزول، بحيث لو فقدت هذه المعرفة لوقع الخطأ في فهم المراد بالآية، كما وقع لعروة بن الزبير رضي الله عنه في فهم قوله </a:t>
            </a:r>
            <a:r>
              <a:rPr lang="ar-SA" b="1" dirty="0" err="1" smtClean="0"/>
              <a:t>تعالى: </a:t>
            </a:r>
            <a:r>
              <a:rPr lang="ar-SA" b="1" dirty="0" smtClean="0"/>
              <a:t>{إنَّ الصَّفَا وَالْمَرْوَةَ مِن شَعَائِرِ اللهِ فَمَنْ حَجَّ البَيْتَ أَوِ اعْتَمَرَ فَلا جُنَاحَ عَلَيْهِ أَن يَطَّوَّفَ </a:t>
            </a:r>
            <a:r>
              <a:rPr lang="ar-SA" b="1" dirty="0" err="1" smtClean="0"/>
              <a:t>بِهِمَا..} </a:t>
            </a:r>
            <a:r>
              <a:rPr lang="ar-SA" b="1" dirty="0" smtClean="0"/>
              <a:t>[البقرة: 158</a:t>
            </a:r>
            <a:r>
              <a:rPr lang="ar-SA" b="1" dirty="0" err="1" smtClean="0"/>
              <a:t>].</a:t>
            </a:r>
            <a:r>
              <a:rPr lang="ar-SA" b="1" dirty="0" smtClean="0"/>
              <a:t/>
            </a:r>
            <a:br>
              <a:rPr lang="ar-SA" b="1" dirty="0" smtClean="0"/>
            </a:br>
            <a:r>
              <a:rPr lang="ar-SA" b="1" dirty="0" smtClean="0"/>
              <a:t>قال </a:t>
            </a:r>
            <a:r>
              <a:rPr lang="ar-SA" b="1" dirty="0" err="1" smtClean="0"/>
              <a:t>عروة: </a:t>
            </a:r>
            <a:r>
              <a:rPr lang="ar-SA" b="1" dirty="0" smtClean="0"/>
              <a:t>(قلت لعائشة زوج النبي صلى الله عليه وسلم وأنا يومئذ حديث السّن أرأيتِ قول الله تبارك </a:t>
            </a:r>
            <a:r>
              <a:rPr lang="ar-SA" b="1" dirty="0" err="1" smtClean="0"/>
              <a:t>وتعالى: </a:t>
            </a:r>
            <a:r>
              <a:rPr lang="ar-SA" b="1" dirty="0" smtClean="0"/>
              <a:t>{إنَّ الصَّفَا وَالْمَرْوَةَ مِن شَعَائِرِ اللهِ فَمَنْ حَجَّ البَيْتَ أَوِ اعْتَمَرَ فَلا جُنَاحَ عَلَيْهِ أَن يَطَّوَّفَ </a:t>
            </a:r>
            <a:r>
              <a:rPr lang="ar-SA" b="1" dirty="0" err="1" smtClean="0"/>
              <a:t>بِهِمَا..} </a:t>
            </a:r>
            <a:r>
              <a:rPr lang="ar-SA" b="1" dirty="0" smtClean="0"/>
              <a:t>[البقرة: 158] فما أرى على أحدٍ شيئاً ألا يطّوف </a:t>
            </a:r>
            <a:r>
              <a:rPr lang="ar-SA" b="1" dirty="0" err="1" smtClean="0"/>
              <a:t>بهما.</a:t>
            </a:r>
            <a:r>
              <a:rPr lang="ar-SA" b="1" dirty="0"/>
              <a:t> فقالت عائشة: كَلاّ، لو كانت كما تقول </a:t>
            </a:r>
            <a:r>
              <a:rPr lang="ar-SA" b="1" dirty="0" err="1"/>
              <a:t>كانت: </a:t>
            </a:r>
            <a:r>
              <a:rPr lang="ar-SA" b="1" dirty="0"/>
              <a:t>(فلا جناح عليه أن لا يطوّف </a:t>
            </a:r>
            <a:r>
              <a:rPr lang="ar-SA" b="1" dirty="0" err="1"/>
              <a:t>بهما</a:t>
            </a:r>
            <a:r>
              <a:rPr lang="ar-SA" b="1" dirty="0"/>
              <a:t>)، إنما أنزلت هذه الآية في الأنصار: كانوا يُهِلّون </a:t>
            </a:r>
            <a:r>
              <a:rPr lang="ar-SA" b="1" dirty="0" err="1"/>
              <a:t>لمناة</a:t>
            </a:r>
            <a:r>
              <a:rPr lang="ar-SA" b="1" dirty="0"/>
              <a:t> وكانت </a:t>
            </a:r>
            <a:r>
              <a:rPr lang="ar-SA" b="1" dirty="0" err="1"/>
              <a:t>مناة</a:t>
            </a:r>
            <a:r>
              <a:rPr lang="ar-SA" b="1" dirty="0"/>
              <a:t> حَذْوَ قُدَيدٍ وكانوا يتحرّجون أن يطوفوا بين الصفا والمروة، فلما جاء الإسلام سألوا رسول الله صلى الله عليه وسلم عن ذلك، فأنزل </a:t>
            </a:r>
            <a:r>
              <a:rPr lang="ar-SA" b="1" dirty="0" err="1"/>
              <a:t>الله: </a:t>
            </a:r>
            <a:r>
              <a:rPr lang="ar-SA" b="1" dirty="0"/>
              <a:t>{إنَّ الصَّفَا وَالْمَرْوَةَ مِن شَعَائِرِ اللهِ فَمَنْ حَجَّ البَيْتَ أَوِ اعْتَمَرَ فَلا جُنَاحَ عَلَيْهِ أَن يَطَّوَّفَ </a:t>
            </a:r>
            <a:r>
              <a:rPr lang="ar-SA" b="1" dirty="0" err="1"/>
              <a:t>بِهِمَا..} </a:t>
            </a:r>
            <a:r>
              <a:rPr lang="ar-SA" b="1" dirty="0"/>
              <a:t>[البقرة: 158</a:t>
            </a:r>
            <a:r>
              <a:rPr lang="ar-SA" b="1" dirty="0" err="1"/>
              <a:t>]) </a:t>
            </a:r>
            <a:r>
              <a:rPr lang="ar-SA" b="1" baseline="30000" dirty="0"/>
              <a:t>(19</a:t>
            </a:r>
            <a:r>
              <a:rPr lang="ar-SA" b="1" baseline="30000" dirty="0" err="1"/>
              <a:t>)</a:t>
            </a:r>
            <a:r>
              <a:rPr lang="ar-SA" b="1" dirty="0" err="1"/>
              <a:t>.</a:t>
            </a:r>
            <a:r>
              <a:rPr lang="ar-SA" b="1" dirty="0"/>
              <a:t/>
            </a:r>
            <a:br>
              <a:rPr lang="ar-SA" b="1" dirty="0"/>
            </a:br>
            <a:r>
              <a:rPr lang="ar-SA" b="1" dirty="0"/>
              <a:t>ويلحظ من هذا المثال: أن سبب النزول قد يكون من أجل حالٍ من أحوال من نزل فيهم الخطاب من العرب أو اليهود، وبهذا يكون المثال صالحاً للتمثيل </a:t>
            </a:r>
            <a:r>
              <a:rPr lang="ar-SA" b="1" dirty="0" err="1"/>
              <a:t>به</a:t>
            </a:r>
            <a:r>
              <a:rPr lang="ar-SA" b="1" dirty="0"/>
              <a:t> في الأمرين.</a:t>
            </a:r>
            <a:endParaRPr lang="en-US" dirty="0"/>
          </a:p>
          <a:p>
            <a:r>
              <a:rPr lang="ar-SA" b="1" dirty="0"/>
              <a:t>ومما نزل بسبب حال من أحوال اليهود، ما روى جابر رضي الله عنه </a:t>
            </a:r>
            <a:r>
              <a:rPr lang="ar-SA" b="1" dirty="0" err="1"/>
              <a:t>قال: </a:t>
            </a:r>
            <a:r>
              <a:rPr lang="ar-SA" b="1" dirty="0"/>
              <a:t>(كانت اليهود تقول: إذا جامعها من ورائها جاء الولد أحول، </a:t>
            </a:r>
            <a:r>
              <a:rPr lang="ar-SA" b="1" dirty="0" err="1"/>
              <a:t>فنزلت: </a:t>
            </a:r>
            <a:r>
              <a:rPr lang="ar-SA" b="1" dirty="0"/>
              <a:t>{نساؤُكُمْ حَرْثٌ لَّكُمْ فَاًتُوا حَرْثَكُمْ أَنَّى </a:t>
            </a:r>
            <a:r>
              <a:rPr lang="ar-SA" b="1" dirty="0" err="1"/>
              <a:t>شِئْتُمْ..} </a:t>
            </a:r>
            <a:r>
              <a:rPr lang="ar-SA" b="1" dirty="0"/>
              <a:t>[البقرة: 223</a:t>
            </a:r>
            <a:r>
              <a:rPr lang="ar-SA" b="1" dirty="0" err="1"/>
              <a:t>] </a:t>
            </a:r>
            <a:r>
              <a:rPr lang="ar-SA" b="1" baseline="30000" dirty="0"/>
              <a:t>(20</a:t>
            </a:r>
            <a:r>
              <a:rPr lang="ar-SA" b="1" baseline="30000" dirty="0" err="1" smtClean="0"/>
              <a:t>)</a:t>
            </a:r>
            <a:r>
              <a:rPr lang="ar-SA" b="1" dirty="0" err="1" smtClean="0"/>
              <a:t>.</a:t>
            </a:r>
            <a:endParaRPr lang="ar-IQ" dirty="0" smtClean="0"/>
          </a:p>
          <a:p>
            <a:r>
              <a:rPr lang="ar-SA" b="1" dirty="0" err="1"/>
              <a:t>تنبيه:</a:t>
            </a:r>
            <a:r>
              <a:rPr lang="ar-SA" b="1" dirty="0"/>
              <a:t/>
            </a:r>
            <a:br>
              <a:rPr lang="ar-SA" b="1" dirty="0"/>
            </a:br>
            <a:r>
              <a:rPr lang="ar-SA" b="1" dirty="0"/>
              <a:t>للصحابة فيما يتعلق بالمشاهدة </a:t>
            </a:r>
            <a:r>
              <a:rPr lang="ar-SA" b="1" dirty="0" err="1"/>
              <a:t>حالتان:</a:t>
            </a:r>
            <a:r>
              <a:rPr lang="ar-SA" b="1" dirty="0"/>
              <a:t/>
            </a:r>
            <a:br>
              <a:rPr lang="ar-SA" b="1" dirty="0"/>
            </a:br>
            <a:r>
              <a:rPr lang="ar-SA" b="1" dirty="0"/>
              <a:t>الأولى: أن يكون الصحابي ممن حضر سبب النزول، أو عايش الأحوال التي نزل بشأنها القرآن، وهذا هو الذي ينطبق عليه الحديث </a:t>
            </a:r>
            <a:r>
              <a:rPr lang="ar-SA" b="1" dirty="0" err="1"/>
              <a:t>هنا.</a:t>
            </a:r>
            <a:r>
              <a:rPr lang="ar-SA" b="1" dirty="0"/>
              <a:t/>
            </a:r>
            <a:br>
              <a:rPr lang="ar-SA" b="1" dirty="0"/>
            </a:br>
            <a:r>
              <a:rPr lang="ar-SA" b="1" dirty="0"/>
              <a:t>الثانية: أن يكون سمعه من صحابي آخر، وبهذا فإنه يدخل في القسم الذي بعده.</a:t>
            </a:r>
            <a:endParaRPr lang="en-US" dirty="0"/>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260648"/>
            <a:ext cx="8229600" cy="5865515"/>
          </a:xfrm>
        </p:spPr>
        <p:txBody>
          <a:bodyPr>
            <a:normAutofit fontScale="47500" lnSpcReduction="20000"/>
          </a:bodyPr>
          <a:lstStyle/>
          <a:p>
            <a:r>
              <a:rPr lang="ar-SA" b="1" dirty="0"/>
              <a:t>الثاني: ما يتعلق </a:t>
            </a:r>
            <a:r>
              <a:rPr lang="ar-SA" b="1" dirty="0" err="1"/>
              <a:t>بالسماع:</a:t>
            </a:r>
            <a:r>
              <a:rPr lang="ar-SA" b="1" dirty="0"/>
              <a:t/>
            </a:r>
            <a:br>
              <a:rPr lang="ar-SA" b="1" dirty="0"/>
            </a:br>
            <a:r>
              <a:rPr lang="ar-SA" b="1" dirty="0"/>
              <a:t>يشمل هذا القسم كل الروايات التي يرويها الصحابي عن غيره، ويدخل في هذا القسم ما </a:t>
            </a:r>
            <a:r>
              <a:rPr lang="ar-SA" b="1" dirty="0" err="1"/>
              <a:t>يلي:</a:t>
            </a:r>
            <a:r>
              <a:rPr lang="ar-SA" b="1" dirty="0"/>
              <a:t/>
            </a:r>
            <a:br>
              <a:rPr lang="ar-SA" b="1" dirty="0"/>
            </a:br>
            <a:r>
              <a:rPr lang="ar-SA" b="1" dirty="0"/>
              <a:t>1- الرواية عن الرسول صلى الله عليه </a:t>
            </a:r>
            <a:r>
              <a:rPr lang="ar-SA" b="1" dirty="0" err="1"/>
              <a:t>وسلم:</a:t>
            </a:r>
            <a:r>
              <a:rPr lang="ar-SA" b="1" dirty="0"/>
              <a:t/>
            </a:r>
            <a:br>
              <a:rPr lang="ar-SA" b="1" dirty="0"/>
            </a:br>
            <a:r>
              <a:rPr lang="ar-SA" b="1" dirty="0"/>
              <a:t>والمراد </a:t>
            </a:r>
            <a:r>
              <a:rPr lang="ar-SA" b="1" dirty="0" err="1"/>
              <a:t>به</a:t>
            </a:r>
            <a:r>
              <a:rPr lang="ar-SA" b="1" dirty="0"/>
              <a:t>: ما يروونه من التفسير النبوي الصريح، وقد يقع تفسيره جواباً لأسئلتهم، أو أن يفسّر لهم </a:t>
            </a:r>
            <a:r>
              <a:rPr lang="ar-SA" b="1" dirty="0" err="1"/>
              <a:t>ابتداءً.</a:t>
            </a:r>
            <a:r>
              <a:rPr lang="ar-SA" b="1" dirty="0"/>
              <a:t/>
            </a:r>
            <a:br>
              <a:rPr lang="ar-SA" b="1" dirty="0"/>
            </a:br>
            <a:r>
              <a:rPr lang="ar-SA" b="1" dirty="0"/>
              <a:t>* ومن الأول: ما رواه مسلم في تفسير قوله </a:t>
            </a:r>
            <a:r>
              <a:rPr lang="ar-SA" b="1" dirty="0" err="1"/>
              <a:t>تعالى: {..</a:t>
            </a:r>
            <a:r>
              <a:rPr lang="ar-SA" b="1" dirty="0"/>
              <a:t> لَّمَسْجِدٌ أُسِّسَ عَلَى التَّقْوَى مِنْ أَوَّلِ </a:t>
            </a:r>
            <a:r>
              <a:rPr lang="ar-SA" b="1" dirty="0" err="1"/>
              <a:t>يَوْمٍ..} </a:t>
            </a:r>
            <a:r>
              <a:rPr lang="ar-SA" b="1" dirty="0"/>
              <a:t>[التوبة: 108] عن أبي </a:t>
            </a:r>
            <a:r>
              <a:rPr lang="ar-SA" b="1" dirty="0" err="1"/>
              <a:t>سلمة</a:t>
            </a:r>
            <a:r>
              <a:rPr lang="ar-SA" b="1" dirty="0"/>
              <a:t> بن عبد الرحمن </a:t>
            </a:r>
            <a:r>
              <a:rPr lang="ar-SA" b="1" dirty="0" err="1"/>
              <a:t>قال: </a:t>
            </a:r>
            <a:r>
              <a:rPr lang="ar-SA" b="1" dirty="0"/>
              <a:t>(مرّ </a:t>
            </a:r>
            <a:r>
              <a:rPr lang="ar-SA" b="1" dirty="0" err="1"/>
              <a:t>بي</a:t>
            </a:r>
            <a:r>
              <a:rPr lang="ar-SA" b="1" dirty="0"/>
              <a:t> عبد الرحمن بن أبي سعيد الخدري قال: قلت له: كيف سمعت أباك يذكر المسجد الذي أسس على </a:t>
            </a:r>
            <a:r>
              <a:rPr lang="ar-SA" b="1" dirty="0" err="1"/>
              <a:t>التقوى؟.</a:t>
            </a:r>
            <a:r>
              <a:rPr lang="ar-SA" b="1" dirty="0"/>
              <a:t> قال: قال أبي: دخلت على رسول الله صلى الله عليه وسلم في بيت بعض نسائه، فقلت: يا رسول الله، أيّ المسجدين الذي أسس على </a:t>
            </a:r>
            <a:r>
              <a:rPr lang="ar-SA" b="1" dirty="0" err="1"/>
              <a:t>التقوى؟</a:t>
            </a:r>
            <a:r>
              <a:rPr lang="ar-SA" b="1" dirty="0"/>
              <a:t> قال: فأخذ كفّاً من حصباء فضرب </a:t>
            </a:r>
            <a:r>
              <a:rPr lang="ar-SA" b="1" dirty="0" err="1"/>
              <a:t>به</a:t>
            </a:r>
            <a:r>
              <a:rPr lang="ar-SA" b="1" dirty="0"/>
              <a:t> الأرض، ثم قال: هو مسجدكم هذا، لِمسجد </a:t>
            </a:r>
            <a:r>
              <a:rPr lang="ar-SA" b="1" dirty="0" err="1"/>
              <a:t>المدينة.</a:t>
            </a:r>
            <a:r>
              <a:rPr lang="ar-SA" b="1" dirty="0"/>
              <a:t> قال: فقلت: أشهد أني سمعت أباك هكذا يذكره</a:t>
            </a:r>
            <a:r>
              <a:rPr lang="ar-SA" b="1" dirty="0" err="1"/>
              <a:t>) </a:t>
            </a:r>
            <a:r>
              <a:rPr lang="ar-SA" b="1" baseline="30000" dirty="0"/>
              <a:t>(21</a:t>
            </a:r>
            <a:r>
              <a:rPr lang="ar-SA" b="1" baseline="30000" dirty="0" err="1"/>
              <a:t>)</a:t>
            </a:r>
            <a:r>
              <a:rPr lang="ar-SA" b="1" dirty="0" err="1"/>
              <a:t>.</a:t>
            </a:r>
            <a:r>
              <a:rPr lang="ar-SA" b="1" dirty="0"/>
              <a:t/>
            </a:r>
            <a:br>
              <a:rPr lang="ar-SA" b="1" dirty="0"/>
            </a:br>
            <a:r>
              <a:rPr lang="ar-SA" b="1" dirty="0"/>
              <a:t>* ومن الثاني: ما رواه البخاري عن أبي ذرّ، </a:t>
            </a:r>
            <a:r>
              <a:rPr lang="ar-SA" b="1" dirty="0" err="1"/>
              <a:t>قال: </a:t>
            </a:r>
            <a:r>
              <a:rPr lang="ar-SA" b="1" dirty="0"/>
              <a:t>(كنت مع النبي صلى الله عليه وسلم في المسجد عند غروب الشمس، فقال: يا أبا ذر، أتدري أين تغيب </a:t>
            </a:r>
            <a:r>
              <a:rPr lang="ar-SA" b="1" dirty="0" err="1"/>
              <a:t>الشمس؟.</a:t>
            </a:r>
            <a:r>
              <a:rPr lang="ar-SA" b="1" dirty="0"/>
              <a:t> قلت: الله ورسوله </a:t>
            </a:r>
            <a:r>
              <a:rPr lang="ar-SA" b="1" dirty="0" err="1"/>
              <a:t>أعلم.</a:t>
            </a:r>
            <a:r>
              <a:rPr lang="ar-SA" b="1" dirty="0"/>
              <a:t> قال: فإنها تذهب حتى تسجد تحت العرش، فذلك قوله </a:t>
            </a:r>
            <a:r>
              <a:rPr lang="ar-SA" b="1" dirty="0" err="1"/>
              <a:t>تعالى: </a:t>
            </a:r>
            <a:r>
              <a:rPr lang="ar-SA" b="1" dirty="0"/>
              <a:t>{وَالشَّمْسُ تَجْرِي لِمُسْتَقَرٍّ لَّهَا ذَلِكَ تَقْدِيرُ العَزِيزِ العَلِيمِ</a:t>
            </a:r>
            <a:r>
              <a:rPr lang="ar-SA" b="1" dirty="0" err="1"/>
              <a:t>}) </a:t>
            </a:r>
            <a:r>
              <a:rPr lang="ar-SA" b="1" baseline="30000" dirty="0"/>
              <a:t>(22</a:t>
            </a:r>
            <a:r>
              <a:rPr lang="ar-SA" b="1" baseline="30000" dirty="0" err="1"/>
              <a:t>)</a:t>
            </a:r>
            <a:r>
              <a:rPr lang="ar-SA" b="1" dirty="0" err="1"/>
              <a:t>.</a:t>
            </a:r>
            <a:endParaRPr lang="en-US" dirty="0"/>
          </a:p>
          <a:p>
            <a:r>
              <a:rPr lang="ar-SA" b="1" dirty="0"/>
              <a:t>2- ما يرويه الصحابي عن </a:t>
            </a:r>
            <a:r>
              <a:rPr lang="ar-SA" b="1" dirty="0" err="1"/>
              <a:t>الصحابي:</a:t>
            </a:r>
            <a:r>
              <a:rPr lang="ar-SA" b="1" dirty="0"/>
              <a:t/>
            </a:r>
            <a:br>
              <a:rPr lang="ar-SA" b="1" dirty="0"/>
            </a:br>
            <a:r>
              <a:rPr lang="ar-SA" b="1" dirty="0"/>
              <a:t>قد تكون الرواية عن الصحابي مجردة من السؤال، بحيث يورد الصحابي تفسير الصحابي إيراداً من غير سؤال، أو تكون عن سؤالٍ؛ ومنه: ما رواه البخاري عن ابن عباس في قوله </a:t>
            </a:r>
            <a:r>
              <a:rPr lang="ar-SA" b="1" dirty="0" err="1"/>
              <a:t>تعالى: {..</a:t>
            </a:r>
            <a:r>
              <a:rPr lang="ar-SA" b="1" dirty="0"/>
              <a:t> وَإن تَظَاهَرَا عَلَيْهِ فَإنَّ اللهَ هُوَ مَوْلاهُ وَجِبْرِيلُ وَصَالِحُ المُؤْمِنِينَ وَالْمَلائِكَةُ بَعْدَ ذَلِكَ ظَهِيرٌ</a:t>
            </a:r>
            <a:r>
              <a:rPr lang="ar-SA" b="1" dirty="0" err="1"/>
              <a:t>} </a:t>
            </a:r>
            <a:r>
              <a:rPr lang="ar-SA" b="1" dirty="0"/>
              <a:t>[التحريم: 4</a:t>
            </a:r>
            <a:r>
              <a:rPr lang="ar-SA" b="1" dirty="0" err="1"/>
              <a:t>].</a:t>
            </a:r>
            <a:r>
              <a:rPr lang="ar-SA" b="1" dirty="0"/>
              <a:t/>
            </a:r>
            <a:br>
              <a:rPr lang="ar-SA" b="1" dirty="0"/>
            </a:br>
            <a:r>
              <a:rPr lang="ar-SA" b="1" dirty="0"/>
              <a:t>قال ابن </a:t>
            </a:r>
            <a:r>
              <a:rPr lang="ar-SA" b="1" dirty="0" err="1"/>
              <a:t>عباس: </a:t>
            </a:r>
            <a:r>
              <a:rPr lang="ar-SA" b="1" dirty="0"/>
              <a:t>(أردت أن أسأل عمر عن المرأتين اللتين تظاهرتا على رسول الله صلى الله عليه وسلم، فمكثت سنة، فلم أجد له موضعاً، حتى خرجت معه حاجّاً، فلما كنّا </a:t>
            </a:r>
            <a:r>
              <a:rPr lang="ar-SA" b="1" dirty="0" err="1"/>
              <a:t>بظهران</a:t>
            </a:r>
            <a:r>
              <a:rPr lang="ar-SA" b="1" dirty="0"/>
              <a:t> ذهب عمر لحاجته، فقال: أدركني بالوضوء، فأدركته </a:t>
            </a:r>
            <a:r>
              <a:rPr lang="ar-SA" b="1" dirty="0" err="1"/>
              <a:t>بالإداوة</a:t>
            </a:r>
            <a:r>
              <a:rPr lang="ar-SA" b="1" dirty="0"/>
              <a:t>، فجعلت أسكب عليه، ورأيت موضعاً، فقلت: يا أمير المؤمنين، من المرأتان اللتان </a:t>
            </a:r>
            <a:r>
              <a:rPr lang="ar-SA" b="1" dirty="0" err="1"/>
              <a:t>تظاهرتا؟</a:t>
            </a:r>
            <a:r>
              <a:rPr lang="ar-SA" b="1" dirty="0"/>
              <a:t> قال ابن عباس: فما أتممت كلامي حتى قال: عائشة وحفصة</a:t>
            </a:r>
            <a:r>
              <a:rPr lang="ar-SA" b="1" dirty="0" err="1"/>
              <a:t>) </a:t>
            </a:r>
            <a:r>
              <a:rPr lang="ar-SA" b="1" baseline="30000" dirty="0"/>
              <a:t>(23</a:t>
            </a:r>
            <a:r>
              <a:rPr lang="ar-SA" b="1" baseline="30000" dirty="0" err="1"/>
              <a:t>)</a:t>
            </a:r>
            <a:r>
              <a:rPr lang="ar-SA" b="1" dirty="0" err="1"/>
              <a:t>.</a:t>
            </a:r>
            <a:r>
              <a:rPr lang="ar-SA" b="1" dirty="0"/>
              <a:t/>
            </a:r>
            <a:br>
              <a:rPr lang="ar-SA" b="1" dirty="0"/>
            </a:br>
            <a:r>
              <a:rPr lang="ar-SA" b="1" dirty="0"/>
              <a:t>ويدخل في باب الرواية: ما كان من أسباب النزول، أو أحوال من نزل فيهم القرآن، إذا كان الصحابي لم يحضر السبب أو الحال، فإن طريقه في ذلك: الرواية، وروايته مقبولة في ذلك، وإن لم ينسبها إلى من رواها له من الصحابة، وذلك لأن الصحابة عدول باتفاق </a:t>
            </a:r>
            <a:r>
              <a:rPr lang="ar-SA" b="1" dirty="0" err="1"/>
              <a:t>الأمة.</a:t>
            </a:r>
            <a:r>
              <a:rPr lang="ar-SA" b="1" dirty="0"/>
              <a:t/>
            </a:r>
            <a:br>
              <a:rPr lang="ar-SA" b="1" dirty="0"/>
            </a:br>
            <a:r>
              <a:rPr lang="ar-SA" b="1" dirty="0"/>
              <a:t>ويمكن التمثيل لهذا بما يرويه صغار الصحابة أو من تأخر إسلامهم من أحداثٍ لم يحضروها أو </a:t>
            </a:r>
            <a:r>
              <a:rPr lang="ar-SA" b="1" dirty="0" err="1"/>
              <a:t>يعاصروها.</a:t>
            </a:r>
            <a:r>
              <a:rPr lang="ar-SA" b="1" dirty="0"/>
              <a:t/>
            </a:r>
            <a:br>
              <a:rPr lang="ar-SA" b="1" dirty="0"/>
            </a:br>
            <a:r>
              <a:rPr lang="ar-SA" b="1" dirty="0"/>
              <a:t>ومن أمثلة ذلك: ما رواه: أبو هريرة، وابن عباس في تفسير قوله </a:t>
            </a:r>
            <a:r>
              <a:rPr lang="ar-SA" b="1" dirty="0" err="1"/>
              <a:t>تعالى: </a:t>
            </a:r>
            <a:r>
              <a:rPr lang="ar-SA" b="1" dirty="0"/>
              <a:t>{وَأَنذِرْ عَشِيرَتَكَ الأَقْرَبِينَ</a:t>
            </a:r>
            <a:r>
              <a:rPr lang="ar-SA" b="1" dirty="0" err="1"/>
              <a:t>} </a:t>
            </a:r>
            <a:r>
              <a:rPr lang="ar-SA" b="1" dirty="0"/>
              <a:t>[الشعراء: 214] من أن رسول الله صلى الله عليه وسلم صعد الصفا، ونادى بطون </a:t>
            </a:r>
            <a:r>
              <a:rPr lang="ar-SA" b="1" dirty="0" err="1"/>
              <a:t>قريش..</a:t>
            </a:r>
            <a:r>
              <a:rPr lang="ar-SA" b="1" dirty="0"/>
              <a:t> إلى آخر </a:t>
            </a:r>
            <a:r>
              <a:rPr lang="ar-SA" b="1" dirty="0" err="1"/>
              <a:t>الحديث </a:t>
            </a:r>
            <a:r>
              <a:rPr lang="ar-SA" b="1" baseline="30000" dirty="0"/>
              <a:t>(24</a:t>
            </a:r>
            <a:r>
              <a:rPr lang="ar-SA" b="1" baseline="30000" dirty="0" err="1"/>
              <a:t>)</a:t>
            </a:r>
            <a:r>
              <a:rPr lang="ar-SA" b="1" dirty="0" err="1"/>
              <a:t>.</a:t>
            </a:r>
            <a:r>
              <a:rPr lang="ar-SA" b="1" dirty="0"/>
              <a:t/>
            </a:r>
            <a:br>
              <a:rPr lang="ar-SA" b="1" dirty="0"/>
            </a:br>
            <a:r>
              <a:rPr lang="ar-SA" b="1" dirty="0"/>
              <a:t>وذلك أن أبا هريرة أسلم في المدينة، وابن عباس ولد قبل الهجرة بثلاث سنين، والحدث الذي يرويانه في تفسير الآية كان بمكة، وكان في أوائل سني البعثة.</a:t>
            </a:r>
            <a:endParaRPr lang="en-US" dirty="0"/>
          </a:p>
          <a:p>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332656"/>
            <a:ext cx="8229600" cy="5793507"/>
          </a:xfrm>
        </p:spPr>
        <p:txBody>
          <a:bodyPr>
            <a:normAutofit fontScale="55000" lnSpcReduction="20000"/>
          </a:bodyPr>
          <a:lstStyle/>
          <a:p>
            <a:r>
              <a:rPr lang="ar-SA" b="1" dirty="0"/>
              <a:t>- ما يروونه من </a:t>
            </a:r>
            <a:r>
              <a:rPr lang="ar-SA" b="1" dirty="0" err="1"/>
              <a:t>المغيّبات:</a:t>
            </a:r>
            <a:r>
              <a:rPr lang="ar-SA" b="1" dirty="0"/>
              <a:t/>
            </a:r>
            <a:br>
              <a:rPr lang="ar-SA" b="1" dirty="0"/>
            </a:br>
            <a:r>
              <a:rPr lang="ar-SA" b="1" dirty="0"/>
              <a:t>تشمل الأمور الغيبية ما مضى، وما سيكون، والأخبار الماضية إما أن يكون مصدرها الرسول، وهذا هو المراد، وإما أن يكون مصدرها أهل الكتاب، وهذا يدخل في البحث </a:t>
            </a:r>
            <a:r>
              <a:rPr lang="ar-SA" b="1" dirty="0" err="1"/>
              <a:t>السابق.</a:t>
            </a:r>
            <a:r>
              <a:rPr lang="ar-SA" b="1" dirty="0"/>
              <a:t/>
            </a:r>
            <a:br>
              <a:rPr lang="ar-SA" b="1" dirty="0"/>
            </a:br>
            <a:r>
              <a:rPr lang="ar-SA" b="1" dirty="0"/>
              <a:t>أما الأخبار المستقبلية، فالغالب أنها عن رسول الله صلى الله عليه وسلم، وقد يرد منها ما هو عن أهل </a:t>
            </a:r>
            <a:r>
              <a:rPr lang="ar-SA" b="1" dirty="0" err="1"/>
              <a:t>الكتاب.</a:t>
            </a:r>
            <a:r>
              <a:rPr lang="ar-SA" b="1" dirty="0"/>
              <a:t/>
            </a:r>
            <a:br>
              <a:rPr lang="ar-SA" b="1" dirty="0"/>
            </a:br>
            <a:r>
              <a:rPr lang="ar-SA" b="1" dirty="0"/>
              <a:t>وها هنا مسألة تحتاج إلى بحث، وهي: كيف نُميّزُ ما روي عن أهل الكتاب مما روي عن النبي صلى الله عليه </a:t>
            </a:r>
            <a:r>
              <a:rPr lang="ar-SA" b="1" dirty="0" err="1"/>
              <a:t>وسلم؟.</a:t>
            </a:r>
            <a:r>
              <a:rPr lang="ar-SA" b="1" dirty="0"/>
              <a:t/>
            </a:r>
            <a:br>
              <a:rPr lang="ar-SA" b="1" dirty="0"/>
            </a:br>
            <a:r>
              <a:rPr lang="ar-SA" b="1" dirty="0" err="1"/>
              <a:t>الجواب: (................) </a:t>
            </a:r>
            <a:r>
              <a:rPr lang="ar-SA" b="1" baseline="30000" dirty="0"/>
              <a:t>(25</a:t>
            </a:r>
            <a:r>
              <a:rPr lang="ar-SA" b="1" baseline="30000" dirty="0" err="1"/>
              <a:t>)</a:t>
            </a:r>
            <a:r>
              <a:rPr lang="ar-SA" b="1" dirty="0" err="1"/>
              <a:t>.</a:t>
            </a:r>
            <a:r>
              <a:rPr lang="ar-SA" b="1" dirty="0"/>
              <a:t/>
            </a:r>
            <a:br>
              <a:rPr lang="ar-SA" b="1" dirty="0"/>
            </a:br>
            <a:r>
              <a:rPr lang="ar-SA" b="1" dirty="0" err="1"/>
              <a:t>هذا..</a:t>
            </a:r>
            <a:r>
              <a:rPr lang="ar-SA" b="1" dirty="0"/>
              <a:t> وما يُروى عن أهـل الكتاب، فقد اصطلح العلماء على تسميته </a:t>
            </a:r>
            <a:r>
              <a:rPr lang="ar-SA" b="1" dirty="0" err="1"/>
              <a:t>بـ</a:t>
            </a:r>
            <a:r>
              <a:rPr lang="ar-SA" b="1" dirty="0"/>
              <a:t> (الإسرائيليات</a:t>
            </a:r>
            <a:r>
              <a:rPr lang="ar-SA" b="1" dirty="0" err="1"/>
              <a:t>).</a:t>
            </a:r>
            <a:r>
              <a:rPr lang="ar-SA" b="1" dirty="0"/>
              <a:t> وهي عند الصحابة على قسمين من حيث التحمّل في </a:t>
            </a:r>
            <a:r>
              <a:rPr lang="ar-SA" b="1" dirty="0" err="1"/>
              <a:t>الرواية:</a:t>
            </a:r>
            <a:r>
              <a:rPr lang="ar-SA" b="1" dirty="0"/>
              <a:t/>
            </a:r>
            <a:br>
              <a:rPr lang="ar-SA" b="1" dirty="0"/>
            </a:br>
            <a:r>
              <a:rPr lang="ar-SA" b="1" dirty="0"/>
              <a:t>الأول: السماع منهم، وهذا يأخذونه عن بعض مسلمة أهل الكتاب: كابن سلام من الصحابة، وكعب الأحبار وأبي الجلد من </a:t>
            </a:r>
            <a:r>
              <a:rPr lang="ar-SA" b="1" dirty="0" err="1"/>
              <a:t>التابعين.</a:t>
            </a:r>
            <a:r>
              <a:rPr lang="ar-SA" b="1" dirty="0"/>
              <a:t/>
            </a:r>
            <a:br>
              <a:rPr lang="ar-SA" b="1" dirty="0"/>
            </a:br>
            <a:r>
              <a:rPr lang="ar-SA" b="1" dirty="0"/>
              <a:t>ويظهر من استقراء </a:t>
            </a:r>
            <a:r>
              <a:rPr lang="ar-SA" b="1" dirty="0" err="1"/>
              <a:t>المرويات</a:t>
            </a:r>
            <a:r>
              <a:rPr lang="ar-SA" b="1" dirty="0"/>
              <a:t> الإسرائيلية أن الصحابة لا يسندون </a:t>
            </a:r>
            <a:r>
              <a:rPr lang="ar-SA" b="1" dirty="0" err="1"/>
              <a:t>مروياتهم</a:t>
            </a:r>
            <a:r>
              <a:rPr lang="ar-SA" b="1" dirty="0"/>
              <a:t> في الغالب مما يجعل الباحث لا يجزم بالأخذ المباشر عن مُسِلمةِ بني إسرائيل، بل قد يكون مما اطّلعوا عليه وقرؤوه، والله </a:t>
            </a:r>
            <a:r>
              <a:rPr lang="ar-SA" b="1" dirty="0" err="1"/>
              <a:t>أعلم.</a:t>
            </a:r>
            <a:r>
              <a:rPr lang="ar-SA" b="1" dirty="0"/>
              <a:t/>
            </a:r>
            <a:br>
              <a:rPr lang="ar-SA" b="1" dirty="0"/>
            </a:br>
            <a:r>
              <a:rPr lang="ar-SA" b="1" dirty="0"/>
              <a:t>ومن أمثلة الرواية عن عبد الله بن سلام: ما رواه ابن </a:t>
            </a:r>
            <a:r>
              <a:rPr lang="ar-SA" b="1" dirty="0" err="1"/>
              <a:t>مُجلّز</a:t>
            </a:r>
            <a:r>
              <a:rPr lang="ar-SA" b="1" dirty="0"/>
              <a:t>، </a:t>
            </a:r>
            <a:r>
              <a:rPr lang="ar-SA" b="1" dirty="0" err="1"/>
              <a:t>قال: </a:t>
            </a:r>
            <a:r>
              <a:rPr lang="ar-SA" b="1" dirty="0"/>
              <a:t>(جلس ابن عباس إلى عبد الله بن سلام، فسأله عن الهدهد، لم تفقّده سليمان من بين </a:t>
            </a:r>
            <a:r>
              <a:rPr lang="ar-SA" b="1" dirty="0" err="1"/>
              <a:t>الطير؟</a:t>
            </a:r>
            <a:r>
              <a:rPr lang="ar-SA" b="1" dirty="0"/>
              <a:t> فقال عبد الله بن سلام: إن سليمان نزل منزلة في مسيرٍ له، فلم يَدْرِ ما بُعْدُ الماء، فقال: من يعلم بُعْدَ الماء؟، قالوا: الهدهد، فذلك حين تفقّده</a:t>
            </a:r>
            <a:r>
              <a:rPr lang="ar-SA" b="1" dirty="0" err="1"/>
              <a:t>) </a:t>
            </a:r>
            <a:r>
              <a:rPr lang="ar-SA" b="1" baseline="30000" dirty="0"/>
              <a:t>(26</a:t>
            </a:r>
            <a:r>
              <a:rPr lang="ar-SA" b="1" baseline="30000" dirty="0" err="1"/>
              <a:t>)</a:t>
            </a:r>
            <a:r>
              <a:rPr lang="ar-SA" b="1" dirty="0" err="1"/>
              <a:t>.</a:t>
            </a:r>
            <a:r>
              <a:rPr lang="ar-SA" b="1" dirty="0"/>
              <a:t/>
            </a:r>
            <a:br>
              <a:rPr lang="ar-SA" b="1" dirty="0"/>
            </a:br>
            <a:r>
              <a:rPr lang="ar-SA" b="1" dirty="0"/>
              <a:t>الثاني: ما يكون من طريق </a:t>
            </a:r>
            <a:r>
              <a:rPr lang="ar-SA" b="1" dirty="0" err="1"/>
              <a:t>الوجادة</a:t>
            </a:r>
            <a:r>
              <a:rPr lang="ar-SA" b="1" dirty="0"/>
              <a:t>، وهو ما يقرؤونه من كتب أهـل الكتاب، كما حصل لعبد الله بن عمرو بن العاص من إصابته </a:t>
            </a:r>
            <a:r>
              <a:rPr lang="ar-SA" b="1" dirty="0" err="1"/>
              <a:t>زاملتين</a:t>
            </a:r>
            <a:r>
              <a:rPr lang="ar-SA" b="1" dirty="0"/>
              <a:t> فيها كتبٌ من كتب أهل </a:t>
            </a:r>
            <a:r>
              <a:rPr lang="ar-SA" b="1" dirty="0" err="1"/>
              <a:t>الكتاب</a:t>
            </a:r>
            <a:r>
              <a:rPr lang="ar-SA" b="1" dirty="0" err="1" smtClean="0"/>
              <a:t>.</a:t>
            </a:r>
            <a:r>
              <a:rPr lang="ar-SA" b="1" dirty="0"/>
              <a:t> ثانياً: ما يتعلق بالفهم </a:t>
            </a:r>
            <a:r>
              <a:rPr lang="ar-SA" b="1" dirty="0" err="1"/>
              <a:t>والاجتهاد </a:t>
            </a:r>
            <a:r>
              <a:rPr lang="ar-SA" b="1" dirty="0"/>
              <a:t>(الاستدلال</a:t>
            </a:r>
            <a:r>
              <a:rPr lang="ar-SA" b="1" dirty="0" err="1"/>
              <a:t>):</a:t>
            </a:r>
            <a:r>
              <a:rPr lang="ar-SA" b="1" dirty="0"/>
              <a:t/>
            </a:r>
            <a:br>
              <a:rPr lang="ar-SA" b="1" dirty="0"/>
            </a:br>
            <a:r>
              <a:rPr lang="ar-SA" b="1" dirty="0"/>
              <a:t>يكون معتمد المفسّر في هذا القسم العقل، ولا خلاف في أن الصحابة قد اجتهدوا في بيان القرآن، وقد نبّه ابن الأثير إلى ذلك في شرحه </a:t>
            </a:r>
            <a:r>
              <a:rPr lang="ar-SA" b="1" dirty="0" err="1"/>
              <a:t>لحديث: </a:t>
            </a:r>
            <a:r>
              <a:rPr lang="ar-SA" b="1" dirty="0"/>
              <a:t>(من قال في كتاب الله عز وجل </a:t>
            </a:r>
            <a:r>
              <a:rPr lang="ar-SA" b="1" dirty="0" err="1"/>
              <a:t>برأيه...</a:t>
            </a:r>
            <a:r>
              <a:rPr lang="ar-SA" b="1" dirty="0"/>
              <a:t>) حيث </a:t>
            </a:r>
            <a:r>
              <a:rPr lang="ar-SA" b="1" dirty="0" err="1"/>
              <a:t>قال: </a:t>
            </a:r>
            <a:r>
              <a:rPr lang="ar-SA" b="1" dirty="0"/>
              <a:t>(وباطل أن يكون المراد </a:t>
            </a:r>
            <a:r>
              <a:rPr lang="ar-SA" b="1" dirty="0" err="1"/>
              <a:t>به</a:t>
            </a:r>
            <a:r>
              <a:rPr lang="ar-SA" b="1" dirty="0"/>
              <a:t>: أن لا يتكلم أحد في القرآن إلا بما سمعه، فإن الصحابة رضي الله عنهم قد فسّروا القرآن، واختلفوا في تفسيره على وجوهٍ، وليس كل ما قالوه سمعوه من النبي، وإن النبي صلى الله عليه وسلم دعا لابن عباس، </a:t>
            </a:r>
            <a:r>
              <a:rPr lang="ar-SA" b="1" dirty="0" err="1"/>
              <a:t>فقال: </a:t>
            </a:r>
            <a:r>
              <a:rPr lang="ar-SA" b="1" dirty="0"/>
              <a:t>«اللهم فقّهه في الدين وعلّمه التأويل»، فإن كان التأويل مسموعاً كالتنزيل، فما فائدة تخصيصه </a:t>
            </a:r>
            <a:r>
              <a:rPr lang="ar-SA" b="1" dirty="0" err="1"/>
              <a:t>بذلك؟) </a:t>
            </a:r>
            <a:r>
              <a:rPr lang="ar-SA" b="1" baseline="30000" dirty="0"/>
              <a:t>(27</a:t>
            </a:r>
            <a:r>
              <a:rPr lang="ar-SA" b="1" baseline="30000" dirty="0" err="1"/>
              <a:t>)</a:t>
            </a:r>
            <a:r>
              <a:rPr lang="ar-SA" b="1" dirty="0" err="1"/>
              <a:t>.</a:t>
            </a:r>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332656"/>
            <a:ext cx="8229600" cy="5793507"/>
          </a:xfrm>
        </p:spPr>
        <p:txBody>
          <a:bodyPr>
            <a:normAutofit fontScale="47500" lnSpcReduction="20000"/>
          </a:bodyPr>
          <a:lstStyle/>
          <a:p>
            <a:r>
              <a:rPr lang="ar-SA" b="1" dirty="0" err="1"/>
              <a:t>ويشتمل</a:t>
            </a:r>
            <a:r>
              <a:rPr lang="ar-SA" b="1" dirty="0"/>
              <a:t> هذا القسم على أربعة أنواع، </a:t>
            </a:r>
            <a:r>
              <a:rPr lang="ar-SA" b="1" dirty="0" err="1"/>
              <a:t>هي:</a:t>
            </a:r>
            <a:r>
              <a:rPr lang="ar-SA" b="1" dirty="0"/>
              <a:t/>
            </a:r>
            <a:br>
              <a:rPr lang="ar-SA" b="1" dirty="0"/>
            </a:br>
            <a:r>
              <a:rPr lang="ar-SA" b="1" dirty="0"/>
              <a:t>1- تفسير القرآن </a:t>
            </a:r>
            <a:r>
              <a:rPr lang="ar-SA" b="1" dirty="0" err="1"/>
              <a:t>بالقرآن:</a:t>
            </a:r>
            <a:r>
              <a:rPr lang="ar-SA" b="1" dirty="0"/>
              <a:t/>
            </a:r>
            <a:br>
              <a:rPr lang="ar-SA" b="1" dirty="0"/>
            </a:br>
            <a:r>
              <a:rPr lang="ar-SA" b="1" dirty="0"/>
              <a:t>قد سبق الحديث عن أن تفسير القرآن بالقرآن مرجعه إلى الرأي، وذلك أن ربط الصحابي بين آية وأخرى كان معتمداً على العقل، ولو كان عنده سندٌ إلى رسول الله لذكره، مثل ما مرّ ذكره في تفسير قوله </a:t>
            </a:r>
            <a:r>
              <a:rPr lang="ar-SA" b="1" dirty="0" err="1"/>
              <a:t>تعالى: </a:t>
            </a:r>
            <a:r>
              <a:rPr lang="ar-SA" b="1" dirty="0"/>
              <a:t>{الَّذِينَ آمَنُوا وَلَمْ يَلْبِسُوا إيمَانَهُم بِظُلْمٍ</a:t>
            </a:r>
            <a:r>
              <a:rPr lang="ar-SA" b="1" dirty="0" err="1"/>
              <a:t>} </a:t>
            </a:r>
            <a:r>
              <a:rPr lang="ar-SA" b="1" dirty="0"/>
              <a:t>[الأنعام: 82] حيث أُسند إلى </a:t>
            </a:r>
            <a:r>
              <a:rPr lang="ar-SA" b="1" dirty="0" err="1"/>
              <a:t>الرسول.</a:t>
            </a:r>
            <a:r>
              <a:rPr lang="ar-SA" b="1" dirty="0"/>
              <a:t/>
            </a:r>
            <a:br>
              <a:rPr lang="ar-SA" b="1" dirty="0"/>
            </a:br>
            <a:r>
              <a:rPr lang="ar-SA" b="1" dirty="0"/>
              <a:t>ومن الأمثلة الواردة عنهم في تفسير القرآن بالقرآن ما </a:t>
            </a:r>
            <a:r>
              <a:rPr lang="ar-SA" b="1" dirty="0" err="1"/>
              <a:t>يلي:</a:t>
            </a:r>
            <a:r>
              <a:rPr lang="ar-SA" b="1" dirty="0"/>
              <a:t/>
            </a:r>
            <a:br>
              <a:rPr lang="ar-SA" b="1" dirty="0"/>
            </a:br>
            <a:r>
              <a:rPr lang="ar-SA" b="1" dirty="0"/>
              <a:t>عن عمر بن الخطاب في تفسير قوله </a:t>
            </a:r>
            <a:r>
              <a:rPr lang="ar-SA" b="1" dirty="0" err="1"/>
              <a:t>تعالى: </a:t>
            </a:r>
            <a:r>
              <a:rPr lang="ar-SA" b="1" dirty="0"/>
              <a:t>{وَإذَا النُّفُوسُ زُوِّجَتْ</a:t>
            </a:r>
            <a:r>
              <a:rPr lang="ar-SA" b="1" dirty="0" err="1"/>
              <a:t>} </a:t>
            </a:r>
            <a:r>
              <a:rPr lang="ar-SA" b="1" dirty="0"/>
              <a:t>[التكوير: 7] قال: تزويجها: أن يؤلف كل قوم إلى شبههم، </a:t>
            </a:r>
            <a:r>
              <a:rPr lang="ar-SA" b="1" dirty="0" err="1"/>
              <a:t>وقال: </a:t>
            </a:r>
            <a:r>
              <a:rPr lang="ar-SA" b="1" dirty="0"/>
              <a:t>{احْشُرُوا الَذِينَ ظَلَمُوا وَأَزْوَاجَهُمْ وَمَا كَانُوا يَعْبُدُونَ</a:t>
            </a:r>
            <a:r>
              <a:rPr lang="ar-SA" b="1" dirty="0" err="1"/>
              <a:t>} </a:t>
            </a:r>
            <a:r>
              <a:rPr lang="ar-SA" b="1" dirty="0"/>
              <a:t>[الصافات: 22</a:t>
            </a:r>
            <a:r>
              <a:rPr lang="ar-SA" b="1" dirty="0" err="1"/>
              <a:t>] </a:t>
            </a:r>
            <a:r>
              <a:rPr lang="ar-SA" b="1" baseline="30000" dirty="0"/>
              <a:t>(28</a:t>
            </a:r>
            <a:r>
              <a:rPr lang="ar-SA" b="1" baseline="30000" dirty="0" err="1"/>
              <a:t>)</a:t>
            </a:r>
            <a:r>
              <a:rPr lang="ar-SA" b="1" dirty="0" err="1"/>
              <a:t>.</a:t>
            </a:r>
            <a:r>
              <a:rPr lang="ar-SA" b="1" dirty="0"/>
              <a:t/>
            </a:r>
            <a:br>
              <a:rPr lang="ar-SA" b="1" dirty="0"/>
            </a:br>
            <a:r>
              <a:rPr lang="ar-SA" b="1" dirty="0"/>
              <a:t>و مما يحسن بحثه في هذا الموضوع: كيفية استفادة الصحابة من القرآن في </a:t>
            </a:r>
            <a:r>
              <a:rPr lang="ar-SA" b="1" dirty="0" err="1"/>
              <a:t>تفسيرهم.</a:t>
            </a:r>
            <a:r>
              <a:rPr lang="ar-SA" b="1" dirty="0"/>
              <a:t/>
            </a:r>
            <a:br>
              <a:rPr lang="ar-SA" b="1" dirty="0"/>
            </a:br>
            <a:r>
              <a:rPr lang="ar-SA" b="1" dirty="0"/>
              <a:t>2- تفسير القرآن بأقوال الرسول مما لم ينص فيها على </a:t>
            </a:r>
            <a:r>
              <a:rPr lang="ar-SA" b="1" dirty="0" err="1"/>
              <a:t>التفسير:</a:t>
            </a:r>
            <a:r>
              <a:rPr lang="ar-SA" b="1" dirty="0"/>
              <a:t/>
            </a:r>
            <a:br>
              <a:rPr lang="ar-SA" b="1" dirty="0"/>
            </a:br>
            <a:r>
              <a:rPr lang="ar-SA" b="1" dirty="0"/>
              <a:t>سبق الحديث عن هذا القسم، وأن معتمد المفسر هاهنا العقل، وذلك لأن الصحابي يجتهد في ربط الحديث بمعنى </a:t>
            </a:r>
            <a:r>
              <a:rPr lang="ar-SA" b="1" dirty="0" err="1"/>
              <a:t>الآية.</a:t>
            </a:r>
            <a:r>
              <a:rPr lang="ar-SA" b="1" dirty="0"/>
              <a:t/>
            </a:r>
            <a:br>
              <a:rPr lang="ar-SA" b="1" dirty="0"/>
            </a:br>
            <a:r>
              <a:rPr lang="ar-SA" b="1" dirty="0"/>
              <a:t>ومن أمثلته: ما رواه البخاري عن أبي هريرة رضي الله عنه، عن النبي صلى الله عليه وسلم </a:t>
            </a:r>
            <a:r>
              <a:rPr lang="ar-SA" b="1" dirty="0" err="1"/>
              <a:t>قال: </a:t>
            </a:r>
            <a:r>
              <a:rPr lang="ar-SA" b="1" dirty="0"/>
              <a:t>«فضل صلاة الجمع على صلاة الواحد خمس وعشرون درجة، وتجتمع ملائكة الليل وملائكة النهار في صلاة الصبح» يقول أبو </a:t>
            </a:r>
            <a:r>
              <a:rPr lang="ar-SA" b="1" dirty="0" err="1"/>
              <a:t>هريرة: </a:t>
            </a:r>
            <a:r>
              <a:rPr lang="ar-SA" b="1" dirty="0"/>
              <a:t>(اقرؤوا إن </a:t>
            </a:r>
            <a:r>
              <a:rPr lang="ar-SA" b="1" dirty="0" err="1"/>
              <a:t>شئتم: </a:t>
            </a:r>
            <a:r>
              <a:rPr lang="ar-SA" b="1" dirty="0"/>
              <a:t>{وَقُرْآنَ الفَجْرِ إنَّ قُرْآنَ الفَجْرِ كَانَ مَشْهُوداً</a:t>
            </a:r>
            <a:r>
              <a:rPr lang="ar-SA" b="1" dirty="0" err="1"/>
              <a:t>}) </a:t>
            </a:r>
            <a:r>
              <a:rPr lang="ar-SA" b="1" baseline="30000" dirty="0"/>
              <a:t>(29</a:t>
            </a:r>
            <a:r>
              <a:rPr lang="ar-SA" b="1" baseline="30000" dirty="0" err="1"/>
              <a:t>)</a:t>
            </a:r>
            <a:r>
              <a:rPr lang="ar-SA" b="1" dirty="0" err="1"/>
              <a:t>.</a:t>
            </a:r>
            <a:r>
              <a:rPr lang="ar-SA" b="1" dirty="0"/>
              <a:t/>
            </a:r>
            <a:br>
              <a:rPr lang="ar-SA" b="1" dirty="0"/>
            </a:br>
            <a:r>
              <a:rPr lang="ar-SA" b="1" dirty="0"/>
              <a:t>فنلاحظ أن أبا هريرة نزّل الحديث على معنى الآية، فجعل اجتماع الملائكة هو الشهود الذي يحصل في صلاة </a:t>
            </a:r>
            <a:r>
              <a:rPr lang="ar-SA" b="1" dirty="0" err="1"/>
              <a:t>الفجر.</a:t>
            </a:r>
            <a:r>
              <a:rPr lang="ar-SA" b="1" dirty="0"/>
              <a:t/>
            </a:r>
            <a:br>
              <a:rPr lang="ar-SA" b="1" dirty="0"/>
            </a:br>
            <a:endParaRPr lang="ar-IQ" b="1" dirty="0" smtClean="0"/>
          </a:p>
          <a:p>
            <a:r>
              <a:rPr lang="ar-SA" b="1" dirty="0" smtClean="0"/>
              <a:t>3- </a:t>
            </a:r>
            <a:r>
              <a:rPr lang="ar-SA" b="1" dirty="0"/>
              <a:t>التفسير </a:t>
            </a:r>
            <a:r>
              <a:rPr lang="ar-SA" b="1" dirty="0" err="1"/>
              <a:t>اللغوي </a:t>
            </a:r>
            <a:r>
              <a:rPr lang="ar-SA" b="1" dirty="0"/>
              <a:t>(المحتملات اللغوية</a:t>
            </a:r>
            <a:r>
              <a:rPr lang="ar-SA" b="1" dirty="0" err="1" smtClean="0"/>
              <a:t>):</a:t>
            </a:r>
            <a:r>
              <a:rPr lang="ar-SA" b="1" dirty="0"/>
              <a:t/>
            </a:r>
            <a:br>
              <a:rPr lang="ar-SA" b="1" dirty="0"/>
            </a:br>
            <a:r>
              <a:rPr lang="ar-SA" b="1" dirty="0"/>
              <a:t>نزل القرآن بلغة الصحابة رضي الله عنهم، ولذا: فهم أئمة التفسير اللغوي، وإذا روي عن أحدهم تفسير لغوي، فإن محلّه </a:t>
            </a:r>
            <a:r>
              <a:rPr lang="ar-SA" b="1" dirty="0" err="1"/>
              <a:t>القبول.</a:t>
            </a:r>
            <a:r>
              <a:rPr lang="ar-SA" b="1" dirty="0"/>
              <a:t/>
            </a:r>
            <a:br>
              <a:rPr lang="ar-SA" b="1" dirty="0"/>
            </a:br>
            <a:r>
              <a:rPr lang="ar-SA" b="1" dirty="0"/>
              <a:t>وبالنظر إلى الألفاظ اللغوية المفسّرة تجد أنها على </a:t>
            </a:r>
            <a:r>
              <a:rPr lang="ar-SA" b="1" dirty="0" err="1"/>
              <a:t>قسمين:</a:t>
            </a:r>
            <a:r>
              <a:rPr lang="ar-SA" b="1" dirty="0"/>
              <a:t/>
            </a:r>
            <a:br>
              <a:rPr lang="ar-SA" b="1" dirty="0"/>
            </a:br>
            <a:r>
              <a:rPr lang="ar-SA" b="1" dirty="0"/>
              <a:t>الأول: ألاّ يحتمل اللفظ إلا معنى واحداً، وهذا ما لا يقع فيه خلاف، وهو أشبه بأن يجعل من القسم الذي طريقه السماع لا الاجتهاد، لعدم الحاجة لإعمال الرأي في مثل </a:t>
            </a:r>
            <a:r>
              <a:rPr lang="ar-SA" b="1" dirty="0" err="1"/>
              <a:t>هذا.</a:t>
            </a:r>
            <a:r>
              <a:rPr lang="ar-SA" b="1" dirty="0"/>
              <a:t/>
            </a:r>
            <a:br>
              <a:rPr lang="ar-SA" b="1" dirty="0"/>
            </a:br>
            <a:r>
              <a:rPr lang="ar-SA" b="1" dirty="0"/>
              <a:t>الثاني: ما يحتمل أكثر من معنى، والسياق محتمل لها جميعها، ففي مثل هذا يكون التّميّزُ وإعمال الرأي اعتماداً على المعنى اللغوي، ومن أمثلة ذلك: ما ذكره الطبري في تفسير قوله </a:t>
            </a:r>
            <a:r>
              <a:rPr lang="ar-SA" b="1" dirty="0" err="1"/>
              <a:t>تعالى: </a:t>
            </a:r>
            <a:r>
              <a:rPr lang="ar-SA" b="1" dirty="0"/>
              <a:t>{خِتَامُهُ مِسْكٌ</a:t>
            </a:r>
            <a:r>
              <a:rPr lang="ar-SA" b="1" dirty="0" err="1"/>
              <a:t>} </a:t>
            </a:r>
            <a:r>
              <a:rPr lang="ar-SA" b="1" dirty="0"/>
              <a:t>[المطففين: 26] أن فيه ثلاثة أقوال، اثنين منها عن </a:t>
            </a:r>
            <a:r>
              <a:rPr lang="ar-SA" b="1" dirty="0" err="1"/>
              <a:t>صحابيين:</a:t>
            </a:r>
            <a:r>
              <a:rPr lang="ar-SA" b="1" dirty="0"/>
              <a:t/>
            </a:r>
            <a:br>
              <a:rPr lang="ar-SA" b="1" dirty="0"/>
            </a:br>
            <a:r>
              <a:rPr lang="ar-SA" b="1" dirty="0"/>
              <a:t>القول الأول: بمعنى خِلْطُهُ، وهذا قول ابن مسعود، </a:t>
            </a:r>
            <a:r>
              <a:rPr lang="ar-SA" b="1" dirty="0" err="1"/>
              <a:t>قال: </a:t>
            </a:r>
            <a:r>
              <a:rPr lang="ar-SA" b="1" dirty="0"/>
              <a:t>(أما إنه ليس بالخاتم الذي يختم، أما سمعتم المرأة من نسائكم تقول: طيب كذا وكذا خلطه مسك</a:t>
            </a:r>
            <a:r>
              <a:rPr lang="ar-SA" b="1" dirty="0" err="1"/>
              <a:t>).</a:t>
            </a:r>
            <a:r>
              <a:rPr lang="ar-SA" b="1" dirty="0"/>
              <a:t/>
            </a:r>
            <a:br>
              <a:rPr lang="ar-SA" b="1" dirty="0"/>
            </a:br>
            <a:r>
              <a:rPr lang="ar-SA" b="1" dirty="0"/>
              <a:t>القول الثاني: بمعنى: آخر شرابهم، وهذا قول ابن عباس، </a:t>
            </a:r>
            <a:r>
              <a:rPr lang="ar-SA" b="1" dirty="0" err="1"/>
              <a:t>قال: </a:t>
            </a:r>
            <a:r>
              <a:rPr lang="ar-SA" b="1" dirty="0"/>
              <a:t>(طيّب الله لهم الخمر، فكان آخر شيء جعل فيها حتى تختم بالمسك</a:t>
            </a:r>
            <a:r>
              <a:rPr lang="ar-SA" b="1" dirty="0" err="1"/>
              <a:t>) </a:t>
            </a:r>
            <a:r>
              <a:rPr lang="ar-SA" b="1" baseline="30000" dirty="0"/>
              <a:t>(30</a:t>
            </a:r>
            <a:r>
              <a:rPr lang="ar-SA" b="1" baseline="30000" dirty="0" err="1"/>
              <a:t>)</a:t>
            </a:r>
            <a:r>
              <a:rPr lang="ar-SA" b="1" dirty="0" err="1"/>
              <a:t>.</a:t>
            </a:r>
            <a:r>
              <a:rPr lang="ar-SA" b="1" dirty="0"/>
              <a:t/>
            </a:r>
            <a:br>
              <a:rPr lang="ar-SA" b="1" dirty="0"/>
            </a:br>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67544" y="548680"/>
            <a:ext cx="8208912" cy="6048672"/>
          </a:xfrm>
        </p:spPr>
        <p:txBody>
          <a:bodyPr>
            <a:noAutofit/>
          </a:bodyPr>
          <a:lstStyle/>
          <a:p>
            <a:r>
              <a:rPr lang="ar-SA" sz="1600" b="1" dirty="0"/>
              <a:t>- ما يرجع إلى احتمال النص القرآني أكثر من </a:t>
            </a:r>
            <a:r>
              <a:rPr lang="ar-SA" sz="1600" b="1" dirty="0" err="1"/>
              <a:t>معنى:</a:t>
            </a:r>
            <a:r>
              <a:rPr lang="ar-SA" sz="1600" b="1" dirty="0"/>
              <a:t/>
            </a:r>
            <a:br>
              <a:rPr lang="ar-SA" sz="1600" b="1" dirty="0"/>
            </a:br>
            <a:r>
              <a:rPr lang="ar-SA" sz="1600" b="1" dirty="0"/>
              <a:t>قد تحتمل الآية أكثر من معنى، فيذكر صحابي أحد هذه المعاني، ثم يذكر الآخر معنًى غيره من المعاني المحتملة لهذا الخطاب القرآني، وقد يعتمد في اختياره على ما سبق من الأقسام الثلاثة فيما يتعلق </a:t>
            </a:r>
            <a:r>
              <a:rPr lang="ar-SA" sz="1600" b="1" dirty="0" err="1"/>
              <a:t>بالاجتهاد.</a:t>
            </a:r>
            <a:r>
              <a:rPr lang="ar-SA" sz="1600" b="1" dirty="0"/>
              <a:t/>
            </a:r>
            <a:br>
              <a:rPr lang="ar-SA" sz="1600" b="1" dirty="0"/>
            </a:br>
            <a:r>
              <a:rPr lang="ar-SA" sz="1600" b="1" dirty="0"/>
              <a:t>ومن أمثلة ذلـك: تفسيرهـم قوله </a:t>
            </a:r>
            <a:r>
              <a:rPr lang="ar-SA" sz="1600" b="1" dirty="0" err="1"/>
              <a:t>تعـالى: </a:t>
            </a:r>
            <a:r>
              <a:rPr lang="ar-SA" sz="1600" b="1" dirty="0"/>
              <a:t>{لَتَرْكَبُنَّ طَبَقاً عَن طَبَقٍ</a:t>
            </a:r>
            <a:r>
              <a:rPr lang="ar-SA" sz="1600" b="1" dirty="0" err="1"/>
              <a:t>} </a:t>
            </a:r>
            <a:r>
              <a:rPr lang="ar-SA" sz="1600" b="1" dirty="0"/>
              <a:t>[الانشقاق: 19]، ورد في </a:t>
            </a:r>
            <a:r>
              <a:rPr lang="ar-SA" sz="1600" b="1" dirty="0" err="1"/>
              <a:t>قـوله </a:t>
            </a:r>
            <a:r>
              <a:rPr lang="ar-SA" sz="1600" b="1" dirty="0"/>
              <a:t>{لَتَرْكَبُنَّ} قراءات، منها: فتح التاء والباء، وقد اختلف في: من وجّه إليه الخطاب؟، على </a:t>
            </a:r>
            <a:r>
              <a:rPr lang="ar-SA" sz="1600" b="1" dirty="0" err="1"/>
              <a:t>قولين:</a:t>
            </a:r>
            <a:r>
              <a:rPr lang="ar-SA" sz="1600" b="1" dirty="0"/>
              <a:t/>
            </a:r>
            <a:br>
              <a:rPr lang="ar-SA" sz="1600" b="1" dirty="0"/>
            </a:br>
            <a:r>
              <a:rPr lang="ar-SA" sz="1600" b="1" dirty="0"/>
              <a:t>الأول: أن الخطاب موجّه للرسول، واختلف في </a:t>
            </a:r>
            <a:r>
              <a:rPr lang="ar-SA" sz="1600" b="1" dirty="0" err="1"/>
              <a:t>معنى </a:t>
            </a:r>
            <a:r>
              <a:rPr lang="ar-SA" sz="1600" b="1" dirty="0"/>
              <a:t>{طَبَقاً عَن طَبَقٍ} على هذا القول على </a:t>
            </a:r>
            <a:r>
              <a:rPr lang="ar-SA" sz="1600" b="1" dirty="0" err="1"/>
              <a:t>معنيين:</a:t>
            </a:r>
            <a:r>
              <a:rPr lang="ar-SA" sz="1600" b="1" dirty="0"/>
              <a:t/>
            </a:r>
            <a:br>
              <a:rPr lang="ar-SA" sz="1600" b="1" dirty="0"/>
            </a:br>
            <a:r>
              <a:rPr lang="ar-SA" sz="1600" b="1" dirty="0"/>
              <a:t>1- لتركبن يا محمد حالاً بعد حال، وأمراً بعد أمر من الشدائد، وهذا مروي عن ابن عباس من طريق مجاهد </a:t>
            </a:r>
            <a:r>
              <a:rPr lang="ar-SA" sz="1600" b="1" dirty="0" err="1"/>
              <a:t>والعوفي.</a:t>
            </a:r>
            <a:r>
              <a:rPr lang="ar-SA" sz="1600" b="1" dirty="0"/>
              <a:t/>
            </a:r>
            <a:br>
              <a:rPr lang="ar-SA" sz="1600" b="1" dirty="0"/>
            </a:br>
            <a:r>
              <a:rPr lang="ar-SA" sz="1600" b="1" dirty="0"/>
              <a:t>2- لتركبن يا محمد سماءً بعد سماءٍ، وهذا مروي عن ابن مسعود من رواية </a:t>
            </a:r>
            <a:r>
              <a:rPr lang="ar-SA" sz="1600" b="1" dirty="0" err="1"/>
              <a:t>علقمة.</a:t>
            </a:r>
            <a:r>
              <a:rPr lang="ar-SA" sz="1600" b="1" dirty="0"/>
              <a:t/>
            </a:r>
            <a:br>
              <a:rPr lang="ar-SA" sz="1600" b="1" dirty="0"/>
            </a:br>
            <a:r>
              <a:rPr lang="ar-SA" sz="1600" b="1" dirty="0"/>
              <a:t>الثاني: أن الخطاب موجّه للسماء، والمعنى: أنها تتغيّر ضروباً من </a:t>
            </a:r>
            <a:r>
              <a:rPr lang="ar-SA" sz="1600" b="1" dirty="0" err="1"/>
              <a:t>التغيّر:</a:t>
            </a:r>
            <a:r>
              <a:rPr lang="ar-SA" sz="1600" b="1" dirty="0"/>
              <a:t/>
            </a:r>
            <a:br>
              <a:rPr lang="ar-SA" sz="1600" b="1" dirty="0"/>
            </a:br>
            <a:r>
              <a:rPr lang="ar-SA" sz="1600" b="1" dirty="0"/>
              <a:t>تتشقق بالغمام مرّة، وتَحْمَر أخرى، فتصير وردة كالدهان، وتكون أخرى كالمهل، وهذا مروي عن ابن مسعود من رواية مرة </a:t>
            </a:r>
            <a:r>
              <a:rPr lang="ar-SA" sz="1600" b="1" dirty="0" err="1"/>
              <a:t>الهمذاني</a:t>
            </a:r>
            <a:r>
              <a:rPr lang="ar-SA" sz="1600" b="1" dirty="0"/>
              <a:t> و إبراهيم </a:t>
            </a:r>
            <a:r>
              <a:rPr lang="ar-SA" sz="1600" b="1" dirty="0" err="1"/>
              <a:t>النخعي </a:t>
            </a:r>
            <a:r>
              <a:rPr lang="ar-SA" sz="1600" b="1" baseline="30000" dirty="0"/>
              <a:t>(31</a:t>
            </a:r>
            <a:r>
              <a:rPr lang="ar-SA" sz="1600" b="1" baseline="30000" dirty="0" smtClean="0"/>
              <a:t>)</a:t>
            </a:r>
            <a:r>
              <a:rPr lang="ar-SA" sz="1600" b="1" dirty="0" smtClean="0"/>
              <a:t>.في </a:t>
            </a:r>
            <a:r>
              <a:rPr lang="ar-SA" sz="1600" b="1" dirty="0"/>
              <a:t>هذا المثال تجد لابن مسعود قولين في تحديد من وجّه له الخطاب، وفي الأول يوافقه ابن عباس في هذه الجزئية، ثم يخالفه في معنى الركوب طبقاً عن </a:t>
            </a:r>
            <a:r>
              <a:rPr lang="ar-SA" sz="1600" b="1" dirty="0" smtClean="0"/>
              <a:t>طبق.وما </a:t>
            </a:r>
            <a:r>
              <a:rPr lang="ar-SA" sz="1600" b="1" dirty="0"/>
              <a:t>كان ذلك الاختلاف إلا لاحتمال هذا النص هذه المعاني المذكورة، فأبدى كل واحد منهما أحد هذه المحتملات.</a:t>
            </a:r>
            <a:endParaRPr lang="en-US" sz="1600" dirty="0"/>
          </a:p>
          <a:p>
            <a:r>
              <a:rPr lang="ar-SA" sz="1600" b="1" dirty="0"/>
              <a:t>مسألة: في اجتهاد الصحابة في حياة </a:t>
            </a:r>
            <a:r>
              <a:rPr lang="ar-SA" sz="1600" b="1" dirty="0" err="1"/>
              <a:t>الرسول:</a:t>
            </a:r>
            <a:r>
              <a:rPr lang="ar-SA" sz="1600" b="1" dirty="0"/>
              <a:t/>
            </a:r>
            <a:br>
              <a:rPr lang="ar-SA" sz="1600" b="1" dirty="0"/>
            </a:br>
            <a:r>
              <a:rPr lang="ar-SA" sz="1600" b="1" dirty="0"/>
              <a:t>تُظهر بعض النصوص أن الصحابة كان لهم اجتهادات في فهم الخطاب القرآني وتفسيره في عصر الرسول صلى الله عليه وسلم، وكان لاجتهادهم </a:t>
            </a:r>
            <a:r>
              <a:rPr lang="ar-SA" sz="1600" b="1" dirty="0" err="1"/>
              <a:t>حالتان:</a:t>
            </a:r>
            <a:r>
              <a:rPr lang="ar-SA" sz="1600" b="1" dirty="0"/>
              <a:t/>
            </a:r>
            <a:br>
              <a:rPr lang="ar-SA" sz="1600" b="1" dirty="0"/>
            </a:br>
            <a:r>
              <a:rPr lang="ar-SA" sz="1600" b="1" dirty="0"/>
              <a:t>الحالة الأولى: أن يُقِرّ الرسول اجتهادهم، ومن ذلك: الأثر المروي عن عمرو بن العاص، قال: بعثني رسول الله صلى الله عليه وسلم </a:t>
            </a:r>
            <a:r>
              <a:rPr lang="ar-SA" sz="1600" b="1" dirty="0" err="1"/>
              <a:t>عام </a:t>
            </a:r>
            <a:r>
              <a:rPr lang="ar-SA" sz="1600" b="1" dirty="0"/>
              <a:t>(ذات السلاسل)، فاحتلمت في ليلة باردة شديدة البرد، فأشفقت إن اغتسلت أن أهلـك، فتيمّمت </a:t>
            </a:r>
            <a:r>
              <a:rPr lang="ar-SA" sz="1600" b="1" dirty="0" err="1"/>
              <a:t>به</a:t>
            </a:r>
            <a:r>
              <a:rPr lang="ar-SA" sz="1600" b="1" dirty="0"/>
              <a:t>، ثم صليت بأصحابي صلاة الصبح، فلما قدمت على رسول الله ذكرت ذلك له، </a:t>
            </a:r>
            <a:r>
              <a:rPr lang="ar-SA" sz="1600" b="1" dirty="0" err="1"/>
              <a:t>فقال: </a:t>
            </a:r>
            <a:r>
              <a:rPr lang="ar-SA" sz="1600" b="1" dirty="0"/>
              <a:t>«</a:t>
            </a:r>
            <a:r>
              <a:rPr lang="ar-SA" sz="1600" b="1" dirty="0" err="1"/>
              <a:t>ياعمرو</a:t>
            </a:r>
            <a:r>
              <a:rPr lang="ar-SA" sz="1600" b="1" dirty="0"/>
              <a:t>، صليت بأصحابك وأنت جنب؟» قلت: نعم يا رسول الله، إني احتلمت في ليلة باردة شديدة البرد، فأشفقت إن اغتسلت أن أهلك، وذكرت قول </a:t>
            </a:r>
            <a:r>
              <a:rPr lang="ar-SA" sz="1600" b="1" dirty="0" err="1"/>
              <a:t>الله: </a:t>
            </a:r>
            <a:r>
              <a:rPr lang="ar-SA" sz="1600" b="1" dirty="0"/>
              <a:t>{وَلا تَقْتُلُوا أَنفُسَكُمْ</a:t>
            </a:r>
            <a:r>
              <a:rPr lang="ar-SA" sz="1600" b="1" dirty="0" err="1"/>
              <a:t>} </a:t>
            </a:r>
            <a:r>
              <a:rPr lang="ar-SA" sz="1600" b="1" dirty="0"/>
              <a:t>[النساء: 29] فتيممت، ثم صليت، فضحك، ولم يقل </a:t>
            </a:r>
            <a:r>
              <a:rPr lang="ar-SA" sz="1600" b="1" dirty="0" err="1"/>
              <a:t>شيئاً </a:t>
            </a:r>
            <a:r>
              <a:rPr lang="ar-SA" sz="1600" b="1" baseline="30000" dirty="0"/>
              <a:t>(32</a:t>
            </a:r>
            <a:r>
              <a:rPr lang="ar-SA" sz="1600" b="1" baseline="30000" dirty="0" err="1"/>
              <a:t>)</a:t>
            </a:r>
            <a:r>
              <a:rPr lang="ar-SA" sz="1600" b="1" dirty="0" err="1"/>
              <a:t>.</a:t>
            </a:r>
            <a:r>
              <a:rPr lang="ar-SA" sz="1600" b="1" dirty="0"/>
              <a:t/>
            </a:r>
            <a:br>
              <a:rPr lang="ar-SA" sz="1600" b="1" dirty="0"/>
            </a:br>
            <a:r>
              <a:rPr lang="ar-SA" sz="1600" b="1" dirty="0"/>
              <a:t>ومنه: ما رواه الطبري عن هشام بن عروة عن أبيه، </a:t>
            </a:r>
            <a:r>
              <a:rPr lang="ar-SA" sz="1600" b="1" dirty="0" err="1"/>
              <a:t>قال: </a:t>
            </a:r>
            <a:r>
              <a:rPr lang="ar-SA" sz="1600" b="1" dirty="0"/>
              <a:t>(تلا رسول الله </a:t>
            </a:r>
            <a:r>
              <a:rPr lang="ar-SA" sz="1600" b="1" dirty="0" err="1"/>
              <a:t>يوماً </a:t>
            </a:r>
            <a:r>
              <a:rPr lang="ar-SA" sz="1600" b="1" dirty="0"/>
              <a:t>{أَفَلا يَتَدَبَّرُونَ القُرْآنَ أَمْ عَلَى قُلُوبٍ أَقْفَالُهَا</a:t>
            </a:r>
            <a:r>
              <a:rPr lang="ar-SA" sz="1600" b="1" dirty="0" err="1"/>
              <a:t>} </a:t>
            </a:r>
            <a:r>
              <a:rPr lang="ar-SA" sz="1600" b="1" dirty="0"/>
              <a:t>[محمد: 24]، فقال شاب من أهل اليمن: بل عليها أقفالها، حتى يكون الله عز وجل يفتحها أو يفرجها، فما زال الشاب في نفس عمر رضي الله عنه حتى وُلّيَ فاستعان </a:t>
            </a:r>
            <a:r>
              <a:rPr lang="ar-SA" sz="1600" b="1" dirty="0" err="1"/>
              <a:t>به) </a:t>
            </a:r>
            <a:r>
              <a:rPr lang="ar-SA" sz="1600" b="1" baseline="30000" dirty="0"/>
              <a:t>(33</a:t>
            </a:r>
            <a:r>
              <a:rPr lang="ar-SA" sz="1600" b="1" baseline="30000" dirty="0" err="1"/>
              <a:t>)</a:t>
            </a:r>
            <a:r>
              <a:rPr lang="ar-SA" sz="1600" b="1" dirty="0" err="1"/>
              <a:t>.</a:t>
            </a:r>
            <a:r>
              <a:rPr lang="ar-SA" sz="1600" b="1" dirty="0"/>
              <a:t/>
            </a:r>
            <a:br>
              <a:rPr lang="ar-SA" sz="1600" b="1" dirty="0"/>
            </a:br>
            <a:endParaRPr lang="ar-IQ"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332656"/>
            <a:ext cx="8219256" cy="6120680"/>
          </a:xfrm>
        </p:spPr>
        <p:txBody>
          <a:bodyPr>
            <a:noAutofit/>
          </a:bodyPr>
          <a:lstStyle/>
          <a:p>
            <a:r>
              <a:rPr lang="ar-SA" sz="1500" b="1" dirty="0"/>
              <a:t>الحالة الثانية: أن يُصَحّح الرسول فهمهم </a:t>
            </a:r>
            <a:r>
              <a:rPr lang="ar-SA" sz="1500" b="1" dirty="0" err="1"/>
              <a:t>للآية:</a:t>
            </a:r>
            <a:r>
              <a:rPr lang="ar-SA" sz="1500" b="1" dirty="0"/>
              <a:t/>
            </a:r>
            <a:br>
              <a:rPr lang="ar-SA" sz="1500" b="1" dirty="0"/>
            </a:br>
            <a:r>
              <a:rPr lang="ar-SA" sz="1500" b="1" dirty="0"/>
              <a:t>ومثاله: تفسيرهم الظلم، في قوله </a:t>
            </a:r>
            <a:r>
              <a:rPr lang="ar-SA" sz="1500" b="1" dirty="0" err="1"/>
              <a:t>تعالى: </a:t>
            </a:r>
            <a:r>
              <a:rPr lang="ar-SA" sz="1500" b="1" dirty="0"/>
              <a:t>{الَّذِينَ آمَنُوا وَلَمْ يَلْبِسُوا إيمَانَهُم بِظُلْمٍ</a:t>
            </a:r>
            <a:r>
              <a:rPr lang="ar-SA" sz="1500" b="1" dirty="0" err="1"/>
              <a:t>} </a:t>
            </a:r>
            <a:r>
              <a:rPr lang="ar-SA" sz="1500" b="1" dirty="0"/>
              <a:t>[الأنعام: 82]، فقد فهم الصحابة أن الظلم عام يشمل جميع أنواعه، وذلك </a:t>
            </a:r>
            <a:r>
              <a:rPr lang="ar-SA" sz="1500" b="1" dirty="0" err="1"/>
              <a:t>بقولهم: </a:t>
            </a:r>
            <a:r>
              <a:rPr lang="ar-SA" sz="1500" b="1" dirty="0"/>
              <a:t>(وأينا لم يظلم نفسه)، فأخبرهم الرسول بالمراد بالظلم في الآية، وأنه </a:t>
            </a:r>
            <a:r>
              <a:rPr lang="ar-SA" sz="1500" b="1" dirty="0" err="1"/>
              <a:t>الشرك </a:t>
            </a:r>
            <a:r>
              <a:rPr lang="ar-SA" sz="1500" b="1" baseline="30000" dirty="0"/>
              <a:t>(34</a:t>
            </a:r>
            <a:r>
              <a:rPr lang="ar-SA" sz="1500" b="1" baseline="30000" dirty="0" smtClean="0"/>
              <a:t>)</a:t>
            </a:r>
            <a:r>
              <a:rPr lang="ar-SA" sz="1500" b="1" dirty="0" smtClean="0"/>
              <a:t>.ومنه </a:t>
            </a:r>
            <a:r>
              <a:rPr lang="ar-SA" sz="1500" b="1" dirty="0"/>
              <a:t>حديث عدي بن حاتم، في قوله </a:t>
            </a:r>
            <a:r>
              <a:rPr lang="ar-SA" sz="1500" b="1" dirty="0" err="1"/>
              <a:t>تعالى: </a:t>
            </a:r>
            <a:r>
              <a:rPr lang="ar-SA" sz="1500" b="1" dirty="0"/>
              <a:t>{وَكُلُوا وَاشْرَبُوا حَتَّى يَتَبَيَّنَ لَكُمُ الخَيْطُ الأَبْيَضُ مِنَ الخَيْطِ الأَسْوَدِ مِنَ الفَجْرِ</a:t>
            </a:r>
            <a:r>
              <a:rPr lang="ar-SA" sz="1500" b="1" dirty="0" err="1"/>
              <a:t>} </a:t>
            </a:r>
            <a:r>
              <a:rPr lang="ar-SA" sz="1500" b="1" dirty="0"/>
              <a:t>[البقرة: 187] حيث عمد رضي الله عنه إلى عقالين: أبيض وأسود، ثم جعلهما تحت وسادة، ثم جعل ينظر إليهما في بعض الليل، فلم يستبينا، فلما أصبح أخبر الرسول بفعله، فأرشده الرسول إلى أن المراد </a:t>
            </a:r>
            <a:r>
              <a:rPr lang="ar-SA" sz="1500" b="1" dirty="0" err="1"/>
              <a:t>بهما</a:t>
            </a:r>
            <a:r>
              <a:rPr lang="ar-SA" sz="1500" b="1" dirty="0"/>
              <a:t> سواد الليل وبياض </a:t>
            </a:r>
            <a:r>
              <a:rPr lang="ar-SA" sz="1500" b="1" dirty="0" err="1"/>
              <a:t>النهار </a:t>
            </a:r>
            <a:r>
              <a:rPr lang="ar-SA" sz="1500" b="1" baseline="30000" dirty="0"/>
              <a:t>(35</a:t>
            </a:r>
            <a:r>
              <a:rPr lang="ar-SA" sz="1500" b="1" baseline="30000" dirty="0" smtClean="0"/>
              <a:t>)</a:t>
            </a:r>
            <a:r>
              <a:rPr lang="ar-SA" sz="1500" b="1" dirty="0" smtClean="0"/>
              <a:t>.ففي </a:t>
            </a:r>
            <a:r>
              <a:rPr lang="ar-SA" sz="1500" b="1" dirty="0"/>
              <a:t>هذين المثالين تلاحظ أن الصحابة فهموا الآية على معنى محتمل، لكنه غير المراد، فأرشدهم الرسول إلى المعنى المراد بالآية، ولم ينههم عن تفهّمِ القرآن إلا بالرجوع إليه.</a:t>
            </a:r>
            <a:endParaRPr lang="en-US" sz="1500" dirty="0"/>
          </a:p>
          <a:p>
            <a:r>
              <a:rPr lang="ar-SA" sz="1500" b="1" dirty="0"/>
              <a:t>حكم تفسير </a:t>
            </a:r>
            <a:r>
              <a:rPr lang="ar-SA" sz="1500" b="1" dirty="0" err="1"/>
              <a:t>الصحابي:</a:t>
            </a:r>
            <a:r>
              <a:rPr lang="ar-SA" sz="1500" b="1" dirty="0"/>
              <a:t/>
            </a:r>
            <a:br>
              <a:rPr lang="ar-SA" sz="1500" b="1" dirty="0"/>
            </a:br>
            <a:r>
              <a:rPr lang="ar-SA" sz="1500" b="1" dirty="0"/>
              <a:t>لا يصلح إطلاق الحكم على تفسير الصحابي جملة من حيث الاحتجاج </a:t>
            </a:r>
            <a:r>
              <a:rPr lang="ar-SA" sz="1500" b="1" dirty="0" err="1"/>
              <a:t>به</a:t>
            </a:r>
            <a:r>
              <a:rPr lang="ar-SA" sz="1500" b="1" dirty="0"/>
              <a:t> أو عدمه، بل لابدّ من التفصيل في تفسير </a:t>
            </a:r>
            <a:r>
              <a:rPr lang="ar-SA" sz="1500" b="1" dirty="0" smtClean="0"/>
              <a:t>الصحابي.لقد </a:t>
            </a:r>
            <a:r>
              <a:rPr lang="ar-SA" sz="1500" b="1" dirty="0"/>
              <a:t>سبق ذكر أن الصحابة يجتهدون في التفسير، وهذا الاجتهاد عرضة للخطأ؛ لأن الواحد منهم غير معصوم حتى يقبل منه كل </a:t>
            </a:r>
            <a:r>
              <a:rPr lang="ar-SA" sz="1500" b="1" dirty="0" smtClean="0"/>
              <a:t>قوله.</a:t>
            </a:r>
            <a:r>
              <a:rPr lang="ar-IQ" sz="1500" b="1" dirty="0" smtClean="0"/>
              <a:t> </a:t>
            </a:r>
            <a:r>
              <a:rPr lang="ar-SA" sz="1500" b="1" dirty="0" smtClean="0"/>
              <a:t>ثم </a:t>
            </a:r>
            <a:r>
              <a:rPr lang="ar-SA" sz="1500" b="1" dirty="0"/>
              <a:t>إن هذا الاجتهاد مدعاة لوقوع الاختلاف في التفسير، وبهذا لا يكون قول أحدهم حجة؛ لأن الصحابة إذا اختلفوا لم يكن قول بعضهم حجة على </a:t>
            </a:r>
            <a:r>
              <a:rPr lang="ar-SA" sz="1500" b="1" dirty="0" smtClean="0"/>
              <a:t>بعضٍ.ويمكن </a:t>
            </a:r>
            <a:r>
              <a:rPr lang="ar-SA" sz="1500" b="1" dirty="0"/>
              <a:t>تنزيل الحكم مقسّماً على مصادرهم: </a:t>
            </a:r>
            <a:r>
              <a:rPr lang="ar-SA" sz="1500" b="1" dirty="0" err="1"/>
              <a:t>النقلية</a:t>
            </a:r>
            <a:r>
              <a:rPr lang="ar-SA" sz="1500" b="1" dirty="0"/>
              <a:t> </a:t>
            </a:r>
            <a:r>
              <a:rPr lang="ar-SA" sz="1500" b="1" dirty="0" err="1"/>
              <a:t>والاستدلالية.</a:t>
            </a:r>
            <a:r>
              <a:rPr lang="ar-SA" sz="1500" b="1" dirty="0"/>
              <a:t/>
            </a:r>
            <a:br>
              <a:rPr lang="ar-SA" sz="1500" b="1" dirty="0"/>
            </a:br>
            <a:r>
              <a:rPr lang="ar-SA" sz="1500" b="1" dirty="0"/>
              <a:t>أولاً: المصادر </a:t>
            </a:r>
            <a:r>
              <a:rPr lang="ar-SA" sz="1500" b="1" dirty="0" err="1" smtClean="0"/>
              <a:t>النقلية:</a:t>
            </a:r>
            <a:r>
              <a:rPr lang="en-US" sz="1500" b="1" dirty="0" smtClean="0"/>
              <a:t> </a:t>
            </a:r>
            <a:r>
              <a:rPr lang="ar-SA" sz="1500" b="1" dirty="0" smtClean="0"/>
              <a:t>يشمل </a:t>
            </a:r>
            <a:r>
              <a:rPr lang="ar-SA" sz="1500" b="1" dirty="0"/>
              <a:t>الحكم على المصادر </a:t>
            </a:r>
            <a:r>
              <a:rPr lang="ar-SA" sz="1500" b="1" dirty="0" err="1"/>
              <a:t>النقلية</a:t>
            </a:r>
            <a:r>
              <a:rPr lang="ar-SA" sz="1500" b="1" dirty="0"/>
              <a:t> ما </a:t>
            </a:r>
            <a:r>
              <a:rPr lang="ar-SA" sz="1500" b="1" dirty="0" err="1"/>
              <a:t>يلي:</a:t>
            </a:r>
            <a:r>
              <a:rPr lang="ar-SA" sz="1500" b="1" dirty="0"/>
              <a:t/>
            </a:r>
            <a:br>
              <a:rPr lang="ar-SA" sz="1500" b="1" dirty="0"/>
            </a:br>
            <a:r>
              <a:rPr lang="ar-SA" sz="1500" b="1" dirty="0"/>
              <a:t>أسباب النزول، وأحوال من نزل فيهم القرآن، والأمور </a:t>
            </a:r>
            <a:r>
              <a:rPr lang="ar-SA" sz="1500" b="1" dirty="0" err="1"/>
              <a:t>الغيبية.</a:t>
            </a:r>
            <a:r>
              <a:rPr lang="ar-SA" sz="1500" b="1" dirty="0"/>
              <a:t/>
            </a:r>
            <a:br>
              <a:rPr lang="ar-SA" sz="1500" b="1" dirty="0"/>
            </a:br>
            <a:r>
              <a:rPr lang="ar-SA" sz="1500" b="1" dirty="0"/>
              <a:t>ثانياً: المصادر </a:t>
            </a:r>
            <a:r>
              <a:rPr lang="ar-SA" sz="1500" b="1" dirty="0" err="1"/>
              <a:t>الاستدلالية </a:t>
            </a:r>
            <a:r>
              <a:rPr lang="ar-SA" sz="1500" b="1" dirty="0"/>
              <a:t>(الاجتهاد</a:t>
            </a:r>
            <a:r>
              <a:rPr lang="ar-SA" sz="1500" b="1" dirty="0" err="1"/>
              <a:t>):</a:t>
            </a:r>
            <a:r>
              <a:rPr lang="ar-SA" sz="1500" b="1" dirty="0"/>
              <a:t/>
            </a:r>
            <a:br>
              <a:rPr lang="ar-SA" sz="1500" b="1" dirty="0"/>
            </a:br>
            <a:r>
              <a:rPr lang="ar-SA" sz="1500" b="1" dirty="0"/>
              <a:t>سبق تقسيم هذه المصادر إلى أربعة أقسام، وسيكون الحديث هنا عامّاً </a:t>
            </a:r>
            <a:r>
              <a:rPr lang="ar-SA" sz="1500" b="1" dirty="0" err="1"/>
              <a:t>عنها.</a:t>
            </a:r>
            <a:r>
              <a:rPr lang="ar-SA" sz="1500" b="1" dirty="0"/>
              <a:t/>
            </a:r>
            <a:br>
              <a:rPr lang="ar-SA" sz="1500" b="1" dirty="0"/>
            </a:br>
            <a:r>
              <a:rPr lang="ar-SA" sz="1500" b="1" dirty="0"/>
              <a:t>والتفسير إما أن يكون بياناً عن لفظٍ، وإما أن يكون بياناً عن </a:t>
            </a:r>
            <a:r>
              <a:rPr lang="ar-SA" sz="1500" b="1" dirty="0" err="1"/>
              <a:t>معنىً.</a:t>
            </a:r>
            <a:r>
              <a:rPr lang="ar-SA" sz="1500" b="1" dirty="0"/>
              <a:t/>
            </a:r>
            <a:br>
              <a:rPr lang="ar-SA" sz="1500" b="1" dirty="0"/>
            </a:br>
            <a:r>
              <a:rPr lang="ar-SA" sz="1500" b="1" dirty="0"/>
              <a:t>فإذا لم يحتمل اللفظ أو المعنى المراد إلا تفسيراً واحداً لا غير، فإن هذا مما لا مجال للاجتهاد فيه، وحكم هذا التفسير: القبول؛ لعدم احتمال </a:t>
            </a:r>
            <a:r>
              <a:rPr lang="ar-SA" sz="1500" b="1" dirty="0" smtClean="0"/>
              <a:t>غيره.أما </a:t>
            </a:r>
            <a:r>
              <a:rPr lang="ar-SA" sz="1500" b="1" dirty="0"/>
              <a:t>إذا وقع الاحتمال في الآية، فإن هذا مجال الاجتهاد والرأي، وإذا كانت الآية محتملة لأكثر من قول، فإن هذا الاجتهاد يحتمل </a:t>
            </a:r>
            <a:r>
              <a:rPr lang="ar-SA" sz="1500" b="1" dirty="0" err="1"/>
              <a:t>أمرين:</a:t>
            </a:r>
            <a:r>
              <a:rPr lang="ar-SA" sz="1500" b="1" dirty="0"/>
              <a:t/>
            </a:r>
            <a:br>
              <a:rPr lang="ar-SA" sz="1500" b="1" dirty="0"/>
            </a:br>
            <a:r>
              <a:rPr lang="ar-SA" sz="1500" b="1" dirty="0"/>
              <a:t>الأول: أن يكون مما توافق عليه اجتهاد </a:t>
            </a:r>
            <a:r>
              <a:rPr lang="ar-SA" sz="1500" b="1" dirty="0" err="1"/>
              <a:t>الصحابة </a:t>
            </a:r>
            <a:r>
              <a:rPr lang="ar-SA" sz="1500" b="1" dirty="0"/>
              <a:t>(أو كان في حكمه؛ كالإجماع السكوتي) فإن هذا حجة يجب قبوله </a:t>
            </a:r>
            <a:r>
              <a:rPr lang="ar-SA" sz="1500" b="1" dirty="0" err="1"/>
              <a:t>عنهم.</a:t>
            </a:r>
            <a:r>
              <a:rPr lang="ar-SA" sz="1500" b="1" dirty="0"/>
              <a:t/>
            </a:r>
            <a:br>
              <a:rPr lang="ar-SA" sz="1500" b="1" dirty="0"/>
            </a:br>
            <a:r>
              <a:rPr lang="ar-SA" sz="1500" b="1" dirty="0"/>
              <a:t>الثاني: أن يقع بينهم خلاف مُحقّق، ففي هذه الحالة لا يمكن القول بحجيّة هذه الأقوال، ولا بأحدها على الآخر؛ لأن قول أحدهم لا يكون حجة على الآخر، فلا يقال: معنى الآية كذا لأنه قول ابن عباس، مع وجود مخالفٍ له من </a:t>
            </a:r>
            <a:r>
              <a:rPr lang="ar-SA" sz="1500" b="1" dirty="0" err="1"/>
              <a:t>الصحابة.</a:t>
            </a:r>
            <a:r>
              <a:rPr lang="ar-SA" sz="1500" b="1" dirty="0"/>
              <a:t/>
            </a:r>
            <a:br>
              <a:rPr lang="ar-SA" sz="1500" b="1" dirty="0"/>
            </a:br>
            <a:r>
              <a:rPr lang="ar-SA" sz="1500" b="1" dirty="0"/>
              <a:t>وإنما يكون عمل من بعدهم في مثل هذه الحالة الترجيح بدليل صالح للترجيح، ومحلّ هذا البحث موضع آخر، وهو قواعد الترجيح؛ لأن المراد هنا بيان ما يكون حجة وما لا يكون من أقوال </a:t>
            </a:r>
            <a:r>
              <a:rPr lang="ar-SA" sz="1500" b="1" dirty="0" err="1"/>
              <a:t>الصحابة..</a:t>
            </a:r>
            <a:r>
              <a:rPr lang="ar-SA" sz="1500" b="1" dirty="0"/>
              <a:t> والله أعلم.</a:t>
            </a:r>
            <a:endParaRPr lang="en-US" sz="1500" dirty="0"/>
          </a:p>
          <a:p>
            <a:endParaRPr lang="ar-IQ" sz="15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160</Words>
  <Application>Microsoft Office PowerPoint</Application>
  <PresentationFormat>On-screen Show (4:3)</PresentationFormat>
  <Paragraphs>25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Slide 3</vt:lpstr>
      <vt:lpstr>Slide 4</vt:lpstr>
      <vt:lpstr>Slide 5</vt:lpstr>
      <vt:lpstr>Slide 6</vt:lpstr>
      <vt:lpstr>Slide 7</vt:lpstr>
      <vt:lpstr>Slide 8</vt:lpstr>
      <vt:lpstr>Slide 9</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5</cp:revision>
  <dcterms:created xsi:type="dcterms:W3CDTF">2019-12-02T21:08:28Z</dcterms:created>
  <dcterms:modified xsi:type="dcterms:W3CDTF">2019-12-02T21:49:00Z</dcterms:modified>
</cp:coreProperties>
</file>