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6" d="100"/>
          <a:sy n="86" d="100"/>
        </p:scale>
        <p:origin x="-1542" y="-116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19/12/03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19/12/03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19/12/03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19/12/03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19/12/03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19/12/03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19/12/03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19/12/03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19/12/03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IQ" dirty="0"/>
              <a:t/>
            </a:r>
            <a:br>
              <a:rPr lang="ar-IQ" dirty="0"/>
            </a:br>
            <a:r>
              <a:rPr lang="ar-IQ" dirty="0"/>
              <a:t/>
            </a:r>
            <a:br>
              <a:rPr lang="ar-IQ" dirty="0"/>
            </a:br>
            <a:endParaRPr lang="en-US" dirty="0"/>
          </a:p>
        </p:txBody>
      </p:sp>
      <p:sp>
        <p:nvSpPr>
          <p:cNvPr id="3" name="Subtitle 2"/>
          <p:cNvSpPr>
            <a:spLocks noGrp="1"/>
          </p:cNvSpPr>
          <p:nvPr>
            <p:ph type="subTitle" idx="1"/>
          </p:nvPr>
        </p:nvSpPr>
        <p:spPr/>
        <p:txBody>
          <a:bodyPr/>
          <a:lstStyle/>
          <a:p>
            <a:endParaRPr lang="en-US" dirty="0"/>
          </a:p>
        </p:txBody>
      </p:sp>
      <p:sp>
        <p:nvSpPr>
          <p:cNvPr id="4" name="Rectangle 3"/>
          <p:cNvSpPr/>
          <p:nvPr/>
        </p:nvSpPr>
        <p:spPr>
          <a:xfrm>
            <a:off x="2286000" y="-20854571"/>
            <a:ext cx="4572000" cy="46628149"/>
          </a:xfrm>
          <a:prstGeom prst="rect">
            <a:avLst/>
          </a:prstGeom>
        </p:spPr>
        <p:txBody>
          <a:bodyPr>
            <a:spAutoFit/>
          </a:bodyPr>
          <a:lstStyle/>
          <a:p>
            <a:r>
              <a:rPr lang="ar-IQ" dirty="0"/>
              <a:t>مقدمة في أصول الفقه[1]:</a:t>
            </a:r>
          </a:p>
          <a:p>
            <a:endParaRPr lang="ar-IQ" dirty="0"/>
          </a:p>
          <a:p>
            <a:r>
              <a:rPr lang="ar-IQ" dirty="0"/>
              <a:t>هذا الفن من الأهمية بمكانٍ، فيَنبغي لطالب العلم الاهتمام والاعتناء به؛ لذا يقول العُلماء: (من حُرِمَ الأصول، حُرِمَ الوصول)، فلا يُمكن أن تصل إلى العلوم إلا بأصولها وقواعدها.</a:t>
            </a:r>
          </a:p>
          <a:p>
            <a:endParaRPr lang="ar-IQ" dirty="0"/>
          </a:p>
          <a:p>
            <a:r>
              <a:rPr lang="ar-IQ" dirty="0"/>
              <a:t> </a:t>
            </a:r>
          </a:p>
          <a:p>
            <a:endParaRPr lang="ar-IQ" dirty="0"/>
          </a:p>
          <a:p>
            <a:r>
              <a:rPr lang="ar-IQ" dirty="0"/>
              <a:t>إن أصول الفقه عِلم جليلُ القدر، بالغ الأهمية، وغزير الفائدة؛ فائدته التمكُّن من حصول قدرة تستطيع بها استِخراج الأحكام الشرعية من أدلتها على أسُس سليمة؛ أي أنك إذا عرفتَ أصول الفقه، أمكنَكَ أن تَستنبِط الأحكام الشرعية من أدلتها، فتأمَّل معي المثال التالي:</a:t>
            </a:r>
          </a:p>
          <a:p>
            <a:endParaRPr lang="ar-IQ" dirty="0"/>
          </a:p>
          <a:p>
            <a:r>
              <a:rPr lang="ar-IQ" dirty="0"/>
              <a:t>قول الله - تعالى -: ﴿ وَأُولَاتُ الْأَحْمَالِ أَجَلُهُنَّ أَنْ يَضَعْنَ حَمْلَهُنَّ ﴾ [الطلاق: 4].</a:t>
            </a:r>
          </a:p>
          <a:p>
            <a:endParaRPr lang="ar-IQ" dirty="0"/>
          </a:p>
          <a:p>
            <a:r>
              <a:rPr lang="ar-IQ" dirty="0"/>
              <a:t> </a:t>
            </a:r>
          </a:p>
          <a:p>
            <a:endParaRPr lang="ar-IQ" dirty="0"/>
          </a:p>
          <a:p>
            <a:r>
              <a:rPr lang="ar-IQ" dirty="0"/>
              <a:t>فظاهر الآية أن المرأة إذا وضعَت ولو بعد موت زوجِها بدقائق انتهَت عدَّتها، علمنا هذا من دراسة أصول الفقه؛ لأن هذا عموم، والعموم يشمَل جميع أفراده.</a:t>
            </a:r>
          </a:p>
          <a:p>
            <a:endParaRPr lang="ar-IQ" dirty="0"/>
          </a:p>
          <a:p>
            <a:r>
              <a:rPr lang="ar-IQ" dirty="0"/>
              <a:t> </a:t>
            </a:r>
          </a:p>
          <a:p>
            <a:endParaRPr lang="ar-IQ" dirty="0"/>
          </a:p>
          <a:p>
            <a:r>
              <a:rPr lang="ar-IQ" dirty="0"/>
              <a:t>أصول الفقه:</a:t>
            </a:r>
          </a:p>
          <a:p>
            <a:endParaRPr lang="ar-IQ" dirty="0"/>
          </a:p>
          <a:p>
            <a:r>
              <a:rPr lang="ar-IQ" dirty="0"/>
              <a:t>فائدة:</a:t>
            </a:r>
          </a:p>
          <a:p>
            <a:endParaRPr lang="ar-IQ" dirty="0"/>
          </a:p>
          <a:p>
            <a:r>
              <a:rPr lang="ar-IQ" dirty="0"/>
              <a:t>العلماء - رَحِمَهم الله - يَذكُرون عند التعريف: المعنى اللُّغوي؛ لأنه الحقيقة التي يُرجَع إليها، ويَذكرون المعنى الشرعي؛ لأن الحقيقة الشرعية لها ارتباط بالمعنى اللُّغوي، ولها صِلة به؛ لأن الشرع جاء باللغة العربية، فله ارتباط بالمعنى اللغوي، أحيانًا يزيد أوصافًا، وأحيانًا ينقص مثاله:</a:t>
            </a:r>
          </a:p>
          <a:p>
            <a:endParaRPr lang="ar-IQ" dirty="0"/>
          </a:p>
          <a:p>
            <a:r>
              <a:rPr lang="ar-IQ" dirty="0"/>
              <a:t>• الصلاة في اللغة: الدعاء، ولكن في الشرع هي: (عبادة ذات أقوال وأفعال معلومة مُفتتَحة بالتكبير، ومختتَمة بالتسليم).</a:t>
            </a:r>
          </a:p>
          <a:p>
            <a:endParaRPr lang="ar-IQ" dirty="0"/>
          </a:p>
          <a:p>
            <a:r>
              <a:rPr lang="ar-IQ" dirty="0"/>
              <a:t> </a:t>
            </a:r>
          </a:p>
          <a:p>
            <a:endParaRPr lang="ar-IQ" dirty="0"/>
          </a:p>
          <a:p>
            <a:r>
              <a:rPr lang="ar-IQ" dirty="0"/>
              <a:t>تعريف أصول الفقه:</a:t>
            </a:r>
          </a:p>
          <a:p>
            <a:endParaRPr lang="ar-IQ" dirty="0"/>
          </a:p>
          <a:p>
            <a:r>
              <a:rPr lang="ar-IQ" dirty="0"/>
              <a:t>يُعرَّف أصول الفقه باعتبارَين:</a:t>
            </a:r>
          </a:p>
          <a:p>
            <a:endParaRPr lang="ar-IQ" dirty="0"/>
          </a:p>
          <a:p>
            <a:r>
              <a:rPr lang="ar-IQ" dirty="0"/>
              <a:t>الأول: باعتِبار مُفردَيه:</a:t>
            </a:r>
          </a:p>
          <a:p>
            <a:endParaRPr lang="ar-IQ" dirty="0"/>
          </a:p>
          <a:p>
            <a:r>
              <a:rPr lang="ar-IQ" dirty="0"/>
              <a:t>أي كلمة "أصول" على حِدة، وكلمة "فقه" على حِدة.</a:t>
            </a:r>
          </a:p>
          <a:p>
            <a:endParaRPr lang="ar-IQ" dirty="0"/>
          </a:p>
          <a:p>
            <a:r>
              <a:rPr lang="ar-IQ" dirty="0"/>
              <a:t> </a:t>
            </a:r>
          </a:p>
          <a:p>
            <a:endParaRPr lang="ar-IQ" dirty="0"/>
          </a:p>
          <a:p>
            <a:r>
              <a:rPr lang="ar-IQ" dirty="0"/>
              <a:t>فالأصول: هي جَمع أصل، وهو ما يُبنى عليه غيرُه، أو ما يَستنِد وجود الشيء إليه؛ قال - تعالى -: ﴿ أَلَمْ تَرَ كَيْفَ ضَرَبَ اللَّهُ مَثَلاً كَلِمَةً طَيِّبَةً كَشَجَرَةٍ طَيِّبَةٍ أَصْلُهَا ثَابِتٌ وَفَرْعُهَا فِي السَّمَاءِ ﴾ [إبراهيم: 24].</a:t>
            </a:r>
          </a:p>
          <a:p>
            <a:endParaRPr lang="ar-IQ" dirty="0"/>
          </a:p>
          <a:p>
            <a:r>
              <a:rPr lang="ar-IQ" dirty="0"/>
              <a:t> </a:t>
            </a:r>
          </a:p>
          <a:p>
            <a:endParaRPr lang="ar-IQ" dirty="0"/>
          </a:p>
          <a:p>
            <a:r>
              <a:rPr lang="ar-IQ" dirty="0"/>
              <a:t>لذا أبو الإنسان وجدُّه يسمى أصلاً؛ لأنه يتفرَّع منه أولاده.</a:t>
            </a:r>
          </a:p>
          <a:p>
            <a:endParaRPr lang="ar-IQ" dirty="0"/>
          </a:p>
          <a:p>
            <a:r>
              <a:rPr lang="ar-IQ" dirty="0"/>
              <a:t> </a:t>
            </a:r>
          </a:p>
          <a:p>
            <a:endParaRPr lang="ar-IQ" dirty="0"/>
          </a:p>
          <a:p>
            <a:r>
              <a:rPr lang="ar-IQ" dirty="0"/>
              <a:t>أما الأصل اصطلاحًا: فيُطلَق على الدليل غالبًا؛ كقولهم: "أصل هذه المسألة الكتاب والسنَّة"؛ أي دليلها، ويُطلق على غير ذلك، إلا أن هذا الإطلاق هو المراد في علم الأصول[2].</a:t>
            </a:r>
          </a:p>
          <a:p>
            <a:endParaRPr lang="ar-IQ" dirty="0"/>
          </a:p>
          <a:p>
            <a:r>
              <a:rPr lang="ar-IQ" dirty="0"/>
              <a:t> </a:t>
            </a:r>
          </a:p>
          <a:p>
            <a:endParaRPr lang="ar-IQ" dirty="0"/>
          </a:p>
          <a:p>
            <a:r>
              <a:rPr lang="ar-IQ" dirty="0"/>
              <a:t>أما الفقه:</a:t>
            </a:r>
          </a:p>
          <a:p>
            <a:endParaRPr lang="ar-IQ" dirty="0"/>
          </a:p>
          <a:p>
            <a:r>
              <a:rPr lang="ar-IQ" dirty="0"/>
              <a:t>لغةً: فالفهم؛ قال - تعالى -: ﴿ وَاحْلُلْ عُقْدَةً مِنْ لِسَانِي * يَفْقَهُوا قَوْلِي ﴾ [طه: 27، 28]، وقال - تعالى -: ﴿ وَلَكِنْ لَا تَفْقَهُونَ تَسْبِيحَهُمْ ﴾ [الإسراء: 44]، ويُطلَق على العلم، وعلى الفِطنة.</a:t>
            </a:r>
          </a:p>
          <a:p>
            <a:endParaRPr lang="ar-IQ" dirty="0"/>
          </a:p>
          <a:p>
            <a:r>
              <a:rPr lang="ar-IQ" dirty="0"/>
              <a:t> </a:t>
            </a:r>
          </a:p>
          <a:p>
            <a:endParaRPr lang="ar-IQ" dirty="0"/>
          </a:p>
          <a:p>
            <a:r>
              <a:rPr lang="ar-IQ" dirty="0"/>
              <a:t>أما الفقه اصطلاحًا فهو: (معرفة الأحكام الشرعية العملية المُكتسَبة من أدلتها التفصيلية)[3].</a:t>
            </a:r>
          </a:p>
          <a:p>
            <a:endParaRPr lang="ar-IQ" dirty="0"/>
          </a:p>
          <a:p>
            <a:r>
              <a:rPr lang="ar-IQ" dirty="0"/>
              <a:t> </a:t>
            </a:r>
          </a:p>
          <a:p>
            <a:endParaRPr lang="ar-IQ" dirty="0"/>
          </a:p>
          <a:p>
            <a:r>
              <a:rPr lang="ar-IQ" dirty="0"/>
              <a:t>الثاني: تعريف أصول الفقه باعتباره عِلمًا ولقبًا:</a:t>
            </a:r>
          </a:p>
          <a:p>
            <a:endParaRPr lang="ar-IQ" dirty="0"/>
          </a:p>
          <a:p>
            <a:r>
              <a:rPr lang="ar-IQ" dirty="0"/>
              <a:t>هو: (أدلة الفقه الإجمالية، وكيفية الاستفادة منها، وحال المستفيد)[4].</a:t>
            </a:r>
          </a:p>
          <a:p>
            <a:endParaRPr lang="ar-IQ" dirty="0"/>
          </a:p>
          <a:p>
            <a:r>
              <a:rPr lang="ar-IQ" dirty="0"/>
              <a:t> </a:t>
            </a:r>
          </a:p>
          <a:p>
            <a:endParaRPr lang="ar-IQ" dirty="0"/>
          </a:p>
          <a:p>
            <a:r>
              <a:rPr lang="ar-IQ" dirty="0"/>
              <a:t>• المقصود بأدلة الفقه الإجمالية: هي الأدلة الشرعية المتَّفق عليها والمختلف فيها.</a:t>
            </a:r>
          </a:p>
          <a:p>
            <a:endParaRPr lang="ar-IQ" dirty="0"/>
          </a:p>
          <a:p>
            <a:r>
              <a:rPr lang="ar-IQ" dirty="0"/>
              <a:t> </a:t>
            </a:r>
          </a:p>
          <a:p>
            <a:endParaRPr lang="ar-IQ" dirty="0"/>
          </a:p>
          <a:p>
            <a:r>
              <a:rPr lang="ar-IQ" dirty="0"/>
              <a:t>• المقصود بكيفية الاستفادة منها: أي كيفية استفادة الأحكام الشرعية من الأدلة الشرعية، وهي طرق الاستِنباط، مثل الأمر والنهي، والعام والخاص، والمُطلَق والمقيَّد، والمُجمَل والمبيَّن، والمنطوق والمفهوم.</a:t>
            </a:r>
          </a:p>
          <a:p>
            <a:endParaRPr lang="ar-IQ" dirty="0"/>
          </a:p>
          <a:p>
            <a:r>
              <a:rPr lang="ar-IQ" dirty="0"/>
              <a:t> </a:t>
            </a:r>
          </a:p>
          <a:p>
            <a:endParaRPr lang="ar-IQ" dirty="0"/>
          </a:p>
          <a:p>
            <a:r>
              <a:rPr lang="ar-IQ" dirty="0"/>
              <a:t>• المقصود بحال المستفيد: أي المجتهد، ويدخُل في ذلك مباحث التعارُض والترجيح، والفتوى؛ لأنها من خصائص المُجتهِد، ويَدخُل فيه أيضًا مبحث التقليد؛ لكون المقلد تابعًا له.</a:t>
            </a:r>
          </a:p>
          <a:p>
            <a:endParaRPr lang="ar-IQ" dirty="0"/>
          </a:p>
          <a:p>
            <a:r>
              <a:rPr lang="ar-IQ" dirty="0"/>
              <a:t> </a:t>
            </a:r>
          </a:p>
          <a:p>
            <a:endParaRPr lang="ar-IQ" dirty="0"/>
          </a:p>
          <a:p>
            <a:r>
              <a:rPr lang="ar-IQ" dirty="0"/>
              <a:t>• بقي من مباحث علم الأصول: مبحث الأحكام، لم يدخل في هذا التعريف باعتبار أن موضوع أصول الفقه هو: الأدلة، فتكون الأحكام بهذا الاعتبار مقدِّمة من مُقدِّمات علم أصول الفقه، غير داخلة في موضوعه.</a:t>
            </a:r>
          </a:p>
          <a:p>
            <a:endParaRPr lang="ar-IQ" dirty="0"/>
          </a:p>
          <a:p>
            <a:r>
              <a:rPr lang="ar-IQ" dirty="0"/>
              <a:t> </a:t>
            </a:r>
          </a:p>
          <a:p>
            <a:endParaRPr lang="ar-IQ" dirty="0"/>
          </a:p>
          <a:p>
            <a:r>
              <a:rPr lang="ar-IQ" dirty="0"/>
              <a:t>وعند التأمل نجد أنه داخِل في عِلم الأصول، سواء ذُكر في التعريف أم لا، وسواء اعتُبر موضوعًا لعلم الأصول أم لا[5].</a:t>
            </a:r>
          </a:p>
          <a:p>
            <a:endParaRPr lang="ar-IQ" dirty="0"/>
          </a:p>
          <a:p>
            <a:r>
              <a:rPr lang="ar-IQ" dirty="0"/>
              <a:t> </a:t>
            </a:r>
          </a:p>
          <a:p>
            <a:endParaRPr lang="ar-IQ" dirty="0"/>
          </a:p>
          <a:p>
            <a:r>
              <a:rPr lang="ar-IQ" dirty="0"/>
              <a:t>• هناك أيضًا قواعد الفقه: وهي تبحَث في قواعد وضوابط الفقه، التي يَنبني عليها مسائل.</a:t>
            </a:r>
          </a:p>
          <a:p>
            <a:endParaRPr lang="ar-IQ" dirty="0"/>
          </a:p>
          <a:p>
            <a:r>
              <a:rPr lang="ar-IQ" dirty="0"/>
              <a:t> </a:t>
            </a:r>
          </a:p>
          <a:p>
            <a:endParaRPr lang="ar-IQ" dirty="0"/>
          </a:p>
          <a:p>
            <a:r>
              <a:rPr lang="ar-IQ" dirty="0"/>
              <a:t>مسألة:</a:t>
            </a:r>
          </a:p>
          <a:p>
            <a:endParaRPr lang="ar-IQ" dirty="0"/>
          </a:p>
          <a:p>
            <a:r>
              <a:rPr lang="ar-IQ" dirty="0"/>
              <a:t>هل يَنبغي أن يُقدَّم علم أصول الفقه على الفقه، أم يقدم الفقه عليه؟</a:t>
            </a:r>
          </a:p>
          <a:p>
            <a:endParaRPr lang="ar-IQ" dirty="0"/>
          </a:p>
          <a:p>
            <a:endParaRPr lang="ar-IQ" dirty="0"/>
          </a:p>
          <a:p>
            <a:endParaRPr lang="ar-IQ" dirty="0"/>
          </a:p>
          <a:p>
            <a:r>
              <a:rPr lang="ar-IQ" dirty="0" smtClean="0"/>
              <a:t>قال </a:t>
            </a:r>
            <a:r>
              <a:rPr lang="ar-IQ" dirty="0"/>
              <a:t>بعض العلماء - رحمهم الله -: قدِّم الأصول حتى تَبني عليها الفروع، فاعرف أصول الفقه، قبل أن تعرف الفقه.</a:t>
            </a:r>
          </a:p>
          <a:p>
            <a:endParaRPr lang="ar-IQ" dirty="0"/>
          </a:p>
          <a:p>
            <a:r>
              <a:rPr lang="ar-IQ" dirty="0"/>
              <a:t> </a:t>
            </a:r>
          </a:p>
          <a:p>
            <a:endParaRPr lang="ar-IQ" dirty="0"/>
          </a:p>
          <a:p>
            <a:r>
              <a:rPr lang="ar-IQ" dirty="0"/>
              <a:t>وقال بعض العلماء - رحمهم الله -: بل يقدَّم الفقه؛ لأن الإنسان يُمكن أن يعرف الفقه دون أن يرجع إلى أصول الفقه، وحينئذ يمكن للإنسان أن يعرف الفقه قبل أن يعرف أصول الفقه؛ وهذا هو الذي عليه العمل الجاري من قديم الزمان، حتى إن بعض المشايخ - فيما نسمَع - يقرؤون الفقه، ولا يقرؤون أصول الفقه </a:t>
            </a:r>
            <a:r>
              <a:rPr lang="ar-IQ" dirty="0" smtClean="0"/>
              <a:t>إطلاقًا].</a:t>
            </a:r>
            <a:endParaRPr lang="ar-IQ" dirty="0"/>
          </a:p>
          <a:p>
            <a:endParaRPr lang="ar-IQ" dirty="0"/>
          </a:p>
          <a:p>
            <a:r>
              <a:rPr lang="ar-IQ" dirty="0"/>
              <a:t> </a:t>
            </a:r>
          </a:p>
          <a:p>
            <a:endParaRPr lang="ar-IQ" dirty="0"/>
          </a:p>
          <a:p>
            <a:r>
              <a:rPr lang="ar-IQ" dirty="0"/>
              <a:t>موضوع أصول الفقه:</a:t>
            </a:r>
          </a:p>
          <a:p>
            <a:endParaRPr lang="ar-IQ" dirty="0"/>
          </a:p>
          <a:p>
            <a:r>
              <a:rPr lang="ar-IQ" dirty="0"/>
              <a:t>هو معرفة الأدلة الشرعية ومراتبها وأحوالها[7].</a:t>
            </a:r>
          </a:p>
          <a:p>
            <a:endParaRPr lang="ar-IQ" dirty="0"/>
          </a:p>
          <a:p>
            <a:r>
              <a:rPr lang="ar-IQ" dirty="0"/>
              <a:t> </a:t>
            </a:r>
          </a:p>
          <a:p>
            <a:endParaRPr lang="ar-IQ" dirty="0"/>
          </a:p>
          <a:p>
            <a:r>
              <a:rPr lang="ar-IQ" dirty="0"/>
              <a:t>مَصادر أصول الفقه:</a:t>
            </a:r>
          </a:p>
          <a:p>
            <a:endParaRPr lang="ar-IQ" dirty="0"/>
          </a:p>
          <a:p>
            <a:r>
              <a:rPr lang="ar-IQ" dirty="0"/>
              <a:t>المقصود بها الأدلة والأصول التي بُنيت عليها قواعده، وهي:</a:t>
            </a:r>
          </a:p>
          <a:p>
            <a:endParaRPr lang="ar-IQ" dirty="0"/>
          </a:p>
          <a:p>
            <a:r>
              <a:rPr lang="ar-IQ" dirty="0"/>
              <a:t>1- استِقراء نُصوص الكتاب والسنَّة الصحيحة.</a:t>
            </a:r>
          </a:p>
          <a:p>
            <a:endParaRPr lang="ar-IQ" dirty="0"/>
          </a:p>
          <a:p>
            <a:r>
              <a:rPr lang="ar-IQ" dirty="0"/>
              <a:t>2- الآثار المروية عن الصحابة والتابعين.</a:t>
            </a:r>
          </a:p>
          <a:p>
            <a:endParaRPr lang="ar-IQ" dirty="0"/>
          </a:p>
          <a:p>
            <a:r>
              <a:rPr lang="ar-IQ" dirty="0"/>
              <a:t>3- إجماع السلف الصالِح.</a:t>
            </a:r>
          </a:p>
          <a:p>
            <a:endParaRPr lang="ar-IQ" dirty="0"/>
          </a:p>
          <a:p>
            <a:r>
              <a:rPr lang="ar-IQ" dirty="0"/>
              <a:t>4- قواعد اللغة العربية وشواهِدها المنقولة عن العرب.</a:t>
            </a:r>
          </a:p>
          <a:p>
            <a:endParaRPr lang="ar-IQ" dirty="0"/>
          </a:p>
          <a:p>
            <a:r>
              <a:rPr lang="ar-IQ" dirty="0"/>
              <a:t>5- الفِطرة السوية والعقل السليم.</a:t>
            </a:r>
          </a:p>
          <a:p>
            <a:endParaRPr lang="ar-IQ" dirty="0"/>
          </a:p>
          <a:p>
            <a:r>
              <a:rPr lang="ar-IQ" dirty="0"/>
              <a:t>6- اجتهادات أهل العلم واستِنباطاتهم وفق </a:t>
            </a:r>
            <a:r>
              <a:rPr lang="ar-IQ" dirty="0" smtClean="0"/>
              <a:t>الضوابط</a:t>
            </a:r>
            <a:endParaRPr lang="en-US" dirty="0"/>
          </a:p>
        </p:txBody>
      </p:sp>
    </p:spTree>
    <p:extLst>
      <p:ext uri="{BB962C8B-B14F-4D97-AF65-F5344CB8AC3E}">
        <p14:creationId xmlns:p14="http://schemas.microsoft.com/office/powerpoint/2010/main" val="933284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786</Words>
  <Application>Microsoft Office PowerPoint</Application>
  <PresentationFormat>On-screen Show (4:3)</PresentationFormat>
  <Paragraphs>124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تعريف علم الاصول : وفي كل مورد يكون هناك توضيحا ومناقشة : يعرف علم الاصول عادة بأنه : « العلم بالقواعد الممهدة لاستنباط الحكم الشرعى ». وتوضيح ذلك : إن الفقيه فى استنباطه مثلا للحكم بوجوب رد التحية من قوله تعالى : « واذا حييتم بتحية فحيوا بأحسن منها أو ردوها »  يستعين بظهور صيغة الامر فى الوجوب ، وحجية الظهور. فهاتان قاعدتان ممهدتان لاستنباط الحكم الشرعى بوجوب رد التحية. وقد يلاحظ على التعريف أن تقييد القاعدة بوصف التمهيد يعنى أنها تكتسب أصوليتها من تمهيدها وتدوينها لغرض الاستنباط ، مع أننا نطلب من التعريف إبداء الضابط الموضوعى الذى بموجبه يدون علماء الاصول فى علمهم هذه المسألة دون تلك ، ولهذا قد تحذف كلمة التمهيد ويقال : إنه العلم بالقواعد التى تقع فى طريق الاستنباط. ولكن يبقى هناك اعتراض أهم وهو أنه لا يحقق الضابط المطلوب ، لان مسائل اللغة كظهور كلمة الصعيد تقع فى طريق الاستنباط أيضا ، ولهذا كان الاولى تعريف علم الاصول بأنه : العلم بالعناصر المشتركة فى عملية الاستنباط. ونقصد بالاشتراك صلاحية العنصر للدخول فى استنباط حكم أى مورد من الموارد التى يتصدى الفقيه لاستنباط حكمها مثل ظهور صيغة الامر فى الوجوب ، فانه قابل لان يستنبط منه وجوب الصلاة أو وجوب الصوم وهكذا. وبهذا تخرج أمثال مسألة ظهور كلمة الصعيد عن علم الاصول ، لانها عنصر خاص لا يصلح للدخول فى استنباط حكم غير متعلق بمادة الصعيد.   موضوع علم الاصول وفائدته:  وفي كل مورد يكون هناك توضيحا ومناقشة :    يذكر لكل علم موضوع عادة ، ويراد به ما يكون جامعا بين موضوعات مسائله ، وينصب البحث فى المسائل على أحوال ذلك الموضوع وشؤونه ، كالكلمة العربية بالنسبة إلى علم النحو مثلا. وعلى هذا الاساس حاول علماء الاصول تحديد موضوع لعلم الاصول ، فذكر المتقدمون منهم أن موضوعه هو : الادلة الاربعة ( الكتاب والسنة والاجماع والعقل ) واعترض على ذلك : بأن الادلة الاربعة ليست عنوانا جامعا بين موضوعات مسائله جميعا ، فمسائل الاستلزامات مثلا موضوعها الحكم ، إذ يقال مثلا : إن الحكم بالوجوب على شىء هل يستلزم تحريم ضده أولا؟ ومسائل حجية الامارات الظنية كثيرا ما يكون موضوعها الذى يبحث عن حجيته شيئا خارجا عن الادلة الاربعة ، كالشهرة وخبر الواحد ، ومسائل الاصول العملية موضوعها الشك فى التكليف على أنحائه وهو أجنبى عن الادلة الاربعة أيضا. ولهذا ذكر جملة من الاصوليين : أن علم الاصول ليس له موضوع واحد ، وليس من الضرورى أن يكون للعلم موضوع واحد جامع بين موضوعات مسائله. غير أن بالامكان توجيه ما قيل أولا من كون الادلة هى الموضوع مع عدم الالتزام بحصرها فى الادلة الاربعة بأن نقول : إن موضوع علم الاصول هو كل ما يترقب أن يكون دليلا وعنصرا مشتركا فى عملية استنباط الحكم الشرعى والاستدلال عليه ، والبحث فى كل مسألة اصولية إنما يتناول شيئا مما يترقب أن يكون كذلك ، ويتجه إلى تحقيق دليليته والاستدلال عليها إثباتا ونفيا ، فالبحث فى حجية الظهور أو خبر الواحد أو الشهرة بحث فى دليليتها ، والبحث فى أن الحكم بالوجوب على شىء ، هل يستلزم تحريم ضده بحث فى دليلية الحكم بوجوب شىء على حرمة الضد ، ومسائل الاصول العملية يبحث فيها عن دليلية الشك وعدم البيان على المعذرية ، وهكذا. فصح أن موضوع علم الاصول هو الادلة المشتركة فى الاستدلال الفقهى ، والبحث الاصولى يدور دائما حول دليليتها.    </dc:title>
  <dc:creator>ARIZONA COMPUTERS</dc:creator>
  <cp:lastModifiedBy>ARIZONA COMPUTERS</cp:lastModifiedBy>
  <cp:revision>3</cp:revision>
  <dcterms:created xsi:type="dcterms:W3CDTF">2006-08-16T00:00:00Z</dcterms:created>
  <dcterms:modified xsi:type="dcterms:W3CDTF">2019-12-03T11:29:59Z</dcterms:modified>
</cp:coreProperties>
</file>