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559" autoAdjust="0"/>
    <p:restoredTop sz="94660"/>
  </p:normalViewPr>
  <p:slideViewPr>
    <p:cSldViewPr>
      <p:cViewPr>
        <p:scale>
          <a:sx n="110" d="100"/>
          <a:sy n="110" d="100"/>
        </p:scale>
        <p:origin x="-222" y="17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F693EF0-AD44-481F-8F3C-974211E288A4}" type="datetimeFigureOut">
              <a:rPr lang="ar-IQ" smtClean="0"/>
              <a:t>04/04/1441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3153764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693EF0-AD44-481F-8F3C-974211E288A4}" type="datetimeFigureOut">
              <a:rPr lang="ar-IQ" smtClean="0"/>
              <a:t>04/04/1441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4067193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693EF0-AD44-481F-8F3C-974211E288A4}" type="datetimeFigureOut">
              <a:rPr lang="ar-IQ" smtClean="0"/>
              <a:t>04/04/1441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79774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F693EF0-AD44-481F-8F3C-974211E288A4}" type="datetimeFigureOut">
              <a:rPr lang="ar-IQ" smtClean="0"/>
              <a:t>04/04/1441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1769021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F693EF0-AD44-481F-8F3C-974211E288A4}" type="datetimeFigureOut">
              <a:rPr lang="ar-IQ" smtClean="0"/>
              <a:t>04/04/1441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336663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F693EF0-AD44-481F-8F3C-974211E288A4}" type="datetimeFigureOut">
              <a:rPr lang="ar-IQ" smtClean="0"/>
              <a:t>04/04/1441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3902392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F693EF0-AD44-481F-8F3C-974211E288A4}" type="datetimeFigureOut">
              <a:rPr lang="ar-IQ" smtClean="0"/>
              <a:t>04/04/1441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382067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F693EF0-AD44-481F-8F3C-974211E288A4}" type="datetimeFigureOut">
              <a:rPr lang="ar-IQ" smtClean="0"/>
              <a:t>04/04/1441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2781265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F693EF0-AD44-481F-8F3C-974211E288A4}" type="datetimeFigureOut">
              <a:rPr lang="ar-IQ" smtClean="0"/>
              <a:t>04/04/1441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1015144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693EF0-AD44-481F-8F3C-974211E288A4}" type="datetimeFigureOut">
              <a:rPr lang="ar-IQ" smtClean="0"/>
              <a:t>04/04/1441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3598386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693EF0-AD44-481F-8F3C-974211E288A4}" type="datetimeFigureOut">
              <a:rPr lang="ar-IQ" smtClean="0"/>
              <a:t>04/04/1441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895AB8A-7C30-4C32-A8F5-2102EFA8F78B}" type="slidenum">
              <a:rPr lang="ar-IQ" smtClean="0"/>
              <a:t>‹#›</a:t>
            </a:fld>
            <a:endParaRPr lang="ar-IQ"/>
          </a:p>
        </p:txBody>
      </p:sp>
    </p:spTree>
    <p:extLst>
      <p:ext uri="{BB962C8B-B14F-4D97-AF65-F5344CB8AC3E}">
        <p14:creationId xmlns:p14="http://schemas.microsoft.com/office/powerpoint/2010/main" val="809977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F693EF0-AD44-481F-8F3C-974211E288A4}" type="datetimeFigureOut">
              <a:rPr lang="ar-IQ" smtClean="0"/>
              <a:t>04/04/1441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895AB8A-7C30-4C32-A8F5-2102EFA8F78B}" type="slidenum">
              <a:rPr lang="ar-IQ" smtClean="0"/>
              <a:t>‹#›</a:t>
            </a:fld>
            <a:endParaRPr lang="ar-IQ"/>
          </a:p>
        </p:txBody>
      </p:sp>
    </p:spTree>
    <p:extLst>
      <p:ext uri="{BB962C8B-B14F-4D97-AF65-F5344CB8AC3E}">
        <p14:creationId xmlns:p14="http://schemas.microsoft.com/office/powerpoint/2010/main" val="2670843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987824" y="188640"/>
            <a:ext cx="3024336" cy="432048"/>
          </a:xfrm>
        </p:spPr>
        <p:txBody>
          <a:bodyPr>
            <a:normAutofit/>
          </a:bodyPr>
          <a:lstStyle/>
          <a:p>
            <a:r>
              <a:rPr lang="ar-IQ" sz="900" b="1" dirty="0" smtClean="0"/>
              <a:t>المحاضرة الرابعة / امكان وقوع المعجزة  وسنة الله في معجزات الانبياء </a:t>
            </a:r>
            <a:endParaRPr lang="ar-IQ" sz="900" b="1" dirty="0"/>
          </a:p>
        </p:txBody>
      </p:sp>
      <p:sp>
        <p:nvSpPr>
          <p:cNvPr id="3" name="عنوان فرعي 2"/>
          <p:cNvSpPr>
            <a:spLocks noGrp="1"/>
          </p:cNvSpPr>
          <p:nvPr>
            <p:ph type="subTitle" idx="1"/>
          </p:nvPr>
        </p:nvSpPr>
        <p:spPr>
          <a:xfrm>
            <a:off x="1403648" y="548680"/>
            <a:ext cx="6400800" cy="5472608"/>
          </a:xfrm>
        </p:spPr>
        <p:txBody>
          <a:bodyPr>
            <a:normAutofit fontScale="25000" lnSpcReduction="20000"/>
          </a:bodyPr>
          <a:lstStyle/>
          <a:p>
            <a:pPr algn="r">
              <a:lnSpc>
                <a:spcPct val="115000"/>
              </a:lnSpc>
            </a:pPr>
            <a:r>
              <a:rPr lang="ar-IQ" b="1" dirty="0">
                <a:ea typeface="Calibri"/>
              </a:rPr>
              <a:t>( إمكان وقوع المعجزة ) : </a:t>
            </a:r>
            <a:endParaRPr lang="en-US" sz="2800" dirty="0">
              <a:ea typeface="Calibri"/>
              <a:cs typeface="Arial"/>
            </a:endParaRPr>
          </a:p>
          <a:p>
            <a:pPr algn="r">
              <a:lnSpc>
                <a:spcPct val="115000"/>
              </a:lnSpc>
            </a:pPr>
            <a:r>
              <a:rPr lang="ar-IQ" b="1" dirty="0">
                <a:ea typeface="Calibri"/>
              </a:rPr>
              <a:t>1) </a:t>
            </a:r>
            <a:r>
              <a:rPr lang="ar-IQ" dirty="0">
                <a:ea typeface="Calibri"/>
              </a:rPr>
              <a:t>إن النواميس الطبيعية التي يسير عليها الكون والتي يخضع لها الإنسان في أغلب شئونه وحياته المعاشية هي من صنع خالق الكون ومبدعه وواضع نظمه وأسسه. فالله سبحانه وتعالى له القدرة المطلقة والسلطان الذي لا يحدّ في إبقاء السنن أو تغييرها.</a:t>
            </a:r>
            <a:endParaRPr lang="en-US" sz="2800" dirty="0">
              <a:ea typeface="Calibri"/>
              <a:cs typeface="Arial"/>
            </a:endParaRPr>
          </a:p>
          <a:p>
            <a:pPr algn="just">
              <a:lnSpc>
                <a:spcPct val="115000"/>
              </a:lnSpc>
            </a:pPr>
            <a:r>
              <a:rPr lang="ar-IQ" dirty="0">
                <a:ea typeface="Calibri"/>
              </a:rPr>
              <a:t>2) إن الذي أوجد الماء من العدم المطلق لا يعجز أن يجعله ينبع من بين أصابع الإنسان، والذي خلق الجاذبية في الكون والكواكب وجعل الأجسام الثقيلة تسقط باتجاه مركزها، لا يستغرب منه أن يرفع تأثير هذه الجاذبية عن بعض الأجسام لتتخلص من نفوذها وتصعد إلى السماء، فيكون في هذه الحالة وتلك معجزة لأحد أصفيائه من البشر، ودليل صدق على رسالته.</a:t>
            </a:r>
            <a:endParaRPr lang="en-US" sz="2800" dirty="0">
              <a:ea typeface="Calibri"/>
              <a:cs typeface="Arial"/>
            </a:endParaRPr>
          </a:p>
          <a:p>
            <a:pPr algn="just">
              <a:lnSpc>
                <a:spcPct val="115000"/>
              </a:lnSpc>
            </a:pPr>
            <a:r>
              <a:rPr lang="ar-IQ" dirty="0">
                <a:ea typeface="Calibri"/>
              </a:rPr>
              <a:t>3) إن العقل السليم الذي يؤدي بصاحبه إلى الإيمان بالله ذي القوة المطلقة الخالق المدبر المهيمن على الكون بأسره لا يستبعد حدوث الأمور الخارقة لهذه الأسباب والسنن ما دامت الحياة والإنسان والكون خاضعا لإرادة الذي إذا أراد شيئا أن يقول له كن فيكون.</a:t>
            </a:r>
            <a:endParaRPr lang="en-US" sz="2800" dirty="0">
              <a:ea typeface="Calibri"/>
              <a:cs typeface="Arial"/>
            </a:endParaRPr>
          </a:p>
          <a:p>
            <a:pPr algn="just">
              <a:lnSpc>
                <a:spcPct val="115000"/>
              </a:lnSpc>
            </a:pPr>
            <a:r>
              <a:rPr lang="ar-IQ" b="1" u="sng" dirty="0">
                <a:ea typeface="Calibri"/>
              </a:rPr>
              <a:t>ولا ينكر الأمور الخارقة للعادة عامة ومعجزات الأنبياء خاصة إلا أحد اثنين:</a:t>
            </a:r>
            <a:endParaRPr lang="en-US" sz="2800" dirty="0">
              <a:ea typeface="Calibri"/>
              <a:cs typeface="Arial"/>
            </a:endParaRPr>
          </a:p>
          <a:p>
            <a:pPr algn="just">
              <a:lnSpc>
                <a:spcPct val="115000"/>
              </a:lnSpc>
            </a:pPr>
            <a:r>
              <a:rPr lang="ar-IQ" dirty="0">
                <a:ea typeface="Calibri"/>
              </a:rPr>
              <a:t>- إنسان ملحد ينكر كل ما غاب عن الحواس فهو كافر بالغيب، ويقول إنما نحيا ونموت وما يهلكنا إلا الدهر، فمثل هذا يحتاج إلى عملية فكرية جذرية للإيمان بخالق الكون والحياة والإنسان ...</a:t>
            </a:r>
            <a:endParaRPr lang="en-US" sz="2800" dirty="0">
              <a:ea typeface="Calibri"/>
              <a:cs typeface="Arial"/>
            </a:endParaRPr>
          </a:p>
          <a:p>
            <a:pPr algn="just">
              <a:lnSpc>
                <a:spcPct val="115000"/>
              </a:lnSpc>
            </a:pPr>
            <a:r>
              <a:rPr lang="ar-IQ" dirty="0">
                <a:ea typeface="Calibri"/>
              </a:rPr>
              <a:t>- أو إنسان يؤمن بإله محدود القدرة عاجز عن التصرف في الكون</a:t>
            </a:r>
            <a:endParaRPr lang="en-US" sz="2800" dirty="0">
              <a:ea typeface="Calibri"/>
              <a:cs typeface="Arial"/>
            </a:endParaRPr>
          </a:p>
          <a:p>
            <a:pPr algn="just">
              <a:lnSpc>
                <a:spcPct val="115000"/>
              </a:lnSpc>
            </a:pPr>
            <a:r>
              <a:rPr lang="ar-IQ" dirty="0">
                <a:ea typeface="Calibri"/>
              </a:rPr>
              <a:t>والمخلوقات حسب إرادته، ومن هذه النوعية كل من اتخذ من دون الله أربابا وأوثانا وآلهة ابتدعوها، وأملتها عليهم شهواتهم وأهواؤهم، هؤلاء يحتاجون إلى معرفة الألوهية الحقة ومستلزماتها من صفات الكمال المطلق، والتنزّه عن النقص والعجز الذي لا يليق بخصائص الألوهية.</a:t>
            </a:r>
            <a:endParaRPr lang="en-US" sz="2800" dirty="0">
              <a:ea typeface="Calibri"/>
              <a:cs typeface="Arial"/>
            </a:endParaRPr>
          </a:p>
          <a:p>
            <a:pPr algn="just">
              <a:lnSpc>
                <a:spcPct val="115000"/>
              </a:lnSpc>
            </a:pPr>
            <a:r>
              <a:rPr lang="ar-IQ" dirty="0">
                <a:ea typeface="Calibri"/>
              </a:rPr>
              <a:t>4) إن الموجة العقلية المنبثقة عن مناهج الفلاسفة الماديّين قد أثّرت على تفكير كثير من علماء المسلمين المعاصرين الذين حاولوا تفسير الخوارق التي ظهرت على يد الأنبياء والمرسلين عليهم الصلاة والسلام، والتي نقلت إلينا نقلا لا يتطرّق إليه أدنى شك، حاولوا تفسير تلك الخوارق تفسيرا ماديا خاضعا للأسباب والسنن الكونية مما يفرغها عن مضمونها ويعطل دلالتها التي ترد هذه الخارقة من أجل إثباتها ألا وهي إثبات صدق الرسول في دعوى الرسالة وتلقي الوحي من الملأ الأعلى.</a:t>
            </a:r>
            <a:endParaRPr lang="en-US" sz="2800" dirty="0">
              <a:ea typeface="Calibri"/>
              <a:cs typeface="Arial"/>
            </a:endParaRPr>
          </a:p>
          <a:p>
            <a:pPr algn="just">
              <a:lnSpc>
                <a:spcPct val="115000"/>
              </a:lnSpc>
            </a:pPr>
            <a:r>
              <a:rPr lang="ar-IQ" dirty="0">
                <a:ea typeface="Calibri"/>
              </a:rPr>
              <a:t>5) إن من يفسّر فلق البحر لموسى عليه السلام بالمد والجزر، والطير الأبابيل بجراثيم الطاعون أو الأمراض المعدية الوبائية .. وغير ذلك من الخوارق، إن هؤلاء يسيئون إلى قضية الإيمان بالغيب وبخالق الكون وبرسل الله المصطفين، وكذلك يسيئون إلى تفكيرهم وإيمانهم وعقيدتهم، وإلا فما المانع عقلا من وقوع المعجزات على يد أناس لهم صلة بالله ذي القوة غير المحدودة ؟ أناس اصطفاهم الله سبحانه وتعالى للقيام بدور السفارة بينه وبين خلقه لتبليغهم أحكام دينه الحنيف وشرعه القويم وقد أيدهم بكل ما يسهل عليهم مهمتهم من الحجج والبراهين ويظهرهم على خصومهم المعاندين.</a:t>
            </a:r>
            <a:endParaRPr lang="en-US" sz="2800" dirty="0">
              <a:ea typeface="Calibri"/>
              <a:cs typeface="Arial"/>
            </a:endParaRPr>
          </a:p>
          <a:p>
            <a:pPr algn="r">
              <a:lnSpc>
                <a:spcPct val="115000"/>
              </a:lnSpc>
            </a:pPr>
            <a:r>
              <a:rPr lang="ar-IQ" b="1" dirty="0">
                <a:ea typeface="Calibri"/>
              </a:rPr>
              <a:t>( سنة الله سبحانه وتعالى في معجزات الأنبياء ) </a:t>
            </a:r>
            <a:endParaRPr lang="en-US" sz="2800" dirty="0">
              <a:ea typeface="Calibri"/>
              <a:cs typeface="Arial"/>
            </a:endParaRPr>
          </a:p>
          <a:p>
            <a:pPr algn="just">
              <a:lnSpc>
                <a:spcPct val="115000"/>
              </a:lnSpc>
            </a:pPr>
            <a:r>
              <a:rPr lang="ar-IQ" dirty="0">
                <a:ea typeface="Calibri"/>
              </a:rPr>
              <a:t>باستعراض معجزات الأنبياء السابقين ومعجزات خاتمهم عليهم الصلاة والسلام أجمعين نلاحظ أن المعجزة تختار من بيئة القوم الذين يرسل الرسول إليهم ومن نوع المشهور في عصرهم مما يتلاءم مع مستواهم الفكري ورقيّهم الحضاري، لتكون الحجة أقوى.</a:t>
            </a:r>
            <a:endParaRPr lang="en-US" sz="2800" dirty="0">
              <a:ea typeface="Calibri"/>
              <a:cs typeface="Arial"/>
            </a:endParaRPr>
          </a:p>
          <a:p>
            <a:pPr algn="just">
              <a:lnSpc>
                <a:spcPct val="115000"/>
              </a:lnSpc>
            </a:pPr>
            <a:r>
              <a:rPr lang="ar-IQ" dirty="0">
                <a:ea typeface="Calibri"/>
              </a:rPr>
              <a:t>أ- الأنبياء الذين عاشوا في البلاد العربية كانت </a:t>
            </a:r>
            <a:r>
              <a:rPr lang="ar-IQ" dirty="0" err="1">
                <a:ea typeface="Calibri"/>
              </a:rPr>
              <a:t>معجزاتهم</a:t>
            </a:r>
            <a:r>
              <a:rPr lang="ar-IQ" dirty="0">
                <a:ea typeface="Calibri"/>
              </a:rPr>
              <a:t> مناسبة لبيئة العرب الصحراوية، فمعجزة صالح عليه السلام كانت ناقة غريبة المنشأ والمولد بين نوق أهل البادية قالُوا إِنَّما أَنْتَ مِنَ الْمُسَحَّرِينَ (153) ما أَنْتَ إِلَّا بَشَرٌ مِثْلُنا فَأْتِ بِآيَةٍ إِنْ كُنْتَ مِنَ الصَّادِقِينَ (154) قالَ هذِهِ ناقَةٌ لَها شِرْبٌ وَلَكُمْ شِرْبُ يَوْمٍ مَعْلُومٍ (155) وَلا تَمَسُّوها بِسُوءٍ فَيَأْخُذَكُمْ عَذابُ يَوْمٍ عَظِيمٍ (156) [الشعراء: 153 - 156].</a:t>
            </a:r>
            <a:endParaRPr lang="en-US" sz="2800" dirty="0">
              <a:ea typeface="Calibri"/>
              <a:cs typeface="Arial"/>
            </a:endParaRPr>
          </a:p>
          <a:p>
            <a:pPr algn="just">
              <a:lnSpc>
                <a:spcPct val="115000"/>
              </a:lnSpc>
            </a:pPr>
            <a:r>
              <a:rPr lang="ar-IQ" dirty="0">
                <a:ea typeface="Calibri"/>
              </a:rPr>
              <a:t>ب- وكان السحر منتشرا بين المصريين عامتهم وخاصتهم </a:t>
            </a:r>
            <a:r>
              <a:rPr lang="ar-IQ" dirty="0" err="1">
                <a:ea typeface="Calibri"/>
              </a:rPr>
              <a:t>استرهبهم</a:t>
            </a:r>
            <a:r>
              <a:rPr lang="ar-IQ" dirty="0">
                <a:ea typeface="Calibri"/>
              </a:rPr>
              <a:t> فرعون وجنوده به، فجاءت معجزات موسى عليه السلام من جنس المشهور بين قومه فمن </a:t>
            </a:r>
            <a:r>
              <a:rPr lang="ar-IQ" dirty="0" err="1">
                <a:ea typeface="Calibri"/>
              </a:rPr>
              <a:t>معجزاته</a:t>
            </a:r>
            <a:r>
              <a:rPr lang="ar-IQ" dirty="0">
                <a:ea typeface="Calibri"/>
              </a:rPr>
              <a:t> الرئيسية:</a:t>
            </a:r>
            <a:endParaRPr lang="en-US" sz="2800" dirty="0">
              <a:ea typeface="Calibri"/>
              <a:cs typeface="Arial"/>
            </a:endParaRPr>
          </a:p>
          <a:p>
            <a:pPr algn="just">
              <a:lnSpc>
                <a:spcPct val="115000"/>
              </a:lnSpc>
            </a:pPr>
            <a:r>
              <a:rPr lang="ar-IQ" dirty="0">
                <a:ea typeface="Calibri"/>
              </a:rPr>
              <a:t>العصا: فَأَلْقى عَصاهُ فَإِذا هِيَ ثُعْبانٌ مُبِينٌ (32) [الشعراء: 32].</a:t>
            </a:r>
            <a:endParaRPr lang="en-US" sz="2800" dirty="0">
              <a:ea typeface="Calibri"/>
              <a:cs typeface="Arial"/>
            </a:endParaRPr>
          </a:p>
          <a:p>
            <a:pPr algn="just">
              <a:lnSpc>
                <a:spcPct val="115000"/>
              </a:lnSpc>
            </a:pPr>
            <a:r>
              <a:rPr lang="ar-IQ" dirty="0">
                <a:ea typeface="Calibri"/>
              </a:rPr>
              <a:t>واليد: وَأَدْخِلْ يَدَكَ فِي جَيْبِكَ تَخْرُجْ بَيْضاءَ مِنْ غَيْرِ سُوءٍ فِي تِسْعِ آياتٍ إِلى فِرْعَوْنَ وَقَوْمِهِ إِنَّهُمْ كانُوا قَوْماً فاسِقِينَ (12) [النمل: 12].فظاهر هاتين المعجزتين لا يختلف عما كان متداولا بين سحرة فرعون (1)، ولكن أهل الدراية بالسحر كانوا يميّزون بين السحر، وبين ما هو خارج قوى السحرة، بل من صنع الله، لذا كانوا أول المؤمنين به.</a:t>
            </a:r>
            <a:endParaRPr lang="en-US" sz="2800" dirty="0">
              <a:ea typeface="Calibri"/>
              <a:cs typeface="Arial"/>
            </a:endParaRPr>
          </a:p>
          <a:p>
            <a:pPr algn="just">
              <a:lnSpc>
                <a:spcPct val="115000"/>
              </a:lnSpc>
            </a:pPr>
            <a:r>
              <a:rPr lang="ar-IQ" dirty="0">
                <a:ea typeface="Calibri"/>
              </a:rPr>
              <a:t>ج- وبعد عصر موسى عليه السلام انتشرت الفلسفة الأيونية وهي أساس الفلسفة اليونانية فيما بعد، وكانت تقوم على الأخذ بالأسباب والمسبّبات وتولّد المعلول من العلة في انتظام قائم لا يتخلف، فجاءت معجزات أنبياء بني إسرائيل في هذا العصر خارقة للأسباب والمسبّبات، لتثبت أن الكون كله بإرادة مريد مختار، لا يفعل إلا ما يريد ولا يصدر عنه بغير إرادته الثابتة شيء (2). فمعجزات سليمان عليه السلام مثلا جاءت مناهضة لتلك النظرية التي تقول إن المخلوقات نشأت عن الموجد الأول نشوء العلة من المعلول، فكانت حياة نبي الله سليمان في ملكه تجري على هدم هذا النظر، فمن </a:t>
            </a:r>
            <a:r>
              <a:rPr lang="ar-IQ" dirty="0" err="1">
                <a:ea typeface="Calibri"/>
              </a:rPr>
              <a:t>معجزاته</a:t>
            </a:r>
            <a:r>
              <a:rPr lang="ar-IQ" dirty="0">
                <a:ea typeface="Calibri"/>
              </a:rPr>
              <a:t>:</a:t>
            </a:r>
            <a:endParaRPr lang="en-US" sz="2800" dirty="0">
              <a:ea typeface="Calibri"/>
              <a:cs typeface="Arial"/>
            </a:endParaRPr>
          </a:p>
          <a:p>
            <a:pPr algn="r">
              <a:lnSpc>
                <a:spcPct val="115000"/>
              </a:lnSpc>
            </a:pPr>
            <a:r>
              <a:rPr lang="ar-IQ" dirty="0">
                <a:ea typeface="Calibri"/>
              </a:rPr>
              <a:t>- تسخير الجن والطير له.</a:t>
            </a:r>
            <a:endParaRPr lang="en-US" sz="2800" dirty="0">
              <a:ea typeface="Calibri"/>
              <a:cs typeface="Arial"/>
            </a:endParaRPr>
          </a:p>
          <a:p>
            <a:pPr algn="just">
              <a:lnSpc>
                <a:spcPct val="115000"/>
              </a:lnSpc>
            </a:pPr>
            <a:r>
              <a:rPr lang="ar-IQ" dirty="0">
                <a:ea typeface="Calibri"/>
              </a:rPr>
              <a:t>- تعليمه منطق الطير والحيوان وَقالَ يا أَيُّهَا النَّاسُ عُلِّمْنا مَنْطِقَ الطَّيْرِ وَأُوتِينا مِنْ كُلِّ شَيْءٍ إِنَّ هذا لَهُوَ الْفَضْلُ الْمُبِينُ (16) وَحُشِرَ لِسُلَيْمانَ جُنُودُهُ مِنَ الْجِنِّ وَالْإِنْسِ وَالطَّيْرِ فَهُمْ يُوزَعُونَ (17) حَتَّى إِذا أَتَوْا عَلى وادِ النَّمْلِ قالَتْ نَمْلَةٌ يا أَيُّهَا النَّمْلُ ادْخُلُوا مَساكِنَكُمْ لا يَحْطِمَنَّكُمْ سُلَيْمانُ وَجُنُودُهُ وَهُمْ لا يَشْعُرُونَ (18) فَتَبَسَّمَ ضاحِكاً مِنْ قَوْلِها وَقالَ رَبِّ أَوْزِعْنِي أَنْ أَشْكُرَ نِعْمَتَكَ الَّتِي أَنْعَمْتَ عَلَيَّ وَعَلى والِدَيَّ وَأَنْ أَعْمَلَ صالِحاً </a:t>
            </a:r>
            <a:r>
              <a:rPr lang="ar-IQ" dirty="0" err="1">
                <a:ea typeface="Calibri"/>
              </a:rPr>
              <a:t>تَرْضاهُ</a:t>
            </a:r>
            <a:r>
              <a:rPr lang="ar-IQ" dirty="0">
                <a:ea typeface="Calibri"/>
              </a:rPr>
              <a:t> وَأَدْخِلْنِي بِرَحْمَتِكَ فِي عِبادِكَ الصَّالِحِينَ (19) وَتَفَقَّدَ الطَّيْرَ فَقالَ </a:t>
            </a:r>
            <a:r>
              <a:rPr lang="ar-IQ" dirty="0" smtClean="0">
                <a:ea typeface="Calibri"/>
              </a:rPr>
              <a:t>الْمَوْتى </a:t>
            </a:r>
            <a:r>
              <a:rPr lang="ar-IQ" dirty="0">
                <a:ea typeface="Calibri"/>
              </a:rPr>
              <a:t>بِإِذْنِ اللَّهِ وَأُنَبِّئُكُمْ بِما تَأْكُلُونَ وَما تَدَّخِرُونَ فِي بُيُوتِكُمْ إِنَّ فِي ذلِكَ لَآيَةً لَكُمْ إِنْ كُنْتُمْ مُؤْمِنِينَ (49) [آل عمران: 49].</a:t>
            </a:r>
            <a:endParaRPr lang="en-US" sz="2800" dirty="0">
              <a:ea typeface="Calibri"/>
              <a:cs typeface="Arial"/>
            </a:endParaRPr>
          </a:p>
          <a:p>
            <a:pPr algn="just">
              <a:lnSpc>
                <a:spcPct val="115000"/>
              </a:lnSpc>
            </a:pPr>
            <a:r>
              <a:rPr lang="ar-IQ" dirty="0">
                <a:ea typeface="Calibri"/>
              </a:rPr>
              <a:t>هـ- وقبل بعثة خاتم النبيين بلغت الفصاحة والبلاغة وفنون القول شأوا بعيدا، وأخذت الكلمة مكانا في نفوس العرب من التقديس والتعظيم لم يبلغه شيء آخر، مما حدا بهم أن يعلّقوا المعلّقات السبع في جوف الكعبة، وإذا علمنا أن الكعبة كانت تعتبر أقدس مكان عند العرب في جاهليتهم أدركنا مكانة الكلمة في نفوسهم. كانت القصيدة تفعل فعلها في القبائل وربما نزلت منزلة قبيلة إلى الحضيض لأن شاعرا أقذع في هجائها. وربما ارتفعت مكانتها لأن شاعرا قد أجاد في تمجيد مآثرها. (وحادث بني أنف الناقة) (1)، وما جرى بين الحطيئة (والزّبرقان) (2) يدلنا على مدى ترك الكلمة أثرا في نفوس القوم فكانت معجزة خاتم النبيين في الكلمة والقول.</a:t>
            </a:r>
            <a:endParaRPr lang="en-US" sz="2800" dirty="0">
              <a:ea typeface="Calibri"/>
              <a:cs typeface="Arial"/>
            </a:endParaRPr>
          </a:p>
          <a:p>
            <a:endParaRPr lang="ar-IQ" dirty="0"/>
          </a:p>
        </p:txBody>
      </p:sp>
    </p:spTree>
    <p:extLst>
      <p:ext uri="{BB962C8B-B14F-4D97-AF65-F5344CB8AC3E}">
        <p14:creationId xmlns:p14="http://schemas.microsoft.com/office/powerpoint/2010/main" val="34154169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1040</Words>
  <Application>Microsoft Office PowerPoint</Application>
  <PresentationFormat>عرض على الشاشة (3:4)‏</PresentationFormat>
  <Paragraphs>21</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المحاضرة الرابعة / امكان وقوع المعجزة  وسنة الله في معجزات الانبياء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dc:title>
  <dc:creator>HAEDR</dc:creator>
  <cp:lastModifiedBy>HAEDR</cp:lastModifiedBy>
  <cp:revision>2</cp:revision>
  <dcterms:created xsi:type="dcterms:W3CDTF">2019-12-01T16:53:00Z</dcterms:created>
  <dcterms:modified xsi:type="dcterms:W3CDTF">2019-12-01T17:10:47Z</dcterms:modified>
</cp:coreProperties>
</file>