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6858000" cy="9144000" type="screen4x3"/>
  <p:notesSz cx="6742113" cy="987266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130" d="100"/>
          <a:sy n="130" d="100"/>
        </p:scale>
        <p:origin x="-1218" y="206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F3F0270-CD68-468B-A6E4-4D77E789E263}"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1422177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F3F0270-CD68-468B-A6E4-4D77E789E263}"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2481955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5"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F3F0270-CD68-468B-A6E4-4D77E789E263}"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3034174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F3F0270-CD68-468B-A6E4-4D77E789E263}"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1817557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F3F0270-CD68-468B-A6E4-4D77E789E263}" type="datetimeFigureOut">
              <a:rPr lang="ar-IQ" smtClean="0"/>
              <a:t>03/04/1441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223912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F3F0270-CD68-468B-A6E4-4D77E789E263}"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4162616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F3F0270-CD68-468B-A6E4-4D77E789E263}" type="datetimeFigureOut">
              <a:rPr lang="ar-IQ" smtClean="0"/>
              <a:t>03/04/1441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392057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F3F0270-CD68-468B-A6E4-4D77E789E263}" type="datetimeFigureOut">
              <a:rPr lang="ar-IQ" smtClean="0"/>
              <a:t>03/04/1441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4278906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F3F0270-CD68-468B-A6E4-4D77E789E263}" type="datetimeFigureOut">
              <a:rPr lang="ar-IQ" smtClean="0"/>
              <a:t>03/04/1441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393700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F3F0270-CD68-468B-A6E4-4D77E789E263}"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248358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F3F0270-CD68-468B-A6E4-4D77E789E263}" type="datetimeFigureOut">
              <a:rPr lang="ar-IQ" smtClean="0"/>
              <a:t>03/04/1441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74001DF-080E-4374-A683-0F0225A91534}" type="slidenum">
              <a:rPr lang="ar-IQ" smtClean="0"/>
              <a:t>‹#›</a:t>
            </a:fld>
            <a:endParaRPr lang="ar-IQ"/>
          </a:p>
        </p:txBody>
      </p:sp>
    </p:spTree>
    <p:extLst>
      <p:ext uri="{BB962C8B-B14F-4D97-AF65-F5344CB8AC3E}">
        <p14:creationId xmlns:p14="http://schemas.microsoft.com/office/powerpoint/2010/main" val="3138554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7F3F0270-CD68-468B-A6E4-4D77E789E263}" type="datetimeFigureOut">
              <a:rPr lang="ar-IQ" smtClean="0"/>
              <a:t>03/04/1441</a:t>
            </a:fld>
            <a:endParaRPr lang="ar-IQ"/>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874001DF-080E-4374-A683-0F0225A91534}" type="slidenum">
              <a:rPr lang="ar-IQ" smtClean="0"/>
              <a:t>‹#›</a:t>
            </a:fld>
            <a:endParaRPr lang="ar-IQ"/>
          </a:p>
        </p:txBody>
      </p:sp>
    </p:spTree>
    <p:extLst>
      <p:ext uri="{BB962C8B-B14F-4D97-AF65-F5344CB8AC3E}">
        <p14:creationId xmlns:p14="http://schemas.microsoft.com/office/powerpoint/2010/main" val="2276621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52736" y="611560"/>
            <a:ext cx="4680520" cy="288032"/>
          </a:xfrm>
        </p:spPr>
        <p:txBody>
          <a:bodyPr>
            <a:noAutofit/>
          </a:bodyPr>
          <a:lstStyle/>
          <a:p>
            <a:pPr>
              <a:lnSpc>
                <a:spcPct val="115000"/>
              </a:lnSpc>
            </a:pPr>
            <a:r>
              <a:rPr lang="ar-IQ" sz="1100" b="1" dirty="0">
                <a:ea typeface="Calibri"/>
                <a:cs typeface="FS_Africa" pitchFamily="2" charset="-78"/>
              </a:rPr>
              <a:t>المحاضرة </a:t>
            </a:r>
            <a:r>
              <a:rPr lang="ar-IQ" sz="1100" b="1" dirty="0" smtClean="0">
                <a:ea typeface="Calibri"/>
                <a:cs typeface="FS_Africa" pitchFamily="2" charset="-78"/>
              </a:rPr>
              <a:t>الثالثة </a:t>
            </a:r>
            <a:r>
              <a:rPr lang="ar-IQ" sz="1100" b="1" dirty="0">
                <a:ea typeface="Calibri"/>
                <a:cs typeface="FS_Africa" pitchFamily="2" charset="-78"/>
              </a:rPr>
              <a:t>: شروط المعجزة </a:t>
            </a:r>
            <a:r>
              <a:rPr lang="ar-IQ" sz="1100" b="1" dirty="0" smtClean="0">
                <a:ea typeface="Calibri"/>
                <a:cs typeface="FS_Africa" pitchFamily="2" charset="-78"/>
              </a:rPr>
              <a:t>والاعجاز عند العلماء</a:t>
            </a:r>
            <a:r>
              <a:rPr lang="en-US" sz="1100" dirty="0">
                <a:ea typeface="Calibri"/>
                <a:cs typeface="FS_Africa" pitchFamily="2" charset="-78"/>
              </a:rPr>
              <a:t/>
            </a:r>
            <a:br>
              <a:rPr lang="en-US" sz="1100" dirty="0">
                <a:ea typeface="Calibri"/>
                <a:cs typeface="FS_Africa" pitchFamily="2" charset="-78"/>
              </a:rPr>
            </a:br>
            <a:endParaRPr lang="ar-IQ" sz="1100" dirty="0">
              <a:cs typeface="FS_Africa" pitchFamily="2" charset="-78"/>
            </a:endParaRPr>
          </a:p>
        </p:txBody>
      </p:sp>
      <p:sp>
        <p:nvSpPr>
          <p:cNvPr id="3" name="عنوان فرعي 2"/>
          <p:cNvSpPr>
            <a:spLocks noGrp="1"/>
          </p:cNvSpPr>
          <p:nvPr>
            <p:ph type="subTitle" idx="1"/>
          </p:nvPr>
        </p:nvSpPr>
        <p:spPr>
          <a:xfrm>
            <a:off x="1052736" y="539552"/>
            <a:ext cx="4800600" cy="8280920"/>
          </a:xfrm>
        </p:spPr>
        <p:txBody>
          <a:bodyPr>
            <a:normAutofit fontScale="25000" lnSpcReduction="20000"/>
          </a:bodyPr>
          <a:lstStyle/>
          <a:p>
            <a:pPr algn="r">
              <a:lnSpc>
                <a:spcPct val="115000"/>
              </a:lnSpc>
            </a:pPr>
            <a:r>
              <a:rPr lang="ar-SA" b="1" u="sng" dirty="0">
                <a:solidFill>
                  <a:srgbClr val="000000"/>
                </a:solidFill>
                <a:ea typeface="Calibri"/>
                <a:cs typeface="Times New Roman"/>
              </a:rPr>
              <a:t>شروط </a:t>
            </a:r>
            <a:r>
              <a:rPr lang="ar-SA" b="1" u="sng" dirty="0" smtClean="0">
                <a:solidFill>
                  <a:srgbClr val="000000"/>
                </a:solidFill>
                <a:ea typeface="Calibri"/>
                <a:cs typeface="Times New Roman"/>
              </a:rPr>
              <a:t>المعجزة</a:t>
            </a:r>
            <a:r>
              <a:rPr lang="ar-IQ" b="1" u="sng" dirty="0" smtClean="0">
                <a:solidFill>
                  <a:srgbClr val="000000"/>
                </a:solidFill>
                <a:ea typeface="Calibri"/>
                <a:cs typeface="Times New Roman"/>
              </a:rPr>
              <a:t> </a:t>
            </a:r>
            <a:r>
              <a:rPr lang="ar-SA" b="1" u="sng" dirty="0" smtClean="0">
                <a:solidFill>
                  <a:srgbClr val="000000"/>
                </a:solidFill>
                <a:ea typeface="Calibri"/>
                <a:cs typeface="Times New Roman"/>
              </a:rPr>
              <a:t>عند </a:t>
            </a:r>
            <a:r>
              <a:rPr lang="ar-IQ" b="1" u="sng" dirty="0">
                <a:solidFill>
                  <a:srgbClr val="000000"/>
                </a:solidFill>
                <a:ea typeface="Calibri"/>
                <a:cs typeface="Times New Roman"/>
              </a:rPr>
              <a:t>المحققين : </a:t>
            </a:r>
            <a:endParaRPr lang="en-US" sz="4800" dirty="0">
              <a:ea typeface="Calibri"/>
              <a:cs typeface="Arial"/>
            </a:endParaRPr>
          </a:p>
          <a:p>
            <a:pPr algn="r">
              <a:lnSpc>
                <a:spcPct val="115000"/>
              </a:lnSpc>
            </a:pPr>
            <a:r>
              <a:rPr lang="ar-SA" b="1" dirty="0">
                <a:solidFill>
                  <a:srgbClr val="222222"/>
                </a:solidFill>
                <a:ea typeface="Calibri"/>
                <a:cs typeface="Times New Roman"/>
              </a:rPr>
              <a:t>ومن خلال المحاضرة السابقة نستطيع أن نتلمس شروط</a:t>
            </a:r>
            <a:r>
              <a:rPr lang="ar-IQ" b="1" dirty="0">
                <a:solidFill>
                  <a:srgbClr val="222222"/>
                </a:solidFill>
                <a:ea typeface="Calibri"/>
                <a:cs typeface="Times New Roman"/>
              </a:rPr>
              <a:t> المعجزة  </a:t>
            </a:r>
            <a:r>
              <a:rPr lang="en-US" b="1" dirty="0" smtClean="0">
                <a:solidFill>
                  <a:srgbClr val="222222"/>
                </a:solidFill>
                <a:effectLst/>
                <a:latin typeface="Times New Roman"/>
                <a:ea typeface="Calibri"/>
                <a:cs typeface="Arial"/>
              </a:rPr>
              <a:t>:</a:t>
            </a:r>
            <a:endParaRPr lang="en-US" sz="4800" dirty="0">
              <a:ea typeface="Calibri"/>
              <a:cs typeface="Arial"/>
            </a:endParaRPr>
          </a:p>
          <a:p>
            <a:pPr algn="just">
              <a:lnSpc>
                <a:spcPct val="115000"/>
              </a:lnSpc>
            </a:pPr>
            <a:r>
              <a:rPr lang="ar-SA" dirty="0">
                <a:ea typeface="Calibri"/>
                <a:cs typeface="Times New Roman"/>
              </a:rPr>
              <a:t>1) </a:t>
            </a:r>
            <a:r>
              <a:rPr lang="ar-SA" b="1" dirty="0">
                <a:solidFill>
                  <a:srgbClr val="222222"/>
                </a:solidFill>
                <a:ea typeface="Calibri"/>
                <a:cs typeface="Times New Roman"/>
              </a:rPr>
              <a:t>أن تكون من الأمور الخارقة للعادة</a:t>
            </a:r>
            <a:r>
              <a:rPr lang="ar-SA" dirty="0">
                <a:solidFill>
                  <a:srgbClr val="222222"/>
                </a:solidFill>
                <a:ea typeface="Calibri"/>
                <a:cs typeface="Times New Roman"/>
              </a:rPr>
              <a:t> : سواء كان هذا الأمر الخارق من قبيل الأقوال: كتسبيح الحصى وحنين الجذع ومثل القرآن الكريم، أو يكون من قبيل الفعل كانفجار الماء من بين أصابع الرسول صلى الله عليه وسلم وتكثير الطعام القليل وكفايته للجمع الكثير أو من قبيل الترك: مثل عدم إحراق النار لسيدنا إبراهيم عليه الصلاة والسلام وعدم إغراق الماء لموسى وقومه وعدم سيلانه عليهم</a:t>
            </a:r>
            <a:r>
              <a:rPr lang="en-US" dirty="0" smtClean="0">
                <a:solidFill>
                  <a:srgbClr val="222222"/>
                </a:solidFill>
                <a:effectLst/>
                <a:latin typeface="Times New Roman"/>
                <a:ea typeface="Calibri"/>
                <a:cs typeface="Arial"/>
              </a:rPr>
              <a:t>. </a:t>
            </a:r>
            <a:r>
              <a:rPr lang="ar-SA" dirty="0">
                <a:solidFill>
                  <a:srgbClr val="222222"/>
                </a:solidFill>
                <a:latin typeface="Times New Roman"/>
                <a:ea typeface="Calibri"/>
              </a:rPr>
              <a:t>أما إذا كان الأمر من الأمور الاعتيادية للناس ومع ذلك لم يستطع الناس الإتيان بها يكون (المانع) هو الأمر الخارق وليس هذا الأمر المعتاد، فلو قال: معجزتي عدم استطاعتكم وضع أيديكم على رءوسكم فلم يستطيعوا بالفعل لكان هذا المنع في هذه اللحظة هي المعجزة، وليس عملية وضع الأيدي</a:t>
            </a:r>
            <a:r>
              <a:rPr lang="en-US" dirty="0" smtClean="0">
                <a:solidFill>
                  <a:srgbClr val="222222"/>
                </a:solidFill>
                <a:effectLst/>
                <a:latin typeface="Times New Roman"/>
                <a:ea typeface="Calibri"/>
                <a:cs typeface="Arial"/>
              </a:rPr>
              <a:t>.</a:t>
            </a:r>
            <a:br>
              <a:rPr lang="en-US" dirty="0" smtClean="0">
                <a:solidFill>
                  <a:srgbClr val="222222"/>
                </a:solidFill>
                <a:effectLst/>
                <a:latin typeface="Times New Roman"/>
                <a:ea typeface="Calibri"/>
                <a:cs typeface="Arial"/>
              </a:rPr>
            </a:br>
            <a:r>
              <a:rPr lang="ar-SA" b="1" dirty="0">
                <a:ea typeface="Calibri"/>
                <a:cs typeface="Times New Roman"/>
              </a:rPr>
              <a:t>2)</a:t>
            </a:r>
            <a:r>
              <a:rPr lang="ar-SA" dirty="0">
                <a:ea typeface="Calibri"/>
                <a:cs typeface="Times New Roman"/>
              </a:rPr>
              <a:t> </a:t>
            </a:r>
            <a:r>
              <a:rPr lang="ar-SA" b="1" dirty="0">
                <a:solidFill>
                  <a:srgbClr val="222222"/>
                </a:solidFill>
                <a:ea typeface="Calibri"/>
                <a:cs typeface="Times New Roman"/>
              </a:rPr>
              <a:t>أن يكون الخارق من صنع الله وإنجازه </a:t>
            </a:r>
            <a:r>
              <a:rPr lang="ar-SA" dirty="0">
                <a:solidFill>
                  <a:srgbClr val="222222"/>
                </a:solidFill>
                <a:ea typeface="Calibri"/>
                <a:cs typeface="Times New Roman"/>
              </a:rPr>
              <a:t>يقول تعالى : ( وَلَقَدْ أَرْسَلْنا رُسُلًا مِنْ قَبْلِكَ مِنْهُمْ مَنْ قَصَصْنا عَلَيْكَ وَمِنْهُمْ مَنْ لَمْ نَقْصُصْ عَلَيْكَ</a:t>
            </a:r>
            <a:r>
              <a:rPr lang="ar-SA" u="sng" dirty="0">
                <a:ea typeface="Calibri"/>
                <a:cs typeface="Times New Roman"/>
              </a:rPr>
              <a:t> </a:t>
            </a:r>
            <a:r>
              <a:rPr lang="ar-SA" dirty="0">
                <a:ea typeface="Calibri"/>
                <a:cs typeface="Times New Roman"/>
              </a:rPr>
              <a:t>وَما كانَ لِرَسُولٍ أَنْ يَأْتِيَ بِآيَةٍ إِلَّا بِإِذْنِ اللَّهِ فَإِذا جاءَ أَمْرُ اللَّهِ قُضِيَ بِالْحَقِّ وَخَسِرَ هُنالِكَ الْمُبْطِلُونَ (78) [غافر: 78].</a:t>
            </a:r>
            <a:r>
              <a:rPr lang="ar-SA" dirty="0">
                <a:solidFill>
                  <a:srgbClr val="222222"/>
                </a:solidFill>
                <a:ea typeface="Calibri"/>
                <a:cs typeface="Times New Roman"/>
              </a:rPr>
              <a:t> </a:t>
            </a:r>
            <a:r>
              <a:rPr lang="ar-SA" dirty="0">
                <a:ea typeface="Calibri"/>
                <a:cs typeface="Times New Roman"/>
              </a:rPr>
              <a:t>فالمعجزة هبة من الله سبحانه وتعالى لا يستطيع أحد أن يعيّن زمانها ونوعها: قُلْ إِنَّمَا الْآياتُ عِنْدَ اللَّهِ [الأنعام: 109].</a:t>
            </a:r>
            <a:endParaRPr lang="en-US" sz="4800" dirty="0">
              <a:ea typeface="Calibri"/>
              <a:cs typeface="Arial"/>
            </a:endParaRPr>
          </a:p>
          <a:p>
            <a:pPr algn="just">
              <a:lnSpc>
                <a:spcPct val="115000"/>
              </a:lnSpc>
            </a:pPr>
            <a:r>
              <a:rPr lang="ar-SA" b="1" dirty="0">
                <a:ea typeface="Calibri"/>
                <a:cs typeface="Times New Roman"/>
              </a:rPr>
              <a:t>3)</a:t>
            </a:r>
            <a:r>
              <a:rPr lang="ar-SA" dirty="0">
                <a:ea typeface="Calibri"/>
                <a:cs typeface="Times New Roman"/>
              </a:rPr>
              <a:t> </a:t>
            </a:r>
            <a:r>
              <a:rPr lang="ar-SA" b="1" dirty="0">
                <a:ea typeface="Calibri"/>
                <a:cs typeface="Times New Roman"/>
              </a:rPr>
              <a:t>سلامتها من المعارضة</a:t>
            </a:r>
            <a:r>
              <a:rPr lang="ar-SA" dirty="0">
                <a:ea typeface="Calibri"/>
                <a:cs typeface="Times New Roman"/>
              </a:rPr>
              <a:t>: فلو استطاع الخصم أن يأتي بمثل ما جاء به النبي بطلت حجته ولم يسلم له ادعاؤه أن هذه الخارقة أو هذا الأمر دليل على صدقه وأمارة على بعثته من قبل الله سبحانه وتعالى.</a:t>
            </a:r>
            <a:endParaRPr lang="en-US" sz="4800" dirty="0">
              <a:ea typeface="Calibri"/>
              <a:cs typeface="Arial"/>
            </a:endParaRPr>
          </a:p>
          <a:p>
            <a:pPr algn="just">
              <a:lnSpc>
                <a:spcPct val="115000"/>
              </a:lnSpc>
            </a:pPr>
            <a:r>
              <a:rPr lang="ar-SA" b="1" dirty="0">
                <a:ea typeface="Calibri"/>
                <a:cs typeface="Times New Roman"/>
              </a:rPr>
              <a:t>4)</a:t>
            </a:r>
            <a:r>
              <a:rPr lang="ar-SA" dirty="0">
                <a:ea typeface="Calibri"/>
                <a:cs typeface="Times New Roman"/>
              </a:rPr>
              <a:t> </a:t>
            </a:r>
            <a:r>
              <a:rPr lang="ar-SA" b="1" dirty="0">
                <a:ea typeface="Calibri"/>
                <a:cs typeface="Times New Roman"/>
              </a:rPr>
              <a:t>أن تقع على مقتضى قول من يدّعيها (وقوعها على مقتضى الدعوى)</a:t>
            </a:r>
            <a:r>
              <a:rPr lang="ar-SA" dirty="0">
                <a:ea typeface="Calibri"/>
                <a:cs typeface="Times New Roman"/>
              </a:rPr>
              <a:t> يشترط في المعجزة أن تكون موافقة لقول مدّعيها غير مخالفة له سواء كان هذا الأمر مطابقا لطلب المعاندين أو مخالفا له، لأن الرسول يبلّغ عن أمر ربه في تحديد نوع المعجزة وزمانها ولا دخل له في هذا التعيين، فإذا جاءت المعجزة على وجه غير الوجه الذي عيّنه الرسول لم تكن دليلا على صدقه، بل تثير عندئذ الشكوك حول ادعائه. ومن هذا القبيل ما وقع لبعضهم مما يطلق عليه العلماء (اسم الإهانة)؛ فإذا مسح على المريض </a:t>
            </a:r>
            <a:r>
              <a:rPr lang="ar-SA" dirty="0" err="1">
                <a:ea typeface="Calibri"/>
                <a:cs typeface="Times New Roman"/>
              </a:rPr>
              <a:t>ليشفى</a:t>
            </a:r>
            <a:r>
              <a:rPr lang="ar-SA" dirty="0">
                <a:ea typeface="Calibri"/>
                <a:cs typeface="Times New Roman"/>
              </a:rPr>
              <a:t> فمات، أو بصق في البئر لتكثير مائه فغار كما ذكرت بعض الروايات في شأن مسيلمة الكذاب، فلا تكون معجزة إنما هي إهانة له ودليل على كذبه.</a:t>
            </a:r>
            <a:endParaRPr lang="en-US" sz="4800" dirty="0">
              <a:ea typeface="Calibri"/>
              <a:cs typeface="Arial"/>
            </a:endParaRPr>
          </a:p>
          <a:p>
            <a:pPr algn="just">
              <a:lnSpc>
                <a:spcPct val="115000"/>
              </a:lnSpc>
            </a:pPr>
            <a:r>
              <a:rPr lang="ar-SA" b="1" dirty="0">
                <a:ea typeface="Calibri"/>
                <a:cs typeface="Times New Roman"/>
              </a:rPr>
              <a:t>5) التحدّي بها :</a:t>
            </a:r>
            <a:r>
              <a:rPr lang="ar-SA" dirty="0">
                <a:ea typeface="Calibri"/>
                <a:cs typeface="Times New Roman"/>
              </a:rPr>
              <a:t> وهذا شرط أساس في المعجزة لإثبات عجز الجاحدين وإقامة الحجة عليهم فإن عدم التحدّي لمعجزة لا يبرزها كدليل وبرهان، لكي لا يقول قائل فيما بعد: إنه لو تحدّي بالمعجزة القوم لتمكّنوا من الإتيان بها . والتحدّي يكون بالقول الصريح بأن يقول الرسول: دليل صدقي وصحة ما جئت به هو عجزكم عن الإتيان بمثل هذا الأمر الذي أفعله. وهذا هو الغالب في معجزات الرسل عليهم الصلاة والسلام، وَرَسُولًا إِلى بَنِي إِسْرائِيلَ أَنِّي قَدْ جِئْتُكُمْ بِآيَةٍ مِنْ رَبِّكُمْ أَنِّي أَخْلُقُ لَكُمْ مِنَ الطِّينِ كَهَيْئَةِ الطَّيْرِ فَأَنْفُخُ فِيهِ فَيَكُونُ طَيْراً بِإِذْنِ اللَّهِ وَأُبْرِئُ الْأَكْمَهَ وَالْأَبْرَصَ وَأُحْيِ الْمَوْتى بِإِذْنِ اللَّهِ وَأُنَبِّئُكُمْ بِما تَأْكُلُونَ وَما تَدَّخِرُونَ فِي بُيُوتِكُمْ إِنَّ فِي ذلِكَ لَآيَةً لَكُمْ إِنْ كُنْتُمْ مُؤْمِنِينَ (49) [آل عمران: 49]. كما يكون التحدّي (بالقوة) حيث لا يكون هنالك تحدّ ظاهر لأن المقام لا يستدعيه ولكن لو وجد تحدّ لأفحم </a:t>
            </a:r>
            <a:r>
              <a:rPr lang="ar-SA" dirty="0" err="1">
                <a:ea typeface="Calibri"/>
                <a:cs typeface="Times New Roman"/>
              </a:rPr>
              <a:t>المتحدّى</a:t>
            </a:r>
            <a:r>
              <a:rPr lang="ar-SA" dirty="0">
                <a:ea typeface="Calibri"/>
                <a:cs typeface="Times New Roman"/>
              </a:rPr>
              <a:t> به، ومن هذا القبيل الخوارق التي وقعت على يد رسول الله صلى الله عليه وسلم وهو بين أصحابه وهم مؤمنون به، فمثلا نبع الماء بين أصابع رسول الله صلى الله عليه وسلم لم يكن في مضمار تحدّ لإثبات رسالة، ومثل ذلك تسبيح الحصى في يده، وحنين الجذع إليه فقد وقعت هذه الخوارق في جو إيماني وفي مجتمع إسلاميّ . وقد فرّق بعض العلماء بين الخارقة التي يتحدّى بها الرسول القوم ويجعلها آية صدقه وبرهان صحة رسالته، وبين الخارقة التي لا تقترن بالتحدّي وتقع بين المؤمنين برسالة الرسول؛ فأطلقوا على النوع الأول اسم (المعجزات)، وأطلقوا على النوع الثاني اسم (دلائل النبوة). يقول ابن حجر في فتح الباري في شرح (باب علامات النبوة): العلامات جمع علامة وعبّر عنها المصنف لكون ما يورده من ذلك أعم من المعجزة والكرامة، والفرق بينها أن المعجزة أخص، لأنه يشترط فيها أن يتحدّى النبي من يكذبه.</a:t>
            </a:r>
            <a:endParaRPr lang="en-US" sz="4800" dirty="0">
              <a:ea typeface="Calibri"/>
              <a:cs typeface="Arial"/>
            </a:endParaRPr>
          </a:p>
          <a:p>
            <a:pPr algn="just">
              <a:lnSpc>
                <a:spcPct val="115000"/>
              </a:lnSpc>
            </a:pPr>
            <a:r>
              <a:rPr lang="ar-SA" b="1" dirty="0">
                <a:ea typeface="Calibri"/>
                <a:cs typeface="Times New Roman"/>
              </a:rPr>
              <a:t>6) أن يستشهد بها مدّعي الرسالة على الله عزّ وجلّ:</a:t>
            </a:r>
            <a:r>
              <a:rPr lang="ar-SA" dirty="0">
                <a:ea typeface="Calibri"/>
                <a:cs typeface="Times New Roman"/>
              </a:rPr>
              <a:t> أي يجعلها الرسول دليل صدق رسالته لإثباتها وينسب هذا الأمر إلى الله عزّ وجلّ فيقول مثلا: آيتي أن يقلب الله سبحانه وتعالى هذه العصا ثعبانا، أو أن يحيي الله سبحانه وتعالى هذا الميت عند قولي له (قم). </a:t>
            </a:r>
            <a:endParaRPr lang="en-US" sz="4800" dirty="0">
              <a:ea typeface="Calibri"/>
              <a:cs typeface="Arial"/>
            </a:endParaRPr>
          </a:p>
          <a:p>
            <a:pPr algn="just">
              <a:lnSpc>
                <a:spcPct val="115000"/>
              </a:lnSpc>
            </a:pPr>
            <a:r>
              <a:rPr lang="ar-SA" b="1" dirty="0">
                <a:ea typeface="Calibri"/>
                <a:cs typeface="Times New Roman"/>
              </a:rPr>
              <a:t>7) تأخّر الأمر المعجز عن دعوى الرسالة:</a:t>
            </a:r>
            <a:r>
              <a:rPr lang="ar-SA" dirty="0">
                <a:ea typeface="Calibri"/>
                <a:cs typeface="Times New Roman"/>
              </a:rPr>
              <a:t> لأنه بمثابة الشاهد، ولا</a:t>
            </a:r>
            <a:r>
              <a:rPr lang="ar-SA" dirty="0">
                <a:ea typeface="Calibri"/>
              </a:rPr>
              <a:t> </a:t>
            </a:r>
            <a:r>
              <a:rPr lang="ar-SA" dirty="0">
                <a:ea typeface="Calibri"/>
                <a:cs typeface="Times New Roman"/>
              </a:rPr>
              <a:t>يقوم الشاهد إلا بعد قيام الدعوى، أما إذا تقدم على دعوى الرسالة، فيكون من قبيل (الإرهاص). وهي الأمور التي تتقدم على الرسالة وتمهد لها كتظليل السحابة لرسول الله صلى الله عليه وسلم وهو في سفره إلى الشام قبل البعثة.</a:t>
            </a:r>
            <a:endParaRPr lang="en-US" sz="4800" dirty="0">
              <a:ea typeface="Calibri"/>
              <a:cs typeface="Arial"/>
            </a:endParaRPr>
          </a:p>
          <a:p>
            <a:pPr algn="just">
              <a:lnSpc>
                <a:spcPct val="115000"/>
              </a:lnSpc>
            </a:pPr>
            <a:r>
              <a:rPr lang="ar-SA" b="1" u="sng" dirty="0">
                <a:ea typeface="Calibri"/>
                <a:cs typeface="Times New Roman"/>
              </a:rPr>
              <a:t>شروط الاعجاز عند المحققين :  </a:t>
            </a:r>
            <a:endParaRPr lang="en-US" sz="4800" dirty="0">
              <a:ea typeface="Calibri"/>
              <a:cs typeface="Arial"/>
            </a:endParaRPr>
          </a:p>
          <a:p>
            <a:pPr algn="just">
              <a:lnSpc>
                <a:spcPct val="115000"/>
              </a:lnSpc>
            </a:pPr>
            <a:r>
              <a:rPr lang="ar-SA" b="1" dirty="0">
                <a:ea typeface="Calibri"/>
                <a:cs typeface="Times New Roman"/>
              </a:rPr>
              <a:t>ويشترط في تحقيق الإعجاز لإثبات العجز للغير أن تتوفر في المعجزة الشروط التالية ، وهي:</a:t>
            </a:r>
            <a:endParaRPr lang="en-US" sz="4800" dirty="0">
              <a:ea typeface="Calibri"/>
              <a:cs typeface="Arial"/>
            </a:endParaRPr>
          </a:p>
          <a:p>
            <a:pPr algn="just">
              <a:lnSpc>
                <a:spcPct val="115000"/>
              </a:lnSpc>
            </a:pPr>
            <a:r>
              <a:rPr lang="ar-SA" b="1" dirty="0">
                <a:ea typeface="Calibri"/>
                <a:cs typeface="Times New Roman"/>
              </a:rPr>
              <a:t>الشرط الأول :</a:t>
            </a:r>
            <a:r>
              <a:rPr lang="ar-SA" dirty="0">
                <a:ea typeface="Calibri"/>
                <a:cs typeface="Times New Roman"/>
              </a:rPr>
              <a:t> </a:t>
            </a:r>
            <a:r>
              <a:rPr lang="ar-SA" b="1" dirty="0">
                <a:ea typeface="Calibri"/>
                <a:cs typeface="Times New Roman"/>
              </a:rPr>
              <a:t>التحدي</a:t>
            </a:r>
            <a:r>
              <a:rPr lang="ar-SA" dirty="0">
                <a:ea typeface="Calibri"/>
                <a:cs typeface="Times New Roman"/>
              </a:rPr>
              <a:t> : وهو طلب المباراة والمنازلة والمعارضة : وقد تحقق هذا الشرط في إعجاز القرآن الكريم، وذلك أن النبي محمَّد أخبر الناس أنه رسول الله بعثه الله تعالى إلى الناس بشيرًا ونذيرًا بين يدي عذاب أليم، والدليل الذي يؤكد صدق دعوته هذا القرآن الكريم الذي هو من كلام الله تعالى أوحاه إلى محمَّد معجزة له، وتحدى البشر على أن يأتوا بمثله، واستمر هذا التحدي عدة سنوات، ومر بثلاث مراحل، وهي:</a:t>
            </a:r>
            <a:endParaRPr lang="en-US" sz="4800" dirty="0">
              <a:ea typeface="Calibri"/>
              <a:cs typeface="Arial"/>
            </a:endParaRPr>
          </a:p>
          <a:p>
            <a:pPr algn="just">
              <a:lnSpc>
                <a:spcPct val="115000"/>
              </a:lnSpc>
            </a:pPr>
            <a:r>
              <a:rPr lang="ar-SA" b="1" dirty="0">
                <a:ea typeface="Calibri"/>
                <a:cs typeface="Times New Roman"/>
              </a:rPr>
              <a:t>المرحلة الأولى:</a:t>
            </a:r>
            <a:r>
              <a:rPr lang="ar-SA" dirty="0">
                <a:ea typeface="Calibri"/>
                <a:cs typeface="Times New Roman"/>
              </a:rPr>
              <a:t> التحدي بأن يأتوا بكتاب مثل القرآن الكريم في جميع نواحيه، فقال تعالى: {قُلْ فَأْتُوا بِكِتَابٍ مِنْ عِنْدِ اللَّهِ هُوَ أَهْدَى مِنْهُمَا أَتَّبِعْهُ إِنْ كُنْتُمْ صَادِقِينَ (49) فَإِنْ لَمْ يَسْتَجِيبُوا لَكَ فَاعْلَمْ أَنَّمَا يَتَّبِعُونَ أَهْوَاءَهُمْ وَمَنْ أَضَلُّ مِمَّنِ اتَّبَعَ هَوَاهُ بِغَيْرِ هُدًى مِنَ اللَّهِ إِنَّ اللَّهَ لَا يَهْدِي الْقَوْمَ الظَّالِمِينَ (50)} [القصص: 49، 50] , وزاد القرآن الكريم في التحدي بل في السخرية منهم وتأكيد العجز ولو تساعد الإنس والجن على ذلك فقال تعالى: {قُلْ لَئِنِ اجْتَمَعَتِ الْإِنْسُ وَالْجِنُّ عَلَى أَنْ يَأْتُوا بِمِثْلِ هَذَا الْقُرْآنِ لَا يَأْتُونَ بِمِثْلِهِ وَلَوْ كَانَ بَعْضُهُمْ لِبَعْضٍ ظَهِيرًا (88)} [الإسراء: 88].</a:t>
            </a:r>
            <a:endParaRPr lang="en-US" sz="4800" dirty="0">
              <a:ea typeface="Calibri"/>
              <a:cs typeface="Arial"/>
            </a:endParaRPr>
          </a:p>
          <a:p>
            <a:pPr algn="just">
              <a:lnSpc>
                <a:spcPct val="115000"/>
              </a:lnSpc>
            </a:pPr>
            <a:r>
              <a:rPr lang="ar-SA" b="1" dirty="0">
                <a:ea typeface="Calibri"/>
                <a:cs typeface="Times New Roman"/>
              </a:rPr>
              <a:t>المرحلة الثانية:</a:t>
            </a:r>
            <a:r>
              <a:rPr lang="ar-SA" dirty="0">
                <a:ea typeface="Calibri"/>
                <a:cs typeface="Times New Roman"/>
              </a:rPr>
              <a:t> عندما عجز المشركون عن الإتيان بمثل القرآن الكريم كاملًا، تحداهم وبيَّن عجزهم عن الإتيان بعشر سور مثله، قال تعالى: {أَمْ يَقُولُونَ افْتَرَاهُ قُلْ فَأْتُوا بِعَشْرِ سُوَرٍ مِثْلِهِ مُفْتَرَيَاتٍ وَادْعُوا مَنِ اسْتَطَعْتُمْ مِنْ دُونِ اللَّهِ إِنْ كُنْتُمْ صَادِقِينَ (13) </a:t>
            </a:r>
            <a:r>
              <a:rPr lang="ar-SA" dirty="0" err="1">
                <a:ea typeface="Calibri"/>
                <a:cs typeface="Times New Roman"/>
              </a:rPr>
              <a:t>فَإِلَّمْ</a:t>
            </a:r>
            <a:r>
              <a:rPr lang="ar-SA" dirty="0">
                <a:ea typeface="Calibri"/>
                <a:cs typeface="Times New Roman"/>
              </a:rPr>
              <a:t> يَسْتَجِيبُوا لَكُمْ فَاعْلَمُوا أَنَّمَا أُنْزِلَ بِعِلْمِ اللَّهِ وَأَنْ لَا إِلَهَ إلا هُوَ فَهَلْ أَنْتُمْ مُسْلِمُونَ (14)} [هود: 13، 14].</a:t>
            </a:r>
            <a:endParaRPr lang="en-US" sz="4800" dirty="0">
              <a:ea typeface="Calibri"/>
              <a:cs typeface="Arial"/>
            </a:endParaRPr>
          </a:p>
          <a:p>
            <a:pPr algn="just">
              <a:lnSpc>
                <a:spcPct val="115000"/>
              </a:lnSpc>
            </a:pPr>
            <a:r>
              <a:rPr lang="ar-SA" b="1" dirty="0">
                <a:ea typeface="Calibri"/>
                <a:cs typeface="Times New Roman"/>
              </a:rPr>
              <a:t>المرحلة الثالثة :</a:t>
            </a:r>
            <a:r>
              <a:rPr lang="ar-SA" dirty="0">
                <a:ea typeface="Calibri"/>
                <a:cs typeface="Times New Roman"/>
              </a:rPr>
              <a:t> ولما عجز الكفار عن الإتيان بعشر سور تحداهم بسورة منه، وطلب المعارضة بذلك، فقال تعالى: {وَإِنْ كُنْتُمْ فِي رَيْبٍ مِمَّا نَزَّلْنَا عَلَى عَبْدِنَا فَأْتُوا بِسُورَةٍ مِنْ مِثْلِهِ وَادْعُوا شُهَدَاءَكُمْ مِنْ دُونِ اللَّهِ إِنْ كُنْتُمْ صَادِقِينَ (23) فَإِنْ لَمْ تَفْعَلُوا وَلَنْ تَفْعَلُوا فَاتَّقُوا النَّارَ الَّتِي وَقُودُهَا النَّاسُ وَالْحِجَارَةُ أُعِدَّتْ لِلْكَافِرِينَ (24)} [البقرة: 23، 24] ومع كل ذلك فقد وقفوا حيارى مبهوتين عن الإتيان بمثله أو بعشر سور من مثله أو بسورة من مثله .</a:t>
            </a:r>
            <a:endParaRPr lang="en-US" sz="4800" dirty="0">
              <a:ea typeface="Calibri"/>
              <a:cs typeface="Arial"/>
            </a:endParaRPr>
          </a:p>
          <a:p>
            <a:pPr algn="just">
              <a:lnSpc>
                <a:spcPct val="115000"/>
              </a:lnSpc>
            </a:pPr>
            <a:r>
              <a:rPr lang="ar-SA" b="1" dirty="0">
                <a:ea typeface="Calibri"/>
                <a:cs typeface="Times New Roman"/>
              </a:rPr>
              <a:t>الشرط الثاني :</a:t>
            </a:r>
            <a:r>
              <a:rPr lang="ar-SA" dirty="0">
                <a:ea typeface="Calibri"/>
                <a:cs typeface="Times New Roman"/>
              </a:rPr>
              <a:t> </a:t>
            </a:r>
            <a:r>
              <a:rPr lang="ar-SA" b="1" dirty="0">
                <a:ea typeface="Calibri"/>
                <a:cs typeface="Times New Roman"/>
              </a:rPr>
              <a:t>أن يوجد المقتضي الذي يدفع المتحدي إلى المباراة والمنازلة </a:t>
            </a:r>
            <a:r>
              <a:rPr lang="ar-SA" dirty="0">
                <a:ea typeface="Calibri"/>
                <a:cs typeface="Times New Roman"/>
              </a:rPr>
              <a:t>، فهل كان هناك دافع للعرب الكفار لمعارضة القرآن، وأن ينازلوا محمدًا في الإتيان بمثل كتابه ؟ والجواب واضح وظاهر؛ لأن الكفار في الجاهلية كانوا يعبدون الأصنام، ويقدسون الأوثان، ويقلدون الآباء، ويتبعون الأجداد، فجاء رسول الله بدين جديد يبطل دينهم، ويسخر من آلهتهم، ويسفه عقولهم، ويهزأ من أصنامهم، وفرق شملهم بدعوته لله، وأنه رسول الله، وأن القرآن </a:t>
            </a:r>
            <a:r>
              <a:rPr lang="ar-SA" dirty="0" err="1">
                <a:ea typeface="Calibri"/>
                <a:cs typeface="Times New Roman"/>
              </a:rPr>
              <a:t>معجزته</a:t>
            </a:r>
            <a:r>
              <a:rPr lang="ar-SA" dirty="0">
                <a:ea typeface="Calibri"/>
                <a:cs typeface="Times New Roman"/>
              </a:rPr>
              <a:t> التي تحداهم بها، فكان الدافع قويًّا وشديدًا إلى التحدي، وكانوا حريصين على تكذيب دعواه، وإبطال نبوته </a:t>
            </a:r>
            <a:r>
              <a:rPr lang="ar-SA" dirty="0" err="1">
                <a:ea typeface="Calibri"/>
                <a:cs typeface="Times New Roman"/>
              </a:rPr>
              <a:t>ومعجزته</a:t>
            </a:r>
            <a:r>
              <a:rPr lang="ar-SA" dirty="0">
                <a:ea typeface="Calibri"/>
                <a:cs typeface="Times New Roman"/>
              </a:rPr>
              <a:t>، ودحض حجته، لتبقى لهم الآلهة والأصنام، ويستمروا في تقليد الآباء والأجداد والدفاع عنهم والسير على سننهم ومنوالهم.</a:t>
            </a:r>
            <a:endParaRPr lang="en-US" sz="4800" dirty="0">
              <a:ea typeface="Calibri"/>
              <a:cs typeface="Arial"/>
            </a:endParaRPr>
          </a:p>
          <a:p>
            <a:pPr algn="just">
              <a:lnSpc>
                <a:spcPct val="115000"/>
              </a:lnSpc>
            </a:pPr>
            <a:r>
              <a:rPr lang="ar-SA" b="1" dirty="0">
                <a:ea typeface="Calibri"/>
                <a:cs typeface="Times New Roman"/>
              </a:rPr>
              <a:t>الشرط الثالث: أن ينتفي المانع من المباراة والمعارضة والمنازلة،</a:t>
            </a:r>
            <a:r>
              <a:rPr lang="ar-SA" dirty="0">
                <a:ea typeface="Calibri"/>
                <a:cs typeface="Times New Roman"/>
              </a:rPr>
              <a:t> وهذا الشرط متحقق في العرب الذين تحداهم رسول الله، فالقرآن نزل بلغة عربية، ويتألف من أحرف الهجاء التي ينطقون بها، وعباراته عربية، وأسلوبه عربي مبين، ومن جهة أخرى فالعرب وقتئذ في مكة وغيرها هم أهل الفصاحة والبلاغة والبيان، اشتهروا بذلك وتباروا بينهم، وعقدوا الندوات والأسواق للشعراء والخطباء والفصحاء، فهم أرباب الفصاحة وفرسان البلاغة وأمراء البيان، ومن جهة ثالثة فإن أقوالهم مملوءة بالحكم، وأشعارهم ثرية بالمواعظ والإرشاد، وحياتهم تدل على نضج العقل وكثرة التجارب في هذا الميدان، وطلب منهم القرآن الكريم أن يتجمعوا، وأن يُعين بعضهم بعضًا، وأن </a:t>
            </a:r>
            <a:r>
              <a:rPr lang="ar-SA" dirty="0" err="1">
                <a:ea typeface="Calibri"/>
                <a:cs typeface="Times New Roman"/>
              </a:rPr>
              <a:t>يستمدوا</a:t>
            </a:r>
            <a:r>
              <a:rPr lang="ar-SA" dirty="0">
                <a:ea typeface="Calibri"/>
                <a:cs typeface="Times New Roman"/>
              </a:rPr>
              <a:t> النصرة من آلهتهم وإنسهم وجنهم، وأن يستعينوا بشهدائهم، وبقي الأمر كذلك على مدى ثلاث وعشرين سنة، وهذا يؤكد </a:t>
            </a:r>
            <a:r>
              <a:rPr lang="ar-SA" dirty="0" err="1">
                <a:ea typeface="Calibri"/>
                <a:cs typeface="Times New Roman"/>
              </a:rPr>
              <a:t>إنتفاء</a:t>
            </a:r>
            <a:r>
              <a:rPr lang="ar-SA" dirty="0">
                <a:ea typeface="Calibri"/>
                <a:cs typeface="Times New Roman"/>
              </a:rPr>
              <a:t> المانع من المعارضة في الإتيان بمثل هذا القرآن، مع ما أصابهم من خزي وعار، وما تبع عجزهم من اللجوء إلى الحرب وسفك الدماء، وهذا أشد عليهم من التحدي بالمعجزة. </a:t>
            </a:r>
            <a:endParaRPr lang="en-US" sz="4800" dirty="0">
              <a:ea typeface="Calibri"/>
              <a:cs typeface="Arial"/>
            </a:endParaRPr>
          </a:p>
          <a:p>
            <a:pPr algn="just">
              <a:lnSpc>
                <a:spcPct val="115000"/>
              </a:lnSpc>
            </a:pPr>
            <a:r>
              <a:rPr lang="ar-SA" b="1" dirty="0">
                <a:ea typeface="Calibri"/>
                <a:cs typeface="Times New Roman"/>
              </a:rPr>
              <a:t>فالإعجاز</a:t>
            </a:r>
            <a:r>
              <a:rPr lang="ar-SA" dirty="0">
                <a:ea typeface="Calibri"/>
                <a:cs typeface="Times New Roman"/>
              </a:rPr>
              <a:t> : قد تم وتحقق، وأن القرآن الكريم هو كلام الله، ولا يستطيع البشر أن يأتوا بمثل سورة منه، وأنه دليل على صدق نبوة محمَّد - صلى الله عليه واله وسلم -، وأنه معجزة من عند الله تعالى، يتقبله المؤمن بصدر رحب، ويرجع إليه لمعرفة حكم الله تعالى، قال الله عَزَّ وَجَلَّ: {إِنَّهُ لَقُرْآنٌ كَرِيمٌ (77) فِي كِتَابٍ مَكْنُونٍ (78) لَا يَمَسُّهُ إلا الْمُطَهَّرُونَ (79)} [الواقعة: 77 - 79].</a:t>
            </a:r>
            <a:endParaRPr lang="en-US" sz="4800" dirty="0">
              <a:ea typeface="Calibri"/>
              <a:cs typeface="Arial"/>
            </a:endParaRPr>
          </a:p>
          <a:p>
            <a:endParaRPr lang="ar-IQ" dirty="0"/>
          </a:p>
        </p:txBody>
      </p:sp>
    </p:spTree>
    <p:extLst>
      <p:ext uri="{BB962C8B-B14F-4D97-AF65-F5344CB8AC3E}">
        <p14:creationId xmlns:p14="http://schemas.microsoft.com/office/powerpoint/2010/main" val="39286443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147</Words>
  <Application>Microsoft Office PowerPoint</Application>
  <PresentationFormat>عرض على الشاشة (3:4)‏</PresentationFormat>
  <Paragraphs>18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المحاضرة الثالثة : شروط المعجزة والاعجاز عند العلماء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 شروط المعجزة عند العلماء</dc:title>
  <dc:creator>HAEDR</dc:creator>
  <cp:lastModifiedBy>HAEDR</cp:lastModifiedBy>
  <cp:revision>5</cp:revision>
  <cp:lastPrinted>2019-11-30T19:09:26Z</cp:lastPrinted>
  <dcterms:created xsi:type="dcterms:W3CDTF">2019-11-30T10:29:58Z</dcterms:created>
  <dcterms:modified xsi:type="dcterms:W3CDTF">2019-11-30T19:09:30Z</dcterms:modified>
</cp:coreProperties>
</file>