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6858000" cy="9144000" type="screen4x3"/>
  <p:notesSz cx="6742113" cy="9872663"/>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130" d="100"/>
          <a:sy n="130" d="100"/>
        </p:scale>
        <p:origin x="-1218" y="206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8"/>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A84B4ACA-C356-495A-90FA-6F16CB850295}"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EDEB16-1855-4C19-AB0D-A973C677A1F0}" type="slidenum">
              <a:rPr lang="ar-IQ" smtClean="0"/>
              <a:t>‹#›</a:t>
            </a:fld>
            <a:endParaRPr lang="ar-IQ"/>
          </a:p>
        </p:txBody>
      </p:sp>
    </p:spTree>
    <p:extLst>
      <p:ext uri="{BB962C8B-B14F-4D97-AF65-F5344CB8AC3E}">
        <p14:creationId xmlns:p14="http://schemas.microsoft.com/office/powerpoint/2010/main" val="721209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84B4ACA-C356-495A-90FA-6F16CB850295}"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EDEB16-1855-4C19-AB0D-A973C677A1F0}" type="slidenum">
              <a:rPr lang="ar-IQ" smtClean="0"/>
              <a:t>‹#›</a:t>
            </a:fld>
            <a:endParaRPr lang="ar-IQ"/>
          </a:p>
        </p:txBody>
      </p:sp>
    </p:spTree>
    <p:extLst>
      <p:ext uri="{BB962C8B-B14F-4D97-AF65-F5344CB8AC3E}">
        <p14:creationId xmlns:p14="http://schemas.microsoft.com/office/powerpoint/2010/main" val="2240432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5"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84B4ACA-C356-495A-90FA-6F16CB850295}"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EDEB16-1855-4C19-AB0D-A973C677A1F0}" type="slidenum">
              <a:rPr lang="ar-IQ" smtClean="0"/>
              <a:t>‹#›</a:t>
            </a:fld>
            <a:endParaRPr lang="ar-IQ"/>
          </a:p>
        </p:txBody>
      </p:sp>
    </p:spTree>
    <p:extLst>
      <p:ext uri="{BB962C8B-B14F-4D97-AF65-F5344CB8AC3E}">
        <p14:creationId xmlns:p14="http://schemas.microsoft.com/office/powerpoint/2010/main" val="3909142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84B4ACA-C356-495A-90FA-6F16CB850295}"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EDEB16-1855-4C19-AB0D-A973C677A1F0}" type="slidenum">
              <a:rPr lang="ar-IQ" smtClean="0"/>
              <a:t>‹#›</a:t>
            </a:fld>
            <a:endParaRPr lang="ar-IQ"/>
          </a:p>
        </p:txBody>
      </p:sp>
    </p:spTree>
    <p:extLst>
      <p:ext uri="{BB962C8B-B14F-4D97-AF65-F5344CB8AC3E}">
        <p14:creationId xmlns:p14="http://schemas.microsoft.com/office/powerpoint/2010/main" val="1006899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84B4ACA-C356-495A-90FA-6F16CB850295}"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EDEB16-1855-4C19-AB0D-A973C677A1F0}" type="slidenum">
              <a:rPr lang="ar-IQ" smtClean="0"/>
              <a:t>‹#›</a:t>
            </a:fld>
            <a:endParaRPr lang="ar-IQ"/>
          </a:p>
        </p:txBody>
      </p:sp>
    </p:spTree>
    <p:extLst>
      <p:ext uri="{BB962C8B-B14F-4D97-AF65-F5344CB8AC3E}">
        <p14:creationId xmlns:p14="http://schemas.microsoft.com/office/powerpoint/2010/main" val="1393105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A84B4ACA-C356-495A-90FA-6F16CB850295}" type="datetimeFigureOut">
              <a:rPr lang="ar-IQ" smtClean="0"/>
              <a:t>03/04/1441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1EDEB16-1855-4C19-AB0D-A973C677A1F0}" type="slidenum">
              <a:rPr lang="ar-IQ" smtClean="0"/>
              <a:t>‹#›</a:t>
            </a:fld>
            <a:endParaRPr lang="ar-IQ"/>
          </a:p>
        </p:txBody>
      </p:sp>
    </p:spTree>
    <p:extLst>
      <p:ext uri="{BB962C8B-B14F-4D97-AF65-F5344CB8AC3E}">
        <p14:creationId xmlns:p14="http://schemas.microsoft.com/office/powerpoint/2010/main" val="3656101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A84B4ACA-C356-495A-90FA-6F16CB850295}" type="datetimeFigureOut">
              <a:rPr lang="ar-IQ" smtClean="0"/>
              <a:t>03/04/1441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1EDEB16-1855-4C19-AB0D-A973C677A1F0}" type="slidenum">
              <a:rPr lang="ar-IQ" smtClean="0"/>
              <a:t>‹#›</a:t>
            </a:fld>
            <a:endParaRPr lang="ar-IQ"/>
          </a:p>
        </p:txBody>
      </p:sp>
    </p:spTree>
    <p:extLst>
      <p:ext uri="{BB962C8B-B14F-4D97-AF65-F5344CB8AC3E}">
        <p14:creationId xmlns:p14="http://schemas.microsoft.com/office/powerpoint/2010/main" val="413321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84B4ACA-C356-495A-90FA-6F16CB850295}" type="datetimeFigureOut">
              <a:rPr lang="ar-IQ" smtClean="0"/>
              <a:t>03/04/1441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1EDEB16-1855-4C19-AB0D-A973C677A1F0}" type="slidenum">
              <a:rPr lang="ar-IQ" smtClean="0"/>
              <a:t>‹#›</a:t>
            </a:fld>
            <a:endParaRPr lang="ar-IQ"/>
          </a:p>
        </p:txBody>
      </p:sp>
    </p:spTree>
    <p:extLst>
      <p:ext uri="{BB962C8B-B14F-4D97-AF65-F5344CB8AC3E}">
        <p14:creationId xmlns:p14="http://schemas.microsoft.com/office/powerpoint/2010/main" val="2611701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84B4ACA-C356-495A-90FA-6F16CB850295}" type="datetimeFigureOut">
              <a:rPr lang="ar-IQ" smtClean="0"/>
              <a:t>03/04/1441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1EDEB16-1855-4C19-AB0D-A973C677A1F0}" type="slidenum">
              <a:rPr lang="ar-IQ" smtClean="0"/>
              <a:t>‹#›</a:t>
            </a:fld>
            <a:endParaRPr lang="ar-IQ"/>
          </a:p>
        </p:txBody>
      </p:sp>
    </p:spTree>
    <p:extLst>
      <p:ext uri="{BB962C8B-B14F-4D97-AF65-F5344CB8AC3E}">
        <p14:creationId xmlns:p14="http://schemas.microsoft.com/office/powerpoint/2010/main" val="316674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84B4ACA-C356-495A-90FA-6F16CB850295}" type="datetimeFigureOut">
              <a:rPr lang="ar-IQ" smtClean="0"/>
              <a:t>03/04/1441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1EDEB16-1855-4C19-AB0D-A973C677A1F0}" type="slidenum">
              <a:rPr lang="ar-IQ" smtClean="0"/>
              <a:t>‹#›</a:t>
            </a:fld>
            <a:endParaRPr lang="ar-IQ"/>
          </a:p>
        </p:txBody>
      </p:sp>
    </p:spTree>
    <p:extLst>
      <p:ext uri="{BB962C8B-B14F-4D97-AF65-F5344CB8AC3E}">
        <p14:creationId xmlns:p14="http://schemas.microsoft.com/office/powerpoint/2010/main" val="1461794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0"/>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84B4ACA-C356-495A-90FA-6F16CB850295}" type="datetimeFigureOut">
              <a:rPr lang="ar-IQ" smtClean="0"/>
              <a:t>03/04/1441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1EDEB16-1855-4C19-AB0D-A973C677A1F0}" type="slidenum">
              <a:rPr lang="ar-IQ" smtClean="0"/>
              <a:t>‹#›</a:t>
            </a:fld>
            <a:endParaRPr lang="ar-IQ"/>
          </a:p>
        </p:txBody>
      </p:sp>
    </p:spTree>
    <p:extLst>
      <p:ext uri="{BB962C8B-B14F-4D97-AF65-F5344CB8AC3E}">
        <p14:creationId xmlns:p14="http://schemas.microsoft.com/office/powerpoint/2010/main" val="227577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1"/>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4"/>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A84B4ACA-C356-495A-90FA-6F16CB850295}" type="datetimeFigureOut">
              <a:rPr lang="ar-IQ" smtClean="0"/>
              <a:t>03/04/1441</a:t>
            </a:fld>
            <a:endParaRPr lang="ar-IQ"/>
          </a:p>
        </p:txBody>
      </p:sp>
      <p:sp>
        <p:nvSpPr>
          <p:cNvPr id="5" name="عنصر نائب للتذييل 4"/>
          <p:cNvSpPr>
            <a:spLocks noGrp="1"/>
          </p:cNvSpPr>
          <p:nvPr>
            <p:ph type="ftr" sz="quarter" idx="3"/>
          </p:nvPr>
        </p:nvSpPr>
        <p:spPr>
          <a:xfrm>
            <a:off x="2343150" y="8475134"/>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342900" y="8475134"/>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31EDEB16-1855-4C19-AB0D-A973C677A1F0}" type="slidenum">
              <a:rPr lang="ar-IQ" smtClean="0"/>
              <a:t>‹#›</a:t>
            </a:fld>
            <a:endParaRPr lang="ar-IQ"/>
          </a:p>
        </p:txBody>
      </p:sp>
    </p:spTree>
    <p:extLst>
      <p:ext uri="{BB962C8B-B14F-4D97-AF65-F5344CB8AC3E}">
        <p14:creationId xmlns:p14="http://schemas.microsoft.com/office/powerpoint/2010/main" val="4200038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96752" y="755576"/>
            <a:ext cx="4608512" cy="216024"/>
          </a:xfrm>
        </p:spPr>
        <p:txBody>
          <a:bodyPr>
            <a:normAutofit fontScale="90000"/>
          </a:bodyPr>
          <a:lstStyle/>
          <a:p>
            <a:pPr lvl="0">
              <a:lnSpc>
                <a:spcPct val="115000"/>
              </a:lnSpc>
              <a:spcBef>
                <a:spcPct val="20000"/>
              </a:spcBef>
            </a:pPr>
            <a:r>
              <a:rPr lang="ar-IQ" sz="1600" b="1" dirty="0">
                <a:solidFill>
                  <a:prstClr val="black">
                    <a:tint val="75000"/>
                  </a:prstClr>
                </a:solidFill>
                <a:latin typeface="Times New Roman"/>
                <a:ea typeface="Calibri"/>
                <a:cs typeface="K Traffic" pitchFamily="2" charset="-78"/>
              </a:rPr>
              <a:t>المحاضرة الثانية : تعريف المعجزة </a:t>
            </a:r>
            <a:r>
              <a:rPr lang="ar-IQ" sz="1600" b="1" dirty="0" smtClean="0">
                <a:solidFill>
                  <a:prstClr val="black">
                    <a:tint val="75000"/>
                  </a:prstClr>
                </a:solidFill>
                <a:latin typeface="Times New Roman"/>
                <a:ea typeface="Calibri"/>
                <a:cs typeface="K Traffic" pitchFamily="2" charset="-78"/>
              </a:rPr>
              <a:t>والاعجاز لغة </a:t>
            </a:r>
            <a:r>
              <a:rPr lang="ar-IQ" sz="1600" b="1" dirty="0">
                <a:solidFill>
                  <a:prstClr val="black">
                    <a:tint val="75000"/>
                  </a:prstClr>
                </a:solidFill>
                <a:latin typeface="Times New Roman"/>
                <a:ea typeface="Calibri"/>
                <a:cs typeface="K Traffic" pitchFamily="2" charset="-78"/>
              </a:rPr>
              <a:t>واصطلاحاً والفرق </a:t>
            </a:r>
            <a:r>
              <a:rPr lang="ar-IQ" sz="1600" b="1" dirty="0" smtClean="0">
                <a:solidFill>
                  <a:prstClr val="black">
                    <a:tint val="75000"/>
                  </a:prstClr>
                </a:solidFill>
                <a:latin typeface="Times New Roman"/>
                <a:ea typeface="Calibri"/>
                <a:cs typeface="K Traffic" pitchFamily="2" charset="-78"/>
              </a:rPr>
              <a:t>بينهم</a:t>
            </a:r>
            <a:r>
              <a:rPr lang="en-US" sz="800" b="1" dirty="0">
                <a:solidFill>
                  <a:prstClr val="black">
                    <a:tint val="75000"/>
                  </a:prstClr>
                </a:solidFill>
                <a:ea typeface="Calibri"/>
                <a:cs typeface="Arial"/>
              </a:rPr>
              <a:t/>
            </a:r>
            <a:br>
              <a:rPr lang="en-US" sz="800" b="1" dirty="0">
                <a:solidFill>
                  <a:prstClr val="black">
                    <a:tint val="75000"/>
                  </a:prstClr>
                </a:solidFill>
                <a:ea typeface="Calibri"/>
                <a:cs typeface="Arial"/>
              </a:rPr>
            </a:br>
            <a:endParaRPr lang="ar-IQ" b="1" dirty="0"/>
          </a:p>
        </p:txBody>
      </p:sp>
      <p:sp>
        <p:nvSpPr>
          <p:cNvPr id="3" name="عنوان فرعي 2"/>
          <p:cNvSpPr>
            <a:spLocks noGrp="1"/>
          </p:cNvSpPr>
          <p:nvPr>
            <p:ph type="subTitle" idx="1"/>
          </p:nvPr>
        </p:nvSpPr>
        <p:spPr>
          <a:xfrm>
            <a:off x="1028700" y="683568"/>
            <a:ext cx="4800600" cy="7776864"/>
          </a:xfrm>
        </p:spPr>
        <p:txBody>
          <a:bodyPr>
            <a:noAutofit/>
          </a:bodyPr>
          <a:lstStyle/>
          <a:p>
            <a:pPr algn="r">
              <a:lnSpc>
                <a:spcPct val="115000"/>
              </a:lnSpc>
            </a:pPr>
            <a:r>
              <a:rPr lang="ar-IQ" sz="800" b="1" dirty="0" smtClean="0">
                <a:ea typeface="Calibri"/>
                <a:cs typeface="Times New Roman"/>
              </a:rPr>
              <a:t>1</a:t>
            </a:r>
            <a:r>
              <a:rPr lang="ar-IQ" sz="800" b="1" dirty="0">
                <a:ea typeface="Calibri"/>
                <a:cs typeface="Times New Roman"/>
              </a:rPr>
              <a:t>) تعريف المعجزة والاعجاز لغة واصطلاحا : </a:t>
            </a:r>
            <a:endParaRPr lang="en-US" sz="800" dirty="0">
              <a:ea typeface="Calibri"/>
              <a:cs typeface="Arial"/>
            </a:endParaRPr>
          </a:p>
          <a:p>
            <a:pPr algn="just">
              <a:lnSpc>
                <a:spcPct val="115000"/>
              </a:lnSpc>
            </a:pPr>
            <a:r>
              <a:rPr lang="ar-IQ" sz="800" dirty="0">
                <a:ea typeface="Calibri"/>
                <a:cs typeface="Times New Roman"/>
              </a:rPr>
              <a:t>المعجزة لغة : اسم فاعل من الإعجاز، والإعجاز مصدر للفعل أعجَز. </a:t>
            </a:r>
            <a:endParaRPr lang="en-US" sz="800" dirty="0">
              <a:ea typeface="Calibri"/>
              <a:cs typeface="Arial"/>
            </a:endParaRPr>
          </a:p>
          <a:p>
            <a:pPr algn="just">
              <a:lnSpc>
                <a:spcPct val="115000"/>
              </a:lnSpc>
            </a:pPr>
            <a:r>
              <a:rPr lang="ar-IQ" sz="800" dirty="0">
                <a:ea typeface="Calibri"/>
                <a:cs typeface="Times New Roman"/>
              </a:rPr>
              <a:t>وبعد النظر في بعض المعاجم اللغوية للوقوف على مدلول كلمتي الإعجاز والمعجزة وأصل اشتقاقهما خرجت بالخلاصة الآتية :</a:t>
            </a:r>
            <a:endParaRPr lang="en-US" sz="800" dirty="0">
              <a:ea typeface="Calibri"/>
              <a:cs typeface="Arial"/>
            </a:endParaRPr>
          </a:p>
          <a:p>
            <a:pPr algn="just">
              <a:lnSpc>
                <a:spcPct val="115000"/>
              </a:lnSpc>
            </a:pPr>
            <a:r>
              <a:rPr lang="ar-IQ" sz="800" b="1" dirty="0">
                <a:ea typeface="Calibri"/>
                <a:cs typeface="Times New Roman"/>
              </a:rPr>
              <a:t>المُعجز والمعجزة :</a:t>
            </a:r>
            <a:r>
              <a:rPr lang="ar-IQ" sz="800" dirty="0">
                <a:ea typeface="Calibri"/>
                <a:cs typeface="Times New Roman"/>
              </a:rPr>
              <a:t> ما أُعجِزَ به الخصم عند التحدي، والهاء للمبالغة كما في قولهم: علاّمة، ونسّابة، وجمعها معجزات، وسميت معجزة لعجز البشر عن الإتيان بمثلها .</a:t>
            </a:r>
            <a:endParaRPr lang="en-US" sz="800" dirty="0">
              <a:ea typeface="Calibri"/>
              <a:cs typeface="Arial"/>
            </a:endParaRPr>
          </a:p>
          <a:p>
            <a:pPr algn="just">
              <a:lnSpc>
                <a:spcPct val="115000"/>
              </a:lnSpc>
            </a:pPr>
            <a:r>
              <a:rPr lang="ar-IQ" sz="800" dirty="0">
                <a:ea typeface="Calibri"/>
                <a:cs typeface="Times New Roman"/>
              </a:rPr>
              <a:t>والعَجْـز: أصله التأخر عن الشيء وهو ضد القدرة، وصار في التعارف اسماً للقصور عن فعل الشيء، يقال عَجَز فلان عن الأمر، وأعجزه الأمر إذا حاوله فلم </a:t>
            </a:r>
            <a:r>
              <a:rPr lang="ar-IQ" sz="800" dirty="0" err="1">
                <a:ea typeface="Calibri"/>
                <a:cs typeface="Times New Roman"/>
              </a:rPr>
              <a:t>يستطعه</a:t>
            </a:r>
            <a:r>
              <a:rPr lang="ar-IQ" sz="800" dirty="0">
                <a:ea typeface="Calibri"/>
                <a:cs typeface="Times New Roman"/>
              </a:rPr>
              <a:t> ولم تتسع له مقدرته وجهده.</a:t>
            </a:r>
            <a:endParaRPr lang="en-US" sz="800" dirty="0">
              <a:ea typeface="Calibri"/>
              <a:cs typeface="Arial"/>
            </a:endParaRPr>
          </a:p>
          <a:p>
            <a:pPr algn="just">
              <a:lnSpc>
                <a:spcPct val="115000"/>
              </a:lnSpc>
            </a:pPr>
            <a:r>
              <a:rPr lang="ar-IQ" sz="800" b="1" dirty="0">
                <a:ea typeface="Calibri"/>
                <a:cs typeface="Times New Roman"/>
              </a:rPr>
              <a:t>الإعجاز لغة :</a:t>
            </a:r>
            <a:r>
              <a:rPr lang="ar-IQ" sz="800" dirty="0">
                <a:ea typeface="Calibri"/>
                <a:cs typeface="Times New Roman"/>
              </a:rPr>
              <a:t> الفوت والسَبق، يقال أعجزني فلان، أي فاتني. وذكر الزبيدي عن الليث قال: أعجزني فلان: إذا عجزت عن طلبه وإدراكه، وقال الراغب الأصفهاني: أعجزت فلان وعجّزته وعاجزته: أي جعلته عاجزاً .</a:t>
            </a:r>
            <a:endParaRPr lang="en-US" sz="800" dirty="0">
              <a:ea typeface="Calibri"/>
              <a:cs typeface="Arial"/>
            </a:endParaRPr>
          </a:p>
          <a:p>
            <a:pPr algn="just">
              <a:lnSpc>
                <a:spcPct val="115000"/>
              </a:lnSpc>
            </a:pPr>
            <a:r>
              <a:rPr lang="ar-IQ" sz="800" b="1" dirty="0">
                <a:ea typeface="Calibri"/>
                <a:cs typeface="Times New Roman"/>
              </a:rPr>
              <a:t>فالإعجاز والمعجزة :</a:t>
            </a:r>
            <a:r>
              <a:rPr lang="ar-IQ" sz="800" dirty="0">
                <a:ea typeface="Calibri"/>
                <a:cs typeface="Times New Roman"/>
              </a:rPr>
              <a:t> هما إثبات العجز، وهو الضعف والقصور عن فعل الشيء، وهو ضد القدرة، ومنه المعجزة . </a:t>
            </a:r>
            <a:endParaRPr lang="en-US" sz="800" dirty="0">
              <a:ea typeface="Calibri"/>
              <a:cs typeface="Arial"/>
            </a:endParaRPr>
          </a:p>
          <a:p>
            <a:pPr algn="just">
              <a:lnSpc>
                <a:spcPct val="115000"/>
              </a:lnSpc>
            </a:pPr>
            <a:r>
              <a:rPr lang="ar-IQ" sz="800" b="1" dirty="0">
                <a:ea typeface="Calibri"/>
                <a:cs typeface="Times New Roman"/>
              </a:rPr>
              <a:t>المعجزة اصطلاحاً :</a:t>
            </a:r>
            <a:r>
              <a:rPr lang="ar-IQ" sz="800" dirty="0">
                <a:ea typeface="Calibri"/>
                <a:cs typeface="Times New Roman"/>
              </a:rPr>
              <a:t>  أمر خارق للعادة مقرون بالتحدي سالم عن المعارضة يظهره الله على يد رسله .</a:t>
            </a:r>
            <a:endParaRPr lang="en-US" sz="800" dirty="0">
              <a:ea typeface="Calibri"/>
              <a:cs typeface="Arial"/>
            </a:endParaRPr>
          </a:p>
          <a:p>
            <a:pPr algn="just">
              <a:lnSpc>
                <a:spcPct val="115000"/>
              </a:lnSpc>
            </a:pPr>
            <a:r>
              <a:rPr lang="ar-IQ" sz="800" dirty="0">
                <a:ea typeface="Calibri"/>
                <a:cs typeface="Times New Roman"/>
              </a:rPr>
              <a:t>ومعناها : ان المعجزة أمر خارق للسنّة التي أودعها الله سبحانه وتعالى في الكون ولا تخضع للأسباب والمسببات ولا يمكن لأحد أن يصل إليها عن طريق الجهد الشخصي والكسب الذاتي وإنما هي هبة من الله سبحانه وتعالى يختار نوعها وزمانها ليبرهن بها على صدق رسول الله الذي أكرمه بالرسالة. والسحر والأعمال الدقيقة التي يمارسها بعض أهل الرياضات البدنية أو الروحية لا يدخل تحت اسم الخارق لأن لكل من تلك الأمور أساليب ووسائل يمكن لأي إنسان أن يتعلمها ويتقنها ويمارسها، فإذا اتبع الأسباب والأساليب المؤدية إلى نتائجها أمكنه بواسطة الجهد الشخصي والمران والممارسة أن يتوصل إلى تلك النتائج . أما الأمور الخارقة فلا تدخل تحت طاقة البشر، ليست لها أسباب تؤدّي إليها.</a:t>
            </a:r>
            <a:endParaRPr lang="en-US" sz="800" dirty="0">
              <a:ea typeface="Calibri"/>
              <a:cs typeface="Arial"/>
            </a:endParaRPr>
          </a:p>
          <a:p>
            <a:pPr algn="just">
              <a:lnSpc>
                <a:spcPct val="115000"/>
              </a:lnSpc>
            </a:pPr>
            <a:r>
              <a:rPr lang="ar-IQ" sz="800" b="1" dirty="0">
                <a:ea typeface="Calibri"/>
                <a:cs typeface="Times New Roman"/>
              </a:rPr>
              <a:t>والإعجاز اصطلاحا:</a:t>
            </a:r>
            <a:r>
              <a:rPr lang="ar-IQ" sz="800" dirty="0">
                <a:ea typeface="Calibri"/>
                <a:cs typeface="Times New Roman"/>
              </a:rPr>
              <a:t> هو ضعف القدرة الإنسانية في محاولة المعجزة ومزاولتها، على شدة الإنسان واتصال عنايته في ذلك، ثم استمرار هذا الضعف على تراخي الزمن وتقدمه .</a:t>
            </a:r>
            <a:endParaRPr lang="en-US" sz="800" dirty="0">
              <a:ea typeface="Calibri"/>
              <a:cs typeface="Arial"/>
            </a:endParaRPr>
          </a:p>
          <a:p>
            <a:pPr algn="just">
              <a:lnSpc>
                <a:spcPct val="115000"/>
              </a:lnSpc>
            </a:pPr>
            <a:r>
              <a:rPr lang="ar-IQ" sz="800" b="1" dirty="0">
                <a:ea typeface="Calibri"/>
                <a:cs typeface="Times New Roman"/>
              </a:rPr>
              <a:t>وإعجاز القرآن</a:t>
            </a:r>
            <a:r>
              <a:rPr lang="ar-IQ" sz="800" dirty="0">
                <a:ea typeface="Calibri"/>
                <a:cs typeface="Times New Roman"/>
              </a:rPr>
              <a:t> : هو إظهار صدق النبيّ (صلّى الله عليه واله وسلّم) في دعوى الرسالة بإظهار عجز العرب عن معارضته في </a:t>
            </a:r>
            <a:r>
              <a:rPr lang="ar-IQ" sz="800" dirty="0" err="1">
                <a:ea typeface="Calibri"/>
                <a:cs typeface="Times New Roman"/>
              </a:rPr>
              <a:t>معجزته</a:t>
            </a:r>
            <a:r>
              <a:rPr lang="ar-IQ" sz="800" dirty="0">
                <a:ea typeface="Calibri"/>
                <a:cs typeface="Times New Roman"/>
              </a:rPr>
              <a:t> الخالدة - وهي القرآن-  وعجز الأجيال بعدهم عن </a:t>
            </a:r>
            <a:r>
              <a:rPr lang="ar-IQ" sz="800" dirty="0" smtClean="0">
                <a:ea typeface="Calibri"/>
                <a:cs typeface="Times New Roman"/>
              </a:rPr>
              <a:t>ذلك.</a:t>
            </a:r>
            <a:r>
              <a:rPr lang="ar-IQ" sz="800" dirty="0" smtClean="0">
                <a:ea typeface="Calibri"/>
                <a:cs typeface="Arial"/>
              </a:rPr>
              <a:t> </a:t>
            </a:r>
            <a:r>
              <a:rPr lang="ar-IQ" sz="800" dirty="0" smtClean="0">
                <a:ea typeface="Calibri"/>
                <a:cs typeface="Times New Roman"/>
              </a:rPr>
              <a:t>وان </a:t>
            </a:r>
            <a:r>
              <a:rPr lang="ar-IQ" sz="800" dirty="0">
                <a:ea typeface="Calibri"/>
                <a:cs typeface="Times New Roman"/>
              </a:rPr>
              <a:t>القرآن قد سما في علوه إلى شأو بعيد بحيث تعجز القدرة البشرية عن الإتيان بمثله، سواء كان هذا العلو في بلاغته، أو تشريعه، أو </a:t>
            </a:r>
            <a:r>
              <a:rPr lang="ar-IQ" sz="800" dirty="0" err="1">
                <a:ea typeface="Calibri"/>
                <a:cs typeface="Times New Roman"/>
              </a:rPr>
              <a:t>مغيباته</a:t>
            </a:r>
            <a:r>
              <a:rPr lang="ar-IQ" sz="800" dirty="0">
                <a:ea typeface="Calibri"/>
                <a:cs typeface="Times New Roman"/>
              </a:rPr>
              <a:t> .</a:t>
            </a:r>
            <a:endParaRPr lang="en-US" sz="800" dirty="0">
              <a:ea typeface="Calibri"/>
              <a:cs typeface="Arial"/>
            </a:endParaRPr>
          </a:p>
          <a:p>
            <a:pPr algn="just">
              <a:lnSpc>
                <a:spcPct val="115000"/>
              </a:lnSpc>
            </a:pPr>
            <a:r>
              <a:rPr lang="ar-IQ" sz="800" b="1" u="sng" dirty="0">
                <a:ea typeface="Calibri"/>
                <a:cs typeface="Times New Roman"/>
              </a:rPr>
              <a:t>2) الفرق بين المعجزة والاعجاز : </a:t>
            </a:r>
            <a:endParaRPr lang="en-US" sz="800" dirty="0">
              <a:ea typeface="Calibri"/>
              <a:cs typeface="Arial"/>
            </a:endParaRPr>
          </a:p>
          <a:p>
            <a:pPr algn="r">
              <a:lnSpc>
                <a:spcPct val="115000"/>
              </a:lnSpc>
            </a:pPr>
            <a:r>
              <a:rPr lang="ar-IQ" sz="800" b="1" dirty="0">
                <a:ea typeface="Calibri"/>
                <a:cs typeface="Times New Roman"/>
              </a:rPr>
              <a:t>اولا ــــ المعجزة : </a:t>
            </a:r>
            <a:endParaRPr lang="en-US" sz="800" dirty="0">
              <a:ea typeface="Calibri"/>
              <a:cs typeface="Arial"/>
            </a:endParaRPr>
          </a:p>
          <a:p>
            <a:pPr algn="just">
              <a:lnSpc>
                <a:spcPct val="115000"/>
              </a:lnSpc>
            </a:pPr>
            <a:r>
              <a:rPr lang="ar-IQ" sz="800" dirty="0">
                <a:ea typeface="Calibri"/>
                <a:cs typeface="Times New Roman"/>
              </a:rPr>
              <a:t>1) حدث معين أو فعل معين أو قدرة معينة في زمن معين، ولذا يمكن القول بأنها ظاهرة زمانية.</a:t>
            </a:r>
            <a:endParaRPr lang="en-US" sz="800" dirty="0">
              <a:ea typeface="Calibri"/>
              <a:cs typeface="Arial"/>
            </a:endParaRPr>
          </a:p>
          <a:p>
            <a:pPr algn="just">
              <a:lnSpc>
                <a:spcPct val="115000"/>
              </a:lnSpc>
            </a:pPr>
            <a:r>
              <a:rPr lang="ar-IQ" sz="800" dirty="0">
                <a:ea typeface="Calibri"/>
                <a:cs typeface="Times New Roman"/>
              </a:rPr>
              <a:t>2) المعجزة حسية وترتبط بعناصر معروفة ومناسبة لعصر وقوعها، تمكن من استشعار مواطن الإعجاز فيها.</a:t>
            </a:r>
            <a:endParaRPr lang="en-US" sz="800" dirty="0">
              <a:ea typeface="Calibri"/>
              <a:cs typeface="Arial"/>
            </a:endParaRPr>
          </a:p>
          <a:p>
            <a:pPr algn="just">
              <a:lnSpc>
                <a:spcPct val="115000"/>
              </a:lnSpc>
            </a:pPr>
            <a:r>
              <a:rPr lang="ar-IQ" sz="800" dirty="0">
                <a:ea typeface="Calibri"/>
                <a:cs typeface="Times New Roman"/>
              </a:rPr>
              <a:t>3) خصت الأنبياء دون غيرهم.</a:t>
            </a:r>
            <a:endParaRPr lang="en-US" sz="800" dirty="0">
              <a:ea typeface="Calibri"/>
              <a:cs typeface="Arial"/>
            </a:endParaRPr>
          </a:p>
          <a:p>
            <a:pPr algn="just">
              <a:lnSpc>
                <a:spcPct val="115000"/>
              </a:lnSpc>
            </a:pPr>
            <a:r>
              <a:rPr lang="ar-IQ" sz="800" dirty="0">
                <a:ea typeface="Calibri"/>
                <a:cs typeface="Times New Roman"/>
              </a:rPr>
              <a:t>4) المعجزة تحدي للبشر بأن يأتوا بمثلها.</a:t>
            </a:r>
            <a:endParaRPr lang="en-US" sz="800" dirty="0">
              <a:ea typeface="Calibri"/>
              <a:cs typeface="Arial"/>
            </a:endParaRPr>
          </a:p>
          <a:p>
            <a:pPr algn="just">
              <a:lnSpc>
                <a:spcPct val="115000"/>
              </a:lnSpc>
            </a:pPr>
            <a:r>
              <a:rPr lang="ar-IQ" sz="800" dirty="0">
                <a:ea typeface="Calibri"/>
                <a:cs typeface="Times New Roman"/>
              </a:rPr>
              <a:t>5) أتت في القرآن بصيغة " آية ".</a:t>
            </a:r>
            <a:endParaRPr lang="en-US" sz="800" dirty="0">
              <a:ea typeface="Calibri"/>
              <a:cs typeface="Arial"/>
            </a:endParaRPr>
          </a:p>
          <a:p>
            <a:pPr algn="just">
              <a:lnSpc>
                <a:spcPct val="115000"/>
              </a:lnSpc>
            </a:pPr>
            <a:r>
              <a:rPr lang="ar-IQ" sz="800" dirty="0">
                <a:ea typeface="Calibri"/>
                <a:cs typeface="Times New Roman"/>
              </a:rPr>
              <a:t>6) زمن المعجزات هو منتهي، لانتهاء عصر النبوة.</a:t>
            </a:r>
            <a:endParaRPr lang="en-US" sz="800" dirty="0">
              <a:ea typeface="Calibri"/>
              <a:cs typeface="Arial"/>
            </a:endParaRPr>
          </a:p>
          <a:p>
            <a:pPr algn="just">
              <a:lnSpc>
                <a:spcPct val="115000"/>
              </a:lnSpc>
            </a:pPr>
            <a:r>
              <a:rPr lang="ar-IQ" sz="800" dirty="0">
                <a:ea typeface="Calibri"/>
                <a:cs typeface="Times New Roman"/>
              </a:rPr>
              <a:t>وكل الأمور الخارقة التي حصلت للأنبياء والتي ذكرت في القرآن هي معجزات بكل المقاييس، وهي صريحة ولا شك فيها . وهي ضرورية ولا مناص منها لإثبات النبوة والدعم الإلهي للأنبياء . وهدفها الرئيسي إن لم يكن الوحيد هو إثبات النبوة وإلهية الرسالة ، وبالتالي إقناع الناس بإلهية ما يُبَلَّغون به من طرف الأنبياء والرسل. وهي أقوى وسيلة لتحقيق هذا الهدف، وإقامة الحجة على من يشهدها فقط دون غيرهم . وإذن فهي ظاهرة زمانية محدودة .</a:t>
            </a:r>
            <a:endParaRPr lang="en-US" sz="800" dirty="0">
              <a:ea typeface="Calibri"/>
              <a:cs typeface="Arial"/>
            </a:endParaRPr>
          </a:p>
          <a:p>
            <a:pPr algn="r">
              <a:lnSpc>
                <a:spcPct val="115000"/>
              </a:lnSpc>
            </a:pPr>
            <a:r>
              <a:rPr lang="ar-IQ" sz="800" b="1" u="sng" dirty="0">
                <a:ea typeface="Calibri"/>
                <a:cs typeface="Times New Roman"/>
              </a:rPr>
              <a:t>ثانيا ــــ الاعجاز: </a:t>
            </a:r>
            <a:endParaRPr lang="en-US" sz="800" dirty="0">
              <a:ea typeface="Calibri"/>
              <a:cs typeface="Arial"/>
            </a:endParaRPr>
          </a:p>
          <a:p>
            <a:pPr algn="just">
              <a:lnSpc>
                <a:spcPct val="115000"/>
              </a:lnSpc>
            </a:pPr>
            <a:r>
              <a:rPr lang="ar-IQ" sz="800" dirty="0">
                <a:ea typeface="Calibri"/>
                <a:cs typeface="Times New Roman"/>
              </a:rPr>
              <a:t>1) ظاهرة لا ترتبط لا بالزمان ولا بالمكان. ولذلك فالإعجاز هو مستمر الحدوث ومنه ما هو أزلي بل ومتجدد عبر العصور.</a:t>
            </a:r>
            <a:endParaRPr lang="en-US" sz="800" dirty="0">
              <a:ea typeface="Calibri"/>
              <a:cs typeface="Arial"/>
            </a:endParaRPr>
          </a:p>
          <a:p>
            <a:pPr algn="just">
              <a:lnSpc>
                <a:spcPct val="115000"/>
              </a:lnSpc>
            </a:pPr>
            <a:r>
              <a:rPr lang="ar-IQ" sz="800" dirty="0">
                <a:ea typeface="Calibri"/>
                <a:cs typeface="Times New Roman"/>
              </a:rPr>
              <a:t>2) الإعجاز معنوي بطبعي.</a:t>
            </a:r>
            <a:endParaRPr lang="en-US" sz="800" dirty="0">
              <a:ea typeface="Calibri"/>
              <a:cs typeface="Arial"/>
            </a:endParaRPr>
          </a:p>
          <a:p>
            <a:pPr algn="just">
              <a:lnSpc>
                <a:spcPct val="115000"/>
              </a:lnSpc>
            </a:pPr>
            <a:r>
              <a:rPr lang="ar-IQ" sz="800" dirty="0">
                <a:ea typeface="Calibri"/>
                <a:cs typeface="Times New Roman"/>
              </a:rPr>
              <a:t>3) الإعجاز لا يجسده حدث عيني، وإنما هو تصور معين يقبله عقل معين نسبة لمعرفته.</a:t>
            </a:r>
            <a:endParaRPr lang="en-US" sz="800" dirty="0">
              <a:ea typeface="Calibri"/>
              <a:cs typeface="Arial"/>
            </a:endParaRPr>
          </a:p>
          <a:p>
            <a:pPr algn="just">
              <a:lnSpc>
                <a:spcPct val="115000"/>
              </a:lnSpc>
            </a:pPr>
            <a:r>
              <a:rPr lang="ar-IQ" sz="800" dirty="0">
                <a:ea typeface="Calibri"/>
                <a:cs typeface="Times New Roman"/>
              </a:rPr>
              <a:t>4) هناك إعجاز نسبي وإعجاز مطلق.</a:t>
            </a:r>
            <a:endParaRPr lang="en-US" sz="800" dirty="0">
              <a:ea typeface="Calibri"/>
              <a:cs typeface="Arial"/>
            </a:endParaRPr>
          </a:p>
          <a:p>
            <a:pPr algn="just">
              <a:lnSpc>
                <a:spcPct val="115000"/>
              </a:lnSpc>
            </a:pPr>
            <a:r>
              <a:rPr lang="ar-IQ" sz="800" dirty="0">
                <a:ea typeface="Calibri"/>
                <a:cs typeface="Times New Roman"/>
              </a:rPr>
              <a:t>5) الإعجاز المطلق : هو إلهي فالقرآن هو الوحيد الذي يتصف بهذا النوع من الإعجاز كونه كلام الله.</a:t>
            </a:r>
            <a:endParaRPr lang="en-US" sz="800" dirty="0">
              <a:ea typeface="Calibri"/>
              <a:cs typeface="Arial"/>
            </a:endParaRPr>
          </a:p>
          <a:p>
            <a:pPr algn="just">
              <a:lnSpc>
                <a:spcPct val="115000"/>
              </a:lnSpc>
            </a:pPr>
            <a:r>
              <a:rPr lang="ar-IQ" sz="800" dirty="0">
                <a:ea typeface="Calibri"/>
                <a:cs typeface="Times New Roman"/>
              </a:rPr>
              <a:t>والإعجاز النسبي : هو بشري بطبعه وهو ما تعرف به الخوارق الإنسانية، والخوارق هي قدرات بشرية جسمية أو عقلية ممنوحة لأناس معينين هدفها إظهار قدرة الله عز وجل في خلقه . والفرق هو أنها تتسم بالاستمرارية، فما يلبث أن تظهر عند أحد حتى تتوفر عند الآخر.</a:t>
            </a:r>
            <a:endParaRPr lang="en-US" sz="800" dirty="0">
              <a:ea typeface="Calibri"/>
              <a:cs typeface="Arial"/>
            </a:endParaRPr>
          </a:p>
          <a:p>
            <a:pPr algn="just">
              <a:lnSpc>
                <a:spcPct val="115000"/>
              </a:lnSpc>
            </a:pPr>
            <a:r>
              <a:rPr lang="ar-IQ" sz="800" dirty="0">
                <a:ea typeface="Calibri"/>
                <a:cs typeface="Times New Roman"/>
              </a:rPr>
              <a:t>ملحوظة : ما قلنا سابقا ليس للحصر ومن الممكن إضافة نقط أخرى.</a:t>
            </a:r>
            <a:endParaRPr lang="en-US" sz="800" dirty="0">
              <a:ea typeface="Calibri"/>
              <a:cs typeface="Arial"/>
            </a:endParaRPr>
          </a:p>
          <a:p>
            <a:pPr algn="just">
              <a:lnSpc>
                <a:spcPct val="115000"/>
              </a:lnSpc>
            </a:pPr>
            <a:r>
              <a:rPr lang="ar-IQ" sz="800" dirty="0">
                <a:ea typeface="Calibri"/>
                <a:cs typeface="Times New Roman"/>
              </a:rPr>
              <a:t> </a:t>
            </a:r>
            <a:endParaRPr lang="en-US" sz="800" dirty="0">
              <a:ea typeface="Calibri"/>
              <a:cs typeface="Arial"/>
            </a:endParaRPr>
          </a:p>
          <a:p>
            <a:pPr algn="just">
              <a:lnSpc>
                <a:spcPct val="115000"/>
              </a:lnSpc>
            </a:pPr>
            <a:r>
              <a:rPr lang="ar-IQ" sz="800" b="1" u="sng" dirty="0">
                <a:ea typeface="Calibri"/>
                <a:cs typeface="Times New Roman"/>
              </a:rPr>
              <a:t>فالفروق بين المعجزة والإعجاز يمكن إيجازها في :</a:t>
            </a:r>
            <a:endParaRPr lang="en-US" sz="800" dirty="0">
              <a:ea typeface="Calibri"/>
              <a:cs typeface="Arial"/>
            </a:endParaRPr>
          </a:p>
          <a:p>
            <a:pPr algn="just">
              <a:lnSpc>
                <a:spcPct val="115000"/>
              </a:lnSpc>
            </a:pPr>
            <a:r>
              <a:rPr lang="ar-IQ" sz="800" dirty="0">
                <a:ea typeface="Calibri"/>
                <a:cs typeface="Times New Roman"/>
              </a:rPr>
              <a:t>1) استمرارية الإعجاز وتوقف المعجزة . </a:t>
            </a:r>
            <a:endParaRPr lang="en-US" sz="800" dirty="0">
              <a:ea typeface="Calibri"/>
              <a:cs typeface="Arial"/>
            </a:endParaRPr>
          </a:p>
          <a:p>
            <a:pPr algn="just">
              <a:lnSpc>
                <a:spcPct val="115000"/>
              </a:lnSpc>
            </a:pPr>
            <a:r>
              <a:rPr lang="ar-IQ" sz="800" dirty="0">
                <a:ea typeface="Calibri"/>
                <a:cs typeface="Times New Roman"/>
              </a:rPr>
              <a:t>2) حسية المعجزة ومعنوية الإعجاز .</a:t>
            </a:r>
            <a:endParaRPr lang="en-US" sz="800" dirty="0">
              <a:ea typeface="Calibri"/>
              <a:cs typeface="Arial"/>
            </a:endParaRPr>
          </a:p>
          <a:p>
            <a:pPr algn="just">
              <a:lnSpc>
                <a:spcPct val="115000"/>
              </a:lnSpc>
            </a:pPr>
            <a:r>
              <a:rPr lang="ar-IQ" sz="800" dirty="0">
                <a:ea typeface="Calibri"/>
                <a:cs typeface="Times New Roman"/>
              </a:rPr>
              <a:t>3) استحالة إنكار المعجزة وإمكانية ذلك بالنسبة للإعجاز.</a:t>
            </a:r>
            <a:endParaRPr lang="en-US" sz="800" dirty="0">
              <a:ea typeface="Calibri"/>
              <a:cs typeface="Arial"/>
            </a:endParaRPr>
          </a:p>
          <a:p>
            <a:pPr algn="just">
              <a:lnSpc>
                <a:spcPct val="115000"/>
              </a:lnSpc>
            </a:pPr>
            <a:r>
              <a:rPr lang="ar-IQ" sz="800" dirty="0">
                <a:ea typeface="Calibri"/>
                <a:cs typeface="Times New Roman"/>
              </a:rPr>
              <a:t> </a:t>
            </a:r>
            <a:endParaRPr lang="en-US" sz="800" dirty="0">
              <a:ea typeface="Calibri"/>
              <a:cs typeface="Arial"/>
            </a:endParaRPr>
          </a:p>
          <a:p>
            <a:endParaRPr lang="ar-IQ" sz="800" dirty="0"/>
          </a:p>
        </p:txBody>
      </p:sp>
    </p:spTree>
    <p:extLst>
      <p:ext uri="{BB962C8B-B14F-4D97-AF65-F5344CB8AC3E}">
        <p14:creationId xmlns:p14="http://schemas.microsoft.com/office/powerpoint/2010/main" val="196107598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710</Words>
  <Application>Microsoft Office PowerPoint</Application>
  <PresentationFormat>عرض على الشاشة (3:4)‏</PresentationFormat>
  <Paragraphs>35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المحاضرة الثانية : تعريف المعجزة والاعجاز لغة واصطلاحاً والفرق بينهم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 تعريف المعجزة والاعجاز لغة واصطلاحاً والفرق بينهما </dc:title>
  <dc:creator>HAEDR</dc:creator>
  <cp:lastModifiedBy>HAEDR</cp:lastModifiedBy>
  <cp:revision>2</cp:revision>
  <cp:lastPrinted>2019-11-30T19:05:19Z</cp:lastPrinted>
  <dcterms:created xsi:type="dcterms:W3CDTF">2019-11-30T10:55:56Z</dcterms:created>
  <dcterms:modified xsi:type="dcterms:W3CDTF">2019-11-30T19:05:39Z</dcterms:modified>
</cp:coreProperties>
</file>