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6858000" cy="9906000" type="A4"/>
  <p:notesSz cx="6742113" cy="987266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136" d="100"/>
          <a:sy n="136" d="100"/>
        </p:scale>
        <p:origin x="-1086"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3077283"/>
            <a:ext cx="5829300" cy="2123369"/>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645326F-4E1E-4678-9120-B35CF427ABC0}"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4227107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645326F-4E1E-4678-9120-B35CF427ABC0}"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2390146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4972050" y="396701"/>
            <a:ext cx="1543050" cy="8452203"/>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342900" y="396701"/>
            <a:ext cx="4514850" cy="845220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645326F-4E1E-4678-9120-B35CF427ABC0}"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753411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645326F-4E1E-4678-9120-B35CF427ABC0}"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1443656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6365524"/>
            <a:ext cx="5829300" cy="1967442"/>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645326F-4E1E-4678-9120-B35CF427ABC0}"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715335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645326F-4E1E-4678-9120-B35CF427ABC0}"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375076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645326F-4E1E-4678-9120-B35CF427ABC0}" type="datetimeFigureOut">
              <a:rPr lang="ar-IQ" smtClean="0"/>
              <a:t>03/04/1441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881910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645326F-4E1E-4678-9120-B35CF427ABC0}" type="datetimeFigureOut">
              <a:rPr lang="ar-IQ" smtClean="0"/>
              <a:t>03/04/1441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221960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645326F-4E1E-4678-9120-B35CF427ABC0}" type="datetimeFigureOut">
              <a:rPr lang="ar-IQ" smtClean="0"/>
              <a:t>03/04/1441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886916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94405"/>
            <a:ext cx="2256235" cy="1678517"/>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645326F-4E1E-4678-9120-B35CF427ABC0}"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369143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934200"/>
            <a:ext cx="4114800" cy="818622"/>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645326F-4E1E-4678-9120-B35CF427ABC0}"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7078FA-FC83-4562-8EBD-21F197AFFF9F}" type="slidenum">
              <a:rPr lang="ar-IQ" smtClean="0"/>
              <a:t>‹#›</a:t>
            </a:fld>
            <a:endParaRPr lang="ar-IQ"/>
          </a:p>
        </p:txBody>
      </p:sp>
    </p:spTree>
    <p:extLst>
      <p:ext uri="{BB962C8B-B14F-4D97-AF65-F5344CB8AC3E}">
        <p14:creationId xmlns:p14="http://schemas.microsoft.com/office/powerpoint/2010/main" val="4168587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96699"/>
            <a:ext cx="6172200" cy="1651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311402"/>
            <a:ext cx="6172200" cy="6537502"/>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9181397"/>
            <a:ext cx="1600200" cy="527403"/>
          </a:xfrm>
          <a:prstGeom prst="rect">
            <a:avLst/>
          </a:prstGeom>
        </p:spPr>
        <p:txBody>
          <a:bodyPr vert="horz" lIns="91440" tIns="45720" rIns="91440" bIns="45720" rtlCol="1" anchor="ctr"/>
          <a:lstStyle>
            <a:lvl1pPr algn="r">
              <a:defRPr sz="1200">
                <a:solidFill>
                  <a:schemeClr val="tx1">
                    <a:tint val="75000"/>
                  </a:schemeClr>
                </a:solidFill>
              </a:defRPr>
            </a:lvl1pPr>
          </a:lstStyle>
          <a:p>
            <a:fld id="{A645326F-4E1E-4678-9120-B35CF427ABC0}" type="datetimeFigureOut">
              <a:rPr lang="ar-IQ" smtClean="0"/>
              <a:t>03/04/1441</a:t>
            </a:fld>
            <a:endParaRPr lang="ar-IQ"/>
          </a:p>
        </p:txBody>
      </p:sp>
      <p:sp>
        <p:nvSpPr>
          <p:cNvPr id="5" name="عنصر نائب للتذييل 4"/>
          <p:cNvSpPr>
            <a:spLocks noGrp="1"/>
          </p:cNvSpPr>
          <p:nvPr>
            <p:ph type="ftr" sz="quarter" idx="3"/>
          </p:nvPr>
        </p:nvSpPr>
        <p:spPr>
          <a:xfrm>
            <a:off x="2343150" y="9181397"/>
            <a:ext cx="2171700" cy="52740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342900" y="9181397"/>
            <a:ext cx="1600200" cy="527403"/>
          </a:xfrm>
          <a:prstGeom prst="rect">
            <a:avLst/>
          </a:prstGeom>
        </p:spPr>
        <p:txBody>
          <a:bodyPr vert="horz" lIns="91440" tIns="45720" rIns="91440" bIns="45720" rtlCol="1" anchor="ctr"/>
          <a:lstStyle>
            <a:lvl1pPr algn="l">
              <a:defRPr sz="1200">
                <a:solidFill>
                  <a:schemeClr val="tx1">
                    <a:tint val="75000"/>
                  </a:schemeClr>
                </a:solidFill>
              </a:defRPr>
            </a:lvl1pPr>
          </a:lstStyle>
          <a:p>
            <a:fld id="{947078FA-FC83-4562-8EBD-21F197AFFF9F}" type="slidenum">
              <a:rPr lang="ar-IQ" smtClean="0"/>
              <a:t>‹#›</a:t>
            </a:fld>
            <a:endParaRPr lang="ar-IQ"/>
          </a:p>
        </p:txBody>
      </p:sp>
    </p:spTree>
    <p:extLst>
      <p:ext uri="{BB962C8B-B14F-4D97-AF65-F5344CB8AC3E}">
        <p14:creationId xmlns:p14="http://schemas.microsoft.com/office/powerpoint/2010/main" val="3262617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844824" y="560512"/>
            <a:ext cx="3096344" cy="360039"/>
          </a:xfrm>
        </p:spPr>
        <p:txBody>
          <a:bodyPr>
            <a:normAutofit/>
          </a:bodyPr>
          <a:lstStyle/>
          <a:p>
            <a:r>
              <a:rPr lang="ar-IQ" sz="1200" dirty="0" smtClean="0">
                <a:cs typeface="Arabuter" pitchFamily="2" charset="-78"/>
              </a:rPr>
              <a:t>المحاضرة الاولى مقدمات في اعجاز القران الكريم </a:t>
            </a:r>
            <a:endParaRPr lang="ar-IQ" sz="1200" dirty="0">
              <a:cs typeface="Arabuter" pitchFamily="2" charset="-78"/>
            </a:endParaRPr>
          </a:p>
        </p:txBody>
      </p:sp>
      <p:sp>
        <p:nvSpPr>
          <p:cNvPr id="3" name="عنوان فرعي 2"/>
          <p:cNvSpPr>
            <a:spLocks noGrp="1"/>
          </p:cNvSpPr>
          <p:nvPr>
            <p:ph type="subTitle" idx="1"/>
          </p:nvPr>
        </p:nvSpPr>
        <p:spPr>
          <a:xfrm>
            <a:off x="1106742" y="1136576"/>
            <a:ext cx="4722558" cy="8136904"/>
          </a:xfrm>
        </p:spPr>
        <p:txBody>
          <a:bodyPr>
            <a:noAutofit/>
          </a:bodyPr>
          <a:lstStyle/>
          <a:p>
            <a:r>
              <a:rPr lang="ar-IQ" sz="800" b="1" dirty="0" smtClean="0"/>
              <a:t>( مكانة الإنسان بين المخلوقات ) </a:t>
            </a:r>
          </a:p>
          <a:p>
            <a:pPr algn="r"/>
            <a:r>
              <a:rPr lang="ar-IQ" sz="800" dirty="0" smtClean="0"/>
              <a:t>خلق الله سبحانه وتعالى الإنسان كرّمه على سائر المخلوقات، وتتجلى صور التكريم في :</a:t>
            </a:r>
          </a:p>
          <a:p>
            <a:pPr algn="just"/>
            <a:r>
              <a:rPr lang="ar-IQ" sz="800" dirty="0" smtClean="0"/>
              <a:t>1) خلقه: القوام المتناسق في أحسن تقويم: لَقَدْ خَلَقْنَا الْإِنْسانَ فِي أَحْسَنِ تَقْوِيمٍ (4) يتجلى ذلك في: (انتصاب القامة، الجمجمة، اليدين وتركيب الأصابع، والرجلين، الوجه ..... ).</a:t>
            </a:r>
          </a:p>
          <a:p>
            <a:pPr algn="just"/>
            <a:r>
              <a:rPr lang="ar-IQ" sz="800" dirty="0" smtClean="0"/>
              <a:t>2) خلقه: الفطرة التي فطر الله الإنسان عليها بمعنى الاستعداد للرقيّ والكمالات الروحية والخلقية، لديه الاستعداد للتسامي ليكون في أعلى عليين، ولديه الاستعداد ليكون في أسفل سافلين من دركات الانحطاط النفسي والخلقي فيكون أخبث الموجودات. إن الإنسان لديه الاستعداد لأن يتصف بالحقد والحسد والغش والكبر والرياء والطمع والبطر والخيلاء والضعف والمداهنة والمكر .. ولديه الاستعداد ليتصف بأضداد هذه الخصال. ويمكنه أن يشغل أكثر من حيز بين هذه الأوصاف أو يخلط بينها. بينما لا يتصف الحيوان في الغالب إلا بصفة من هذه الصفات.</a:t>
            </a:r>
          </a:p>
          <a:p>
            <a:pPr algn="just"/>
            <a:r>
              <a:rPr lang="ar-IQ" sz="800" dirty="0" smtClean="0"/>
              <a:t>3) ملكة البيان: قال تعالى: الرَّحْمنُ (1) عَلَّمَ الْقُرْآنَ (2) خَلَقَ الْإِنْسانَ (3) عَلَّمَهُ الْبَيانَ (4) . إن القدرة على التعبير عما في النفس من خصائص الإنسان الكبرى سواء كان المراد التعبير عن الحاجات العضوية من الطعام والشراب، أو عن الأفكار والمبادئ والمعتقدات، أو التعبير عن العواطف والمشاعر. أما الحيوانات فلا تصدر إلا بعض الأصوات للتعبير عن حاجة ما، ومن الصعوبة بمكان تعويده على بعض الأصوات للتعبير عن عادات، أو ربطها ببعض الظروف فتكون رد فعل على بعض التصرفات الموجهة إليه. ولا يقاس هذا بما لدى الإنسان من النطق بحروف الهجاء التي يستطيع بواسطتها من تركيب كلمات وإيجاد ألفاظ ليتحدث بأي لغة من لغات العالم بها.</a:t>
            </a:r>
          </a:p>
          <a:p>
            <a:pPr algn="just"/>
            <a:r>
              <a:rPr lang="ar-IQ" sz="800" dirty="0" smtClean="0"/>
              <a:t>4) علمه: إن الاستعداد الفطري لدى الإنسان لتلقي العلوم واستيعابها ثم تحليلها والاستنتاج منها أو تركيبها وإدراك القوانين المتبعة في سنن الكون والحياة، واستخلاص العبر من أحداث التاريخ ورسم الخطأ للمستقبل، وتسخير سنن الله في الكون لمصالحه المادية والمعنوية.</a:t>
            </a:r>
          </a:p>
          <a:p>
            <a:pPr algn="just"/>
            <a:r>
              <a:rPr lang="ar-IQ" sz="800" dirty="0" smtClean="0"/>
              <a:t>كل ذلك يجعله سيد المخلوقات وإطلاق العنان لطاقاته في تسخير الكون لصالحه ولا يزال الإنسان جاهدا في إدراك أسرار هذا الكون في الآفاق والأنفس يقول تعالى: عَلَّمَ الْإِنْسانَ ما لَمْ يَعْلَمْ (5) [العلق: 5]، ويقول سبحانه وتعالى: وَعَلَّمَ آدَمَ الْأَسْماءَ كُلَّها [البقرة: 31]، ويقول عز من قائل: أَلَمْ تَرَوْا أَنَّ اللَّهَ سَخَّرَ لَكُمْ ما فِي السَّماواتِ وَما فِي الْأَرْضِ وَأَسْبَغَ عَلَيْكُمْ نِعَمَهُ ظاهِرَةً وَباطِنَةً [لقمان: 20].</a:t>
            </a:r>
          </a:p>
          <a:p>
            <a:pPr algn="just"/>
            <a:r>
              <a:rPr lang="ar-IQ" sz="800" dirty="0" smtClean="0"/>
              <a:t>5) إرادته وطرق الخيار لديه : كلما اتسعت دائرة العلم لدى الكائن الحي اتسع مجال الاختيار عنده ولما كان الإنسان أكثر علما فهو أوسع إرادة لذا فهو يستطيع أن يتصرف أمام الحادث الواحد بأكثر من أسلوب ويستطيع اختيار الطريق الأنسب لمصالحه وتحقيق رغباته. فإذا جوبه بالاعتداء عليه: قد ينتقم أو يعفو، وقد يكظم غيظه أو يظهره، وقد يداري في وقت ليترك الانتقام إلى الفرصة </a:t>
            </a:r>
            <a:r>
              <a:rPr lang="ar-IQ" sz="800" dirty="0" err="1" smtClean="0"/>
              <a:t>المؤاتية</a:t>
            </a:r>
            <a:r>
              <a:rPr lang="ar-IQ" sz="800" dirty="0" smtClean="0"/>
              <a:t>، وقد يجبن ويتخاذل ويستسلم، وقد يردّ بالمثل أو يطغى، وقد يترفع في الرد أو يسف، إلا أن مواقف الحيوان محدودة ولا يكون في الغالب إلا تصرف واحد تجاه الحادث الذي يتعرض له. </a:t>
            </a:r>
          </a:p>
          <a:p>
            <a:endParaRPr lang="ar-IQ" sz="800" b="1" dirty="0" smtClean="0"/>
          </a:p>
          <a:p>
            <a:r>
              <a:rPr lang="ar-IQ" sz="800" b="1" dirty="0" smtClean="0"/>
              <a:t>(إعجاز القرآن من أهم الأبحاث المتعلقة بالقرآن وآدابه وعلومه)</a:t>
            </a:r>
          </a:p>
          <a:p>
            <a:pPr algn="just"/>
            <a:r>
              <a:rPr lang="ar-IQ" sz="800" dirty="0" smtClean="0"/>
              <a:t>بعث الله تعالى محمدا ( صلّى الله عليه واله وسلّم) ، وجعله خاتم النبيين والمرسلين، وأيّده بمعجزات باهرة كان أعظمها وأدومها معجزة القرآن الكريم، تلك المعجزة الخالدة التي كانت معجزة العقل البشري في أرقى تطورات نضجه ونموه، فبينما كان تأييد الله عزّ وجلّ لرسله السابقين بآيات كونية تبهر الأبصار، ولا سبيل للعقل في معارضتها- كمعجزة اليد والعصا لموسى عليه السلام، وإبراء الأكمه والأبرص وإحياء الموتى بإذن الله لعيسى عليه السلام- كانت معجزة محمد صلّى الله عليه وسلّم في عصر مشرف على العلم معجزة عقلية، تحاجّ العقل البشري وتتحداه إلى الأبد، معجزة لها صلة بوظيفة النبوة وأهداف الوحي ومعنى الشريعة، معجزة تدخل في صميم كتاب الرسالة نفسها، وهي هذا الكتاب الذي تطّلع عليه الأجيال في كل زمن، ويتلونه في كل عصر، فيلمسون فيه البرهان العظيم على إعجازه، حيث يرون أن العقل الإنساني- على تقدمه- لم يعجز عن معارضته لأنه آية كونية لا قبل له بها، وإنما لعجز وقصور ذاتي في العقل نفسه، فيكون هذا دليلا واعترافا على أنه وحي الله تعالى، وأن محمدا صلّى الله عليه وسلّم صادق في رسالته، لأنه هو الذي بلّغه إلينا عن ربه. وهذا المعنى هو ما أشار إليه رسول الله (صلّى الله عليه واله وسلّم) بقوله : « ما من الأنبياء نبي إلا أعطي من الآيات ما مثله آمن عليه البشر، وإنما كان الذي أوتيته وحيا أوحاه الله إليّ، فأرجو أن أكون أكثرهم تابعا يوم القيامة » . وإنما يكون أكثر الأنبياء تابعا ؛ لأن معجزته تشاهد بالبصيرة، ومعجزات غيره تشاهد بالبصر، وما يشاهد بالبصيرة باق يشاهده كلّ من جاء باستمرار . ولما كان القرآن المعجزة الخالدة الكبرى؛ كان الحديث عن إعجاز القرآن من أهم الأبحاث المتعلقة بالقرآن وآدابه وعلومه، وهو لبها وجوهرها، وأساسها وعمدتها، على أن الحديث عن الإعجاز ضرب من الإعجاز، لا يصل الباحث فيه إلى سرّ منه، حتى يجد وراءه جوانب أخرى يكشف عن سرّ إعجازها الزمن، فهو كما يقول الرافعي: وما أشبه القرآن الكريم- في تركيب إعجازه وإعجاز تركيبه- بصورة كلامية من نظام هذا الكون الذي اكتنفه العلماء من كل جهة وتعاوروه من كل ناحية، وأخلقوا جوانبه بحثا وتفتيشا، ثم هو بعد لا يزال عندهم على كل ذلك خلقا جديدا، ومراما بعيدا، وصعبا شديدا، وإنما بلغوا منه- إذ بلغوا- نزرا تهيأت لضعفه أسبابه، وقليلا عرف لقلته حسابه، وبقي ما وراء ذلك من الأمر المتعذر الذي وقفت عنده الأعذار، والابتغاء المعجز الذي انحط عنده قدر الإنسان، لأنه مما سمت به الأقدار. وصدق الله العظيم إذ يقول: {وَإِنَّهُ لَكِتابٌ عَزِيزٌ (41) لا يَأْتِيهِ الْباطِلُ مِنْ بَيْنِ يَدَيْهِ وَلا مِنْ خَلْفِهِ تَنْزِيلٌ مِنْ حَكِيمٍ حَمِيدٍ} </a:t>
            </a:r>
          </a:p>
          <a:p>
            <a:endParaRPr lang="ar-IQ" sz="800" b="1" dirty="0" smtClean="0"/>
          </a:p>
          <a:p>
            <a:r>
              <a:rPr lang="ar-IQ" sz="800" b="1" dirty="0" smtClean="0"/>
              <a:t>( المعجزة ) </a:t>
            </a:r>
          </a:p>
          <a:p>
            <a:pPr algn="just"/>
            <a:r>
              <a:rPr lang="ar-IQ" sz="800" dirty="0" smtClean="0"/>
              <a:t>لم يرد في القرآن الكريم ولا في السنة المطهرة مصطلح المعجزة، وإنما ظهر هذا المصطلح في وقت متأخر بعض الشيء عند ما دوّنت العلوم ومنها علوم العقائد، في أواخر القرن الثاني الهجري وبداية الثالث، لذا نجد أن القرآن الكريم قد استعمل كلمة (الآية) في صدد إعطاء الدلائل للرسل عليهم الصلاة والسلام لمحاجّة الأقوام، يقول تعالى: وَأَقْسَمُوا بِاللَّهِ جَهْدَ أَيْمانِهِمْ لَئِنْ جاءَتْهُمْ آيَةٌ لَيُؤْمِنُنَّ بِها قُلْ إِنَّمَا الْآياتُ عِنْدَ اللَّهِ وَما يُشْعِرُكُمْ أَنَّها إِذا جاءَتْ لا يُؤْمِنُونَ (109) [الأنعام: 109]. كما استعمل القرآن الكريم تارة لفظة (البيّنة) كما في قوله تعالى: قَدْ جاءَتْكُمْ بَيِّنَةٌ مِنْ رَبِّكُمْ هذِهِ ناقَةُ اللَّهِ لَكُمْ آيَةً [الأعراف:73]، والبينة هي الدلالة الواضحة عقلية كانت أو حسية. وتارة يستخدم القرآن الكريم لفظة (البرهان)، يقول تعالى: فَذانِكَ بُرْهانانِ مِنْ رَبِّكَ إِلى فِرْعَوْنَ وَمَلَائِهِ إِنَّهُمْ كانُوا قَوْماً فاسِقِينَ [القصص:23]. والبرهان بيان للحجة وهو أوكد الأدلة ويقتضي الصدق لا محالة كما يأتي التعبير عن المعجزة أحيانا بالسلطان، قال تعالى: تُرِيدُونَ أَنْ تَصُدُّونا عَمَّا كانَ يَعْبُدُ آباؤُنا فَأْتُونا بِسُلْطانٍ مُبِينٍ [إبراهيم: 10] ولعل اختيارهم لهذا المصطلح بدلا من (الآية) والكلمات الأخرى لإزالة الدلالة المشتركة في الآية من القرآن الكريم (1) كما في قوله تعالى: ما نَنْسَخْ مِنْ آيَةٍ أَوْ نُنْسِها [البقرة: 106]، وبين الآية بمعنى العلامة البارزة الدالة على وجود الخالق سبحانه وتعالى </a:t>
            </a:r>
            <a:r>
              <a:rPr lang="ar-IQ" sz="800" dirty="0" err="1" smtClean="0"/>
              <a:t>ووحدانيته</a:t>
            </a:r>
            <a:r>
              <a:rPr lang="ar-IQ" sz="800" dirty="0" smtClean="0"/>
              <a:t> كما في قوله تعالى: إِنَّ فِي خَلْقِ السَّماواتِ وَالْأَرْضِ وَاخْتِلافِ اللَّيْلِ وَالنَّهارِ لَآياتٍ لِأُولِي الْأَلْبابِ (190) [آل عمران: 190]، وبين الآية بمعنى البناء العالي كما في قوله تعالى: أَتَبْنُونَ بِكُلِّ رِيعٍ آيَةً تَعْبَثُونَ (128) [الشعراء: 128]، وكذلك الخروج من الدلالات المشتركة في الكلمات الأخرى .</a:t>
            </a:r>
          </a:p>
          <a:p>
            <a:pPr algn="just"/>
            <a:endParaRPr lang="ar-IQ" sz="800" dirty="0" smtClean="0"/>
          </a:p>
          <a:p>
            <a:pPr algn="just"/>
            <a:endParaRPr lang="ar-IQ" sz="800" dirty="0"/>
          </a:p>
        </p:txBody>
      </p:sp>
    </p:spTree>
    <p:extLst>
      <p:ext uri="{BB962C8B-B14F-4D97-AF65-F5344CB8AC3E}">
        <p14:creationId xmlns:p14="http://schemas.microsoft.com/office/powerpoint/2010/main" val="137448524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1267</Words>
  <Application>Microsoft Office PowerPoint</Application>
  <PresentationFormat>A4 Paper (210x297 mm)</PresentationFormat>
  <Paragraphs>15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المحاضرة الاولى مقدمات في اعجاز القران الكريم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الاولى مقدمات في اعجاز القران الكريم</dc:title>
  <dc:creator>HAEDR</dc:creator>
  <cp:lastModifiedBy>HAEDR</cp:lastModifiedBy>
  <cp:revision>2</cp:revision>
  <cp:lastPrinted>2019-11-30T10:25:12Z</cp:lastPrinted>
  <dcterms:created xsi:type="dcterms:W3CDTF">2019-11-30T10:07:40Z</dcterms:created>
  <dcterms:modified xsi:type="dcterms:W3CDTF">2019-11-30T10:25:19Z</dcterms:modified>
</cp:coreProperties>
</file>