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3DBEB1D-270A-4CBA-8F0C-1FEC78D62423}" type="datetimeFigureOut">
              <a:rPr lang="ar-IQ" smtClean="0"/>
              <a:t>04/03/1441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B1DCE91-C786-4F2A-BC62-83ED45AB21D7}" type="slidenum">
              <a:rPr lang="ar-IQ" smtClean="0"/>
              <a:t>‹#›</a:t>
            </a:fld>
            <a:endParaRPr lang="ar-IQ"/>
          </a:p>
        </p:txBody>
      </p:sp>
    </p:spTree>
    <p:extLst>
      <p:ext uri="{BB962C8B-B14F-4D97-AF65-F5344CB8AC3E}">
        <p14:creationId xmlns:p14="http://schemas.microsoft.com/office/powerpoint/2010/main" val="334549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3DBEB1D-270A-4CBA-8F0C-1FEC78D62423}" type="datetimeFigureOut">
              <a:rPr lang="ar-IQ" smtClean="0"/>
              <a:t>04/03/1441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B1DCE91-C786-4F2A-BC62-83ED45AB21D7}" type="slidenum">
              <a:rPr lang="ar-IQ" smtClean="0"/>
              <a:t>‹#›</a:t>
            </a:fld>
            <a:endParaRPr lang="ar-IQ"/>
          </a:p>
        </p:txBody>
      </p:sp>
    </p:spTree>
    <p:extLst>
      <p:ext uri="{BB962C8B-B14F-4D97-AF65-F5344CB8AC3E}">
        <p14:creationId xmlns:p14="http://schemas.microsoft.com/office/powerpoint/2010/main" val="3851845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3DBEB1D-270A-4CBA-8F0C-1FEC78D62423}" type="datetimeFigureOut">
              <a:rPr lang="ar-IQ" smtClean="0"/>
              <a:t>04/03/1441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B1DCE91-C786-4F2A-BC62-83ED45AB21D7}" type="slidenum">
              <a:rPr lang="ar-IQ" smtClean="0"/>
              <a:t>‹#›</a:t>
            </a:fld>
            <a:endParaRPr lang="ar-IQ"/>
          </a:p>
        </p:txBody>
      </p:sp>
    </p:spTree>
    <p:extLst>
      <p:ext uri="{BB962C8B-B14F-4D97-AF65-F5344CB8AC3E}">
        <p14:creationId xmlns:p14="http://schemas.microsoft.com/office/powerpoint/2010/main" val="2949602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3DBEB1D-270A-4CBA-8F0C-1FEC78D62423}" type="datetimeFigureOut">
              <a:rPr lang="ar-IQ" smtClean="0"/>
              <a:t>04/03/1441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B1DCE91-C786-4F2A-BC62-83ED45AB21D7}" type="slidenum">
              <a:rPr lang="ar-IQ" smtClean="0"/>
              <a:t>‹#›</a:t>
            </a:fld>
            <a:endParaRPr lang="ar-IQ"/>
          </a:p>
        </p:txBody>
      </p:sp>
    </p:spTree>
    <p:extLst>
      <p:ext uri="{BB962C8B-B14F-4D97-AF65-F5344CB8AC3E}">
        <p14:creationId xmlns:p14="http://schemas.microsoft.com/office/powerpoint/2010/main" val="2268683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3DBEB1D-270A-4CBA-8F0C-1FEC78D62423}" type="datetimeFigureOut">
              <a:rPr lang="ar-IQ" smtClean="0"/>
              <a:t>04/03/1441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B1DCE91-C786-4F2A-BC62-83ED45AB21D7}" type="slidenum">
              <a:rPr lang="ar-IQ" smtClean="0"/>
              <a:t>‹#›</a:t>
            </a:fld>
            <a:endParaRPr lang="ar-IQ"/>
          </a:p>
        </p:txBody>
      </p:sp>
    </p:spTree>
    <p:extLst>
      <p:ext uri="{BB962C8B-B14F-4D97-AF65-F5344CB8AC3E}">
        <p14:creationId xmlns:p14="http://schemas.microsoft.com/office/powerpoint/2010/main" val="877494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3DBEB1D-270A-4CBA-8F0C-1FEC78D62423}" type="datetimeFigureOut">
              <a:rPr lang="ar-IQ" smtClean="0"/>
              <a:t>04/03/1441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B1DCE91-C786-4F2A-BC62-83ED45AB21D7}" type="slidenum">
              <a:rPr lang="ar-IQ" smtClean="0"/>
              <a:t>‹#›</a:t>
            </a:fld>
            <a:endParaRPr lang="ar-IQ"/>
          </a:p>
        </p:txBody>
      </p:sp>
    </p:spTree>
    <p:extLst>
      <p:ext uri="{BB962C8B-B14F-4D97-AF65-F5344CB8AC3E}">
        <p14:creationId xmlns:p14="http://schemas.microsoft.com/office/powerpoint/2010/main" val="23711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3DBEB1D-270A-4CBA-8F0C-1FEC78D62423}" type="datetimeFigureOut">
              <a:rPr lang="ar-IQ" smtClean="0"/>
              <a:t>04/03/1441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8B1DCE91-C786-4F2A-BC62-83ED45AB21D7}" type="slidenum">
              <a:rPr lang="ar-IQ" smtClean="0"/>
              <a:t>‹#›</a:t>
            </a:fld>
            <a:endParaRPr lang="ar-IQ"/>
          </a:p>
        </p:txBody>
      </p:sp>
    </p:spTree>
    <p:extLst>
      <p:ext uri="{BB962C8B-B14F-4D97-AF65-F5344CB8AC3E}">
        <p14:creationId xmlns:p14="http://schemas.microsoft.com/office/powerpoint/2010/main" val="2520622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3DBEB1D-270A-4CBA-8F0C-1FEC78D62423}" type="datetimeFigureOut">
              <a:rPr lang="ar-IQ" smtClean="0"/>
              <a:t>04/03/1441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B1DCE91-C786-4F2A-BC62-83ED45AB21D7}" type="slidenum">
              <a:rPr lang="ar-IQ" smtClean="0"/>
              <a:t>‹#›</a:t>
            </a:fld>
            <a:endParaRPr lang="ar-IQ"/>
          </a:p>
        </p:txBody>
      </p:sp>
    </p:spTree>
    <p:extLst>
      <p:ext uri="{BB962C8B-B14F-4D97-AF65-F5344CB8AC3E}">
        <p14:creationId xmlns:p14="http://schemas.microsoft.com/office/powerpoint/2010/main" val="1717477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3DBEB1D-270A-4CBA-8F0C-1FEC78D62423}" type="datetimeFigureOut">
              <a:rPr lang="ar-IQ" smtClean="0"/>
              <a:t>04/03/1441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8B1DCE91-C786-4F2A-BC62-83ED45AB21D7}" type="slidenum">
              <a:rPr lang="ar-IQ" smtClean="0"/>
              <a:t>‹#›</a:t>
            </a:fld>
            <a:endParaRPr lang="ar-IQ"/>
          </a:p>
        </p:txBody>
      </p:sp>
    </p:spTree>
    <p:extLst>
      <p:ext uri="{BB962C8B-B14F-4D97-AF65-F5344CB8AC3E}">
        <p14:creationId xmlns:p14="http://schemas.microsoft.com/office/powerpoint/2010/main" val="445649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3DBEB1D-270A-4CBA-8F0C-1FEC78D62423}" type="datetimeFigureOut">
              <a:rPr lang="ar-IQ" smtClean="0"/>
              <a:t>04/03/1441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B1DCE91-C786-4F2A-BC62-83ED45AB21D7}" type="slidenum">
              <a:rPr lang="ar-IQ" smtClean="0"/>
              <a:t>‹#›</a:t>
            </a:fld>
            <a:endParaRPr lang="ar-IQ"/>
          </a:p>
        </p:txBody>
      </p:sp>
    </p:spTree>
    <p:extLst>
      <p:ext uri="{BB962C8B-B14F-4D97-AF65-F5344CB8AC3E}">
        <p14:creationId xmlns:p14="http://schemas.microsoft.com/office/powerpoint/2010/main" val="3392390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3DBEB1D-270A-4CBA-8F0C-1FEC78D62423}" type="datetimeFigureOut">
              <a:rPr lang="ar-IQ" smtClean="0"/>
              <a:t>04/03/1441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B1DCE91-C786-4F2A-BC62-83ED45AB21D7}" type="slidenum">
              <a:rPr lang="ar-IQ" smtClean="0"/>
              <a:t>‹#›</a:t>
            </a:fld>
            <a:endParaRPr lang="ar-IQ"/>
          </a:p>
        </p:txBody>
      </p:sp>
    </p:spTree>
    <p:extLst>
      <p:ext uri="{BB962C8B-B14F-4D97-AF65-F5344CB8AC3E}">
        <p14:creationId xmlns:p14="http://schemas.microsoft.com/office/powerpoint/2010/main" val="532788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3DBEB1D-270A-4CBA-8F0C-1FEC78D62423}" type="datetimeFigureOut">
              <a:rPr lang="ar-IQ" smtClean="0"/>
              <a:t>04/03/1441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B1DCE91-C786-4F2A-BC62-83ED45AB21D7}" type="slidenum">
              <a:rPr lang="ar-IQ" smtClean="0"/>
              <a:t>‹#›</a:t>
            </a:fld>
            <a:endParaRPr lang="ar-IQ"/>
          </a:p>
        </p:txBody>
      </p:sp>
    </p:spTree>
    <p:extLst>
      <p:ext uri="{BB962C8B-B14F-4D97-AF65-F5344CB8AC3E}">
        <p14:creationId xmlns:p14="http://schemas.microsoft.com/office/powerpoint/2010/main" val="2628081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620687"/>
          </a:xfrm>
        </p:spPr>
        <p:txBody>
          <a:bodyPr>
            <a:normAutofit fontScale="90000"/>
          </a:bodyPr>
          <a:lstStyle/>
          <a:p>
            <a:r>
              <a:rPr lang="ar-IQ" dirty="0" smtClean="0"/>
              <a:t>الاسرة الجليلية</a:t>
            </a:r>
            <a:endParaRPr lang="ar-IQ" dirty="0"/>
          </a:p>
        </p:txBody>
      </p:sp>
      <p:sp>
        <p:nvSpPr>
          <p:cNvPr id="3" name="عنوان فرعي 2"/>
          <p:cNvSpPr>
            <a:spLocks noGrp="1"/>
          </p:cNvSpPr>
          <p:nvPr>
            <p:ph type="subTitle" idx="1"/>
          </p:nvPr>
        </p:nvSpPr>
        <p:spPr>
          <a:xfrm>
            <a:off x="0" y="620688"/>
            <a:ext cx="9144000" cy="6237312"/>
          </a:xfrm>
        </p:spPr>
        <p:txBody>
          <a:bodyPr>
            <a:normAutofit lnSpcReduction="10000"/>
          </a:bodyPr>
          <a:lstStyle/>
          <a:p>
            <a:pPr algn="r"/>
            <a:r>
              <a:rPr lang="ar-IQ" sz="1400" dirty="0" smtClean="0"/>
              <a:t>وهي اهم الاسر العربية التي حكمت في الموصل ، وقد تميز حكمهم بالولاء للدولة العثمانية ، اذ نالوا ثقة العثمانيين ، واهم ولاتهم هو حسين الجليلي الذي قدم خدمات جليلة للدولة العثمانية ، جدهم الاعلى قدم من ديار بكر لغرض التجارة وبعد وفاته في الموصل عام 1591 خلفه ابنه عبد الجليل الذي تنتسب اليه الاسرة ، وفي عام 1681 توفي عبد الجليل عن سبعة اولاد ابرزهم اسماعيل الذي قدم خدمات كبيرة للعثمانيين في حربهم مع اشرف خان الافغاني في بلاد فارس .</a:t>
            </a:r>
          </a:p>
          <a:p>
            <a:pPr algn="r"/>
            <a:r>
              <a:rPr lang="ar-IQ" sz="1400" dirty="0" smtClean="0"/>
              <a:t>في عام 1726 انعم السلطان على اسماعيل حكم ولاية الموصل وفي عام 1727 تولى حسين باشا الجليلي حكم الموصل ثم اعفي عدة مرات واعيد الى الحكم ولاسيما ان له موقفا مشرفا في الدفاع عن الموصل ضد حصار نادر شاه للموصل عام 1732 .</a:t>
            </a:r>
          </a:p>
          <a:p>
            <a:pPr algn="r"/>
            <a:r>
              <a:rPr lang="ar-IQ" sz="1400" dirty="0" smtClean="0"/>
              <a:t>استطاعت اسرة آل عبد الجليل العربية المعروفة بالنفوذ والثراء الواسع السيطرة على مقدرات المدينة ، بعد ان قدمت للعثمانيين خدمات جلى إبان حروبهم المتعددة مع الإيرانيين ، وقد تميزت ولاية الموصل خلال فترة حكم الجليليين الممتدة من 1726 إلى 1834 بشخصية محلية واضحة المعالم ثقافيا واجتماعيا وعمرانيا وسياسيا واقتصاديا ، وبرز من حكامها ولاة عديدون لعل من أبرزهم الحاج حسين باشا الجليلي 1730 – 1757 وكان لنجاح الحكم الجليلي في دفع الخطر الإيراني والحيلولة دون امتداده نحو الشام والأناضول أثر كبير في تقوية مركز الأسرة الجليلية لدى الباب العالي من جهة والتفاف الموصليين حولها من جهة أخرى .</a:t>
            </a:r>
          </a:p>
          <a:p>
            <a:pPr algn="r"/>
            <a:r>
              <a:rPr lang="ar-IQ" sz="1400" dirty="0" smtClean="0"/>
              <a:t>واجهت الأسرة الجليلية ظروف الانقسام والتنافس بين أفرادها بعد وفاة الحاج حسين باشا الجليلي وقد أدى الانقسام في بعض الاحيان إلى أن تشهد شوارع الموصل أزيز الرصاص ودوي القنابل ، ومع ذلك فقد حافظت الأسرة الجليلية على سمعتها في استانبول نتيجة لاستمرارها في الوفاء بالتزاماتها المالية للباب العالي من جهة ، واستعدادها للمساهمة في الحملات العثمانية الموجهة لإخماد انتفاضات العشائر العربية والكردية من جهة أخرى .</a:t>
            </a:r>
          </a:p>
          <a:p>
            <a:pPr algn="r"/>
            <a:r>
              <a:rPr lang="ar-IQ" sz="1400" dirty="0" smtClean="0"/>
              <a:t>لقد حاول بعض الولاة المماليك في بغداد التدخل في شؤون الموصل وفرض سيطرتهم عليها ، وإبعاد الجليليين عنها إلا انهم فشلوا في ذلك وفي الوقت نفسه ، فقد تعاون الجليليون مع حكام السليمانية من آل بابان ضد محاولات ولاة بغداد التدخل في شؤونها خلال السنوات الممتدة من 1810 وحتى 1813 وعندما تولى داوود باشا حكم المماليك في بغداد سنة 1817 أصبح لمماليك بغداد نفوذ قوي في الموصل بعد الثورة الشعبية التي نشبت ضد الجليليين في سنة 1826 وقادها </a:t>
            </a:r>
            <a:r>
              <a:rPr lang="ar-IQ" sz="1400" dirty="0" err="1" smtClean="0"/>
              <a:t>العمريون</a:t>
            </a:r>
            <a:r>
              <a:rPr lang="ar-IQ" sz="1400" dirty="0" smtClean="0"/>
              <a:t> بسبب احتكار الوالي يحيى باشا الجليلي للحنطة وخزنها وبيعها بأسعار باهظة للناس ، الأمر الذي جعل المدينة تعاني من ضيق اقتصادي شديد ، وقد نجح الثوار في طرد يحيى باشا الجليلي إلا ان ذلك لم يدم طويلا إذ عاد يحيى باشا الجليلي إلى حكم الموصل بقوة سلاح داوود باشا ولم يرض </a:t>
            </a:r>
            <a:r>
              <a:rPr lang="ar-IQ" sz="1400" dirty="0" err="1" smtClean="0"/>
              <a:t>الموصليون</a:t>
            </a:r>
            <a:r>
              <a:rPr lang="ar-IQ" sz="1400" dirty="0" smtClean="0"/>
              <a:t> عن ذلك ، إذ ثروا ثانية سنة 1828 وتزعم قاسم العمري الثورة ضد الجليليين ، وقد كتب الثوار إلى الباب العالي يلتمسون منه المصادقة على تولية قاسم العمري حكم الموصل فوافق الباب العالي على ذلك وصدر الفرمان السلطاني بتوجيه ولاية الموصل إليه ، ولكن داوود باشا لم يكن مقتنعا بهذا التعيين بيد أنه اضطر إلى القبول بالأمر الواقع ، ولا شك أن تولية قاسم العمري كانت من الخطوات الأولى التي اتخذها السلطان محمود الثاني للقضاء على العصبيات والأسر الحاكمة والعمل على تطبيق النظام المركزي المباشر ، وحين قرر السلطان القضاء على الحكم المملوكي استعان بقاسم باشا العمري الذي زحف على رأس طليعة من الجيش العثماني نحو بغداد ولمساعدة القائد علي رضا باشا في خلع داوود باشا ، وخلال عملية اقتحام المدينة لقي قاسم العمري مصرعه .</a:t>
            </a:r>
          </a:p>
          <a:p>
            <a:pPr algn="r"/>
            <a:r>
              <a:rPr lang="ar-IQ" sz="1400" dirty="0" smtClean="0"/>
              <a:t>حاول يحيى باشا الجليلي وكان منفيا في حلب منذ سنة 1828 العودة إلى حكم الموصل بعد أن سمع بمصرع قاسم العمري فتحالف مع صفوك شيخ عشائر شمر </a:t>
            </a:r>
            <a:r>
              <a:rPr lang="ar-IQ" sz="1400" dirty="0" err="1" smtClean="0"/>
              <a:t>الجربا</a:t>
            </a:r>
            <a:r>
              <a:rPr lang="ar-IQ" sz="1400" dirty="0" smtClean="0"/>
              <a:t> وألف قوة عشائرية قوامها أربعة ألاف مقاتل واحتل الموصل سنة 1832 وقيل إنه استولى عليها بأمر من إبراهيم باشا بن محمد علي باشا والي مصر الذي كان يعمل على ضم العراق والشام لتكوين دولة عربية موحدة ، إلا ان علي رضا باشا تحرك سريعا وكلف القائد العثماني محمد </a:t>
            </a:r>
            <a:r>
              <a:rPr lang="ar-IQ" sz="1400" dirty="0" err="1" smtClean="0"/>
              <a:t>اينجة</a:t>
            </a:r>
            <a:r>
              <a:rPr lang="ar-IQ" sz="1400" dirty="0" smtClean="0"/>
              <a:t> بيرقدار بمهمة إعادة السيطرة العثمانية المباشرة على الموصل والقضاء نهائيا على الأسرة الجليلية ، كما حرض عشائر عنزة للعمل ضد التحالف بين يحيى باشا الجليلي والشيخ صفوك ، وبسهولة كبيرة استطاع محمد </a:t>
            </a:r>
            <a:r>
              <a:rPr lang="ar-IQ" sz="1400" dirty="0" err="1" smtClean="0"/>
              <a:t>اينجة</a:t>
            </a:r>
            <a:r>
              <a:rPr lang="ar-IQ" sz="1400" smtClean="0"/>
              <a:t> بيرقدار من دخول الموصل والقبض على يحيى باشا الجليلي وإرساله إلى استانبول ، ومما ساعد بيرقدار على تحقيق مهمته أن اسرة آل عبد الجليل فقدت شعبيتها في المدينة ولم يعد الأهالي يرغبون في استمرارها في الحكم ، كما إن الجيش المصري لم يكن متفرغا لجبهة العراق آنذاك وإنما كان مشغولا بالتقدم نحو الأناضول .</a:t>
            </a:r>
          </a:p>
          <a:p>
            <a:pPr algn="r"/>
            <a:endParaRPr lang="ar-IQ" sz="1400" dirty="0"/>
          </a:p>
        </p:txBody>
      </p:sp>
    </p:spTree>
    <p:extLst>
      <p:ext uri="{BB962C8B-B14F-4D97-AF65-F5344CB8AC3E}">
        <p14:creationId xmlns:p14="http://schemas.microsoft.com/office/powerpoint/2010/main" val="196825577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712</Words>
  <Application>Microsoft Office PowerPoint</Application>
  <PresentationFormat>عرض على الشاشة (3:4)‏</PresentationFormat>
  <Paragraphs>7</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الاسرة الجليلية</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الاسرة الجليلية</dc:title>
  <dc:creator>DR.Ahmed Saker 2O11</dc:creator>
  <cp:lastModifiedBy>DR.Ahmed Saker 2O11</cp:lastModifiedBy>
  <cp:revision>2</cp:revision>
  <dcterms:created xsi:type="dcterms:W3CDTF">2019-11-01T10:23:36Z</dcterms:created>
  <dcterms:modified xsi:type="dcterms:W3CDTF">2019-11-01T10:50:53Z</dcterms:modified>
</cp:coreProperties>
</file>