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756A7105-C8FE-4B7E-BEBD-DA873BE06F04}" type="datetimeFigureOut">
              <a:rPr lang="ar-IQ" smtClean="0"/>
              <a:t>04/03/1441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175E770-FFA9-436D-B35C-6AE15F18D644}" type="slidenum">
              <a:rPr lang="ar-IQ" smtClean="0"/>
              <a:t>‹#›</a:t>
            </a:fld>
            <a:endParaRPr lang="ar-IQ"/>
          </a:p>
        </p:txBody>
      </p:sp>
    </p:spTree>
    <p:extLst>
      <p:ext uri="{BB962C8B-B14F-4D97-AF65-F5344CB8AC3E}">
        <p14:creationId xmlns:p14="http://schemas.microsoft.com/office/powerpoint/2010/main" val="6203776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56A7105-C8FE-4B7E-BEBD-DA873BE06F04}" type="datetimeFigureOut">
              <a:rPr lang="ar-IQ" smtClean="0"/>
              <a:t>04/03/1441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175E770-FFA9-436D-B35C-6AE15F18D644}" type="slidenum">
              <a:rPr lang="ar-IQ" smtClean="0"/>
              <a:t>‹#›</a:t>
            </a:fld>
            <a:endParaRPr lang="ar-IQ"/>
          </a:p>
        </p:txBody>
      </p:sp>
    </p:spTree>
    <p:extLst>
      <p:ext uri="{BB962C8B-B14F-4D97-AF65-F5344CB8AC3E}">
        <p14:creationId xmlns:p14="http://schemas.microsoft.com/office/powerpoint/2010/main" val="2119526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56A7105-C8FE-4B7E-BEBD-DA873BE06F04}" type="datetimeFigureOut">
              <a:rPr lang="ar-IQ" smtClean="0"/>
              <a:t>04/03/1441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175E770-FFA9-436D-B35C-6AE15F18D644}" type="slidenum">
              <a:rPr lang="ar-IQ" smtClean="0"/>
              <a:t>‹#›</a:t>
            </a:fld>
            <a:endParaRPr lang="ar-IQ"/>
          </a:p>
        </p:txBody>
      </p:sp>
    </p:spTree>
    <p:extLst>
      <p:ext uri="{BB962C8B-B14F-4D97-AF65-F5344CB8AC3E}">
        <p14:creationId xmlns:p14="http://schemas.microsoft.com/office/powerpoint/2010/main" val="222893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56A7105-C8FE-4B7E-BEBD-DA873BE06F04}" type="datetimeFigureOut">
              <a:rPr lang="ar-IQ" smtClean="0"/>
              <a:t>04/03/1441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175E770-FFA9-436D-B35C-6AE15F18D644}" type="slidenum">
              <a:rPr lang="ar-IQ" smtClean="0"/>
              <a:t>‹#›</a:t>
            </a:fld>
            <a:endParaRPr lang="ar-IQ"/>
          </a:p>
        </p:txBody>
      </p:sp>
    </p:spTree>
    <p:extLst>
      <p:ext uri="{BB962C8B-B14F-4D97-AF65-F5344CB8AC3E}">
        <p14:creationId xmlns:p14="http://schemas.microsoft.com/office/powerpoint/2010/main" val="25394891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756A7105-C8FE-4B7E-BEBD-DA873BE06F04}" type="datetimeFigureOut">
              <a:rPr lang="ar-IQ" smtClean="0"/>
              <a:t>04/03/1441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0175E770-FFA9-436D-B35C-6AE15F18D644}" type="slidenum">
              <a:rPr lang="ar-IQ" smtClean="0"/>
              <a:t>‹#›</a:t>
            </a:fld>
            <a:endParaRPr lang="ar-IQ"/>
          </a:p>
        </p:txBody>
      </p:sp>
    </p:spTree>
    <p:extLst>
      <p:ext uri="{BB962C8B-B14F-4D97-AF65-F5344CB8AC3E}">
        <p14:creationId xmlns:p14="http://schemas.microsoft.com/office/powerpoint/2010/main" val="1043290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756A7105-C8FE-4B7E-BEBD-DA873BE06F04}" type="datetimeFigureOut">
              <a:rPr lang="ar-IQ" smtClean="0"/>
              <a:t>04/03/1441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0175E770-FFA9-436D-B35C-6AE15F18D644}" type="slidenum">
              <a:rPr lang="ar-IQ" smtClean="0"/>
              <a:t>‹#›</a:t>
            </a:fld>
            <a:endParaRPr lang="ar-IQ"/>
          </a:p>
        </p:txBody>
      </p:sp>
    </p:spTree>
    <p:extLst>
      <p:ext uri="{BB962C8B-B14F-4D97-AF65-F5344CB8AC3E}">
        <p14:creationId xmlns:p14="http://schemas.microsoft.com/office/powerpoint/2010/main" val="35749032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756A7105-C8FE-4B7E-BEBD-DA873BE06F04}" type="datetimeFigureOut">
              <a:rPr lang="ar-IQ" smtClean="0"/>
              <a:t>04/03/1441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0175E770-FFA9-436D-B35C-6AE15F18D644}" type="slidenum">
              <a:rPr lang="ar-IQ" smtClean="0"/>
              <a:t>‹#›</a:t>
            </a:fld>
            <a:endParaRPr lang="ar-IQ"/>
          </a:p>
        </p:txBody>
      </p:sp>
    </p:spTree>
    <p:extLst>
      <p:ext uri="{BB962C8B-B14F-4D97-AF65-F5344CB8AC3E}">
        <p14:creationId xmlns:p14="http://schemas.microsoft.com/office/powerpoint/2010/main" val="290522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756A7105-C8FE-4B7E-BEBD-DA873BE06F04}" type="datetimeFigureOut">
              <a:rPr lang="ar-IQ" smtClean="0"/>
              <a:t>04/03/1441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0175E770-FFA9-436D-B35C-6AE15F18D644}" type="slidenum">
              <a:rPr lang="ar-IQ" smtClean="0"/>
              <a:t>‹#›</a:t>
            </a:fld>
            <a:endParaRPr lang="ar-IQ"/>
          </a:p>
        </p:txBody>
      </p:sp>
    </p:spTree>
    <p:extLst>
      <p:ext uri="{BB962C8B-B14F-4D97-AF65-F5344CB8AC3E}">
        <p14:creationId xmlns:p14="http://schemas.microsoft.com/office/powerpoint/2010/main" val="1696822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56A7105-C8FE-4B7E-BEBD-DA873BE06F04}" type="datetimeFigureOut">
              <a:rPr lang="ar-IQ" smtClean="0"/>
              <a:t>04/03/1441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0175E770-FFA9-436D-B35C-6AE15F18D644}" type="slidenum">
              <a:rPr lang="ar-IQ" smtClean="0"/>
              <a:t>‹#›</a:t>
            </a:fld>
            <a:endParaRPr lang="ar-IQ"/>
          </a:p>
        </p:txBody>
      </p:sp>
    </p:spTree>
    <p:extLst>
      <p:ext uri="{BB962C8B-B14F-4D97-AF65-F5344CB8AC3E}">
        <p14:creationId xmlns:p14="http://schemas.microsoft.com/office/powerpoint/2010/main" val="32130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56A7105-C8FE-4B7E-BEBD-DA873BE06F04}" type="datetimeFigureOut">
              <a:rPr lang="ar-IQ" smtClean="0"/>
              <a:t>04/03/1441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0175E770-FFA9-436D-B35C-6AE15F18D644}" type="slidenum">
              <a:rPr lang="ar-IQ" smtClean="0"/>
              <a:t>‹#›</a:t>
            </a:fld>
            <a:endParaRPr lang="ar-IQ"/>
          </a:p>
        </p:txBody>
      </p:sp>
    </p:spTree>
    <p:extLst>
      <p:ext uri="{BB962C8B-B14F-4D97-AF65-F5344CB8AC3E}">
        <p14:creationId xmlns:p14="http://schemas.microsoft.com/office/powerpoint/2010/main" val="1602782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56A7105-C8FE-4B7E-BEBD-DA873BE06F04}" type="datetimeFigureOut">
              <a:rPr lang="ar-IQ" smtClean="0"/>
              <a:t>04/03/1441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0175E770-FFA9-436D-B35C-6AE15F18D644}" type="slidenum">
              <a:rPr lang="ar-IQ" smtClean="0"/>
              <a:t>‹#›</a:t>
            </a:fld>
            <a:endParaRPr lang="ar-IQ"/>
          </a:p>
        </p:txBody>
      </p:sp>
    </p:spTree>
    <p:extLst>
      <p:ext uri="{BB962C8B-B14F-4D97-AF65-F5344CB8AC3E}">
        <p14:creationId xmlns:p14="http://schemas.microsoft.com/office/powerpoint/2010/main" val="16125903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56A7105-C8FE-4B7E-BEBD-DA873BE06F04}" type="datetimeFigureOut">
              <a:rPr lang="ar-IQ" smtClean="0"/>
              <a:t>04/03/1441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175E770-FFA9-436D-B35C-6AE15F18D644}" type="slidenum">
              <a:rPr lang="ar-IQ" smtClean="0"/>
              <a:t>‹#›</a:t>
            </a:fld>
            <a:endParaRPr lang="ar-IQ"/>
          </a:p>
        </p:txBody>
      </p:sp>
    </p:spTree>
    <p:extLst>
      <p:ext uri="{BB962C8B-B14F-4D97-AF65-F5344CB8AC3E}">
        <p14:creationId xmlns:p14="http://schemas.microsoft.com/office/powerpoint/2010/main" val="9575295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
            <a:ext cx="7772400" cy="764703"/>
          </a:xfrm>
        </p:spPr>
        <p:txBody>
          <a:bodyPr/>
          <a:lstStyle/>
          <a:p>
            <a:r>
              <a:rPr lang="ar-IQ" dirty="0" smtClean="0"/>
              <a:t>معاهدة </a:t>
            </a:r>
            <a:r>
              <a:rPr lang="ar-IQ" dirty="0"/>
              <a:t>ز</a:t>
            </a:r>
            <a:r>
              <a:rPr lang="ar-IQ" dirty="0" smtClean="0"/>
              <a:t>هاب </a:t>
            </a:r>
            <a:endParaRPr lang="ar-IQ" dirty="0"/>
          </a:p>
        </p:txBody>
      </p:sp>
      <p:sp>
        <p:nvSpPr>
          <p:cNvPr id="3" name="عنوان فرعي 2"/>
          <p:cNvSpPr>
            <a:spLocks noGrp="1"/>
          </p:cNvSpPr>
          <p:nvPr>
            <p:ph type="subTitle" idx="1"/>
          </p:nvPr>
        </p:nvSpPr>
        <p:spPr>
          <a:xfrm>
            <a:off x="0" y="764704"/>
            <a:ext cx="9144000" cy="6093296"/>
          </a:xfrm>
        </p:spPr>
        <p:txBody>
          <a:bodyPr>
            <a:normAutofit lnSpcReduction="10000"/>
          </a:bodyPr>
          <a:lstStyle/>
          <a:p>
            <a:pPr algn="r"/>
            <a:r>
              <a:rPr lang="ar-IQ" sz="1400" dirty="0" smtClean="0"/>
              <a:t>ابتداء من عام 1514، لأكثر من قرن تقريبا الدولة العثمانية وبلاد فارس الصفوية كانتا في حرب مستمرة ,للسيطرة على القوقاز وبلاد ما بين النهرين. وكانت الدولتان أعظم قوتين في غرب آسيا، وأشعلت التنافس مزيد من الاختلافات العقائدية، بعد معركة </a:t>
            </a:r>
            <a:r>
              <a:rPr lang="ar-IQ" sz="1400" dirty="0" err="1" smtClean="0"/>
              <a:t>جالديران</a:t>
            </a:r>
            <a:r>
              <a:rPr lang="ar-IQ" sz="1400" dirty="0" smtClean="0"/>
              <a:t> تم القضاء على النفوذ الصفوي في الأناضول، خلال الحرب العثمانية الصفوية (1532–1555)  العثمانيين احتلوا العراق  في عام 1534 بقيادة سليمان القانوني، وتم تأمين الاعتراف بمكاسبهم بموجب معاهدة أماسيا 1555م ،.فترة السلام استمرت لعقدين من الزمن قبل بدء الحرب العثمانية الصفوية (1578–1590) الحرب العثمانية ا وانتهت مع معاهدة إسطنبول (1590) معاهدة اسطنبول عام 1590، الشاه  الجديد عباس الأول ، إعادة تنظيم جيشه، وأنشاء الغلامان فرقة المشاة الجديدة كتقليد </a:t>
            </a:r>
            <a:r>
              <a:rPr lang="ar-IQ" sz="1400" dirty="0" err="1" smtClean="0"/>
              <a:t>للإنكشارية</a:t>
            </a:r>
            <a:r>
              <a:rPr lang="ar-IQ" sz="1400" dirty="0" smtClean="0"/>
              <a:t>، جلبهم من تجنيد عشرات الآلاف من </a:t>
            </a:r>
            <a:r>
              <a:rPr lang="ar-IQ" sz="1400" dirty="0" err="1" smtClean="0"/>
              <a:t>الجورجيين</a:t>
            </a:r>
            <a:r>
              <a:rPr lang="ar-IQ" sz="1400" dirty="0" smtClean="0"/>
              <a:t> والشركس وجهزهم بأفضل المعدات والتدريب، وانتظر فترة من الوقت. في 1603، شن هجوم الذي استعاد به تبريز وأذربيجان وجورجيا في العام نفسه، العثمانيين مصروفين بالحروب مع النظام الملكي </a:t>
            </a:r>
            <a:r>
              <a:rPr lang="ar-IQ" sz="1400" dirty="0" err="1" smtClean="0"/>
              <a:t>هابسبورغ</a:t>
            </a:r>
            <a:r>
              <a:rPr lang="ar-IQ" sz="1400" dirty="0" smtClean="0"/>
              <a:t> في أوروبا، فشلوا في تقديم مقاومة فعالة. وبعد الاختتام الناجح لحربه ضد المغول، والشعور بتشجيع من الاضطراب الداخلي في الدولة العثمانية التي أعقبت مقتل السلطان عثمان الثاني ، عباس قام أيضا بمهاجمة الممتلكات العثمانية في العراق.</a:t>
            </a:r>
          </a:p>
          <a:p>
            <a:pPr algn="r"/>
            <a:r>
              <a:rPr lang="ar-IQ" sz="1400" dirty="0" smtClean="0"/>
              <a:t>بداية الحرب و مذبحة بغداد 1624</a:t>
            </a:r>
          </a:p>
          <a:p>
            <a:pPr algn="r"/>
            <a:r>
              <a:rPr lang="ar-IQ" sz="1400" dirty="0" smtClean="0"/>
              <a:t>وجاءت فرصة الشاه مع سلسلة من الثورات في الدولة العثمانية ثورة أباظة محمد باشا، محافظ </a:t>
            </a:r>
            <a:r>
              <a:rPr lang="ar-IQ" sz="1400" dirty="0" err="1" smtClean="0"/>
              <a:t>أرضروم</a:t>
            </a:r>
            <a:r>
              <a:rPr lang="ar-IQ" sz="1400" dirty="0" smtClean="0"/>
              <a:t>، في حين بغداد كانت منذ 1621 في أيدي ضابط من </a:t>
            </a:r>
            <a:r>
              <a:rPr lang="ar-IQ" sz="1400" dirty="0" err="1" smtClean="0"/>
              <a:t>الإنكشارية</a:t>
            </a:r>
            <a:r>
              <a:rPr lang="ar-IQ" sz="1400" dirty="0" smtClean="0"/>
              <a:t> ، بكر </a:t>
            </a:r>
            <a:r>
              <a:rPr lang="ar-IQ" sz="1400" dirty="0" err="1" smtClean="0"/>
              <a:t>صوباشي</a:t>
            </a:r>
            <a:r>
              <a:rPr lang="ar-IQ" sz="1400" dirty="0" smtClean="0"/>
              <a:t>(لقب عسكري عثماني) وأتباعه , بكر سعى للاعتراف به كباشا محلي من قبل الباب العالي، ولكن السلطان أمر حافظ أحمد باشا، محافظ ديار بكر، بالتدخل. فتحول بكر إلى الشاه عباس، الذي أرسل له قوات لمساعدة بكر في </a:t>
            </a:r>
            <a:r>
              <a:rPr lang="ar-IQ" sz="1400" dirty="0" err="1" smtClean="0"/>
              <a:t>أنقلابه</a:t>
            </a:r>
            <a:r>
              <a:rPr lang="ar-IQ" sz="1400" dirty="0" smtClean="0"/>
              <a:t>. لمنع الاستيلاء الفرس على بغداد، حافظ أحمد باشا أسترد بسرعة العلاقات مع بكر، الذي عاد بدوره إلى الولاء العثماني. وردا على ذلك حاصر الفرس بغداد، و سقطت في يوم 14 1624 بخيانة من محمد ابن بكر، وأعقب سقوط المدينة مذبحة في جزء كبير من سكانها من المسلمين السنة، حيث سعى الشاه لتحويل بغداد إلى مدينة شيعية بحتة.</a:t>
            </a:r>
          </a:p>
          <a:p>
            <a:pPr algn="r"/>
            <a:r>
              <a:rPr lang="ar-IQ" sz="1400" dirty="0" smtClean="0"/>
              <a:t>نجاح السلطان مراد الرابع</a:t>
            </a:r>
          </a:p>
          <a:p>
            <a:pPr algn="r"/>
            <a:r>
              <a:rPr lang="ar-IQ" sz="1400" dirty="0" smtClean="0"/>
              <a:t>في 1635، في محاولة واعية لمحاكاة أسلافه المحاربين، قام السلطان مراد الرابع بنفسه بقيادة الجيش. سيطر العثمانيون على ريفان (في 8 آب) ونهب تبريز عاد السلطان منتصرا في فخر إلى القسطنطينية ، ولكن انتصاراته لم تدم طويلا في ربيع العام المقبل، استعادت شاه صفي ريفان وهزم جيش العثماني. فشلت مقترحات السلام الفارسية مرة أخرى، وفي 1638، مراد الرابع قاد بنفسه جيشا ضد بغداد . فتحت المدينة في كانون الاول بعد حصار دام 39 يوما، ورجعت بفعالية السيطرة العثمانية على العراق، وبدأت مفاوضات السلام بعد فترة وجيزة.</a:t>
            </a:r>
          </a:p>
          <a:p>
            <a:pPr algn="r"/>
            <a:r>
              <a:rPr lang="ar-IQ" sz="1400" dirty="0" smtClean="0"/>
              <a:t>عقدت معاهدة زهاب ، في 17 1639، واستقرت أخيرا الحدود العثمانية الفارسية، مع يريفان الباقية تحت سيطرة الفرس، و العراق للعثمانيين ، فقد الفرس أمالهم باستعادة العراق. السلام أنشاء توازن دائم للقوى في المنطقة، وعلى الرغم من الصراعات المستقبلية والتعديلات الطفيفة، والحدود التي افترض تبقى المعاهدة حتى يومنا هذا الحدود الغربية لإيران مع العراق وتركيا. لذلك فإن المعاهدة ترد في بعض المصادر تحت اسم معاهدة زهاب. حضر المفاوضات باسم الشاه وكيله صاروخان وكبير سفرائه شمس الدين محمد </a:t>
            </a:r>
            <a:r>
              <a:rPr lang="ar-IQ" sz="1400" dirty="0" err="1" smtClean="0"/>
              <a:t>قولى</a:t>
            </a:r>
            <a:r>
              <a:rPr lang="ar-IQ" sz="1400" dirty="0" smtClean="0"/>
              <a:t> خان. هذه المفاوضات التي بدأت يوم الحادي عشر من محرم 1049(14 مايو 1639) واستمرت ثلاثة أيام انتهت بالتوقيع على المعاهدة يوم 14 محرم (17 مايو) . وكان السلطان مراد الرابع متوجها في هذه الفترة إلى استنبول. ولذلك فإن المعاهدة التي تم الاتفاق عليها حملها محمد </a:t>
            </a:r>
            <a:r>
              <a:rPr lang="ar-IQ" sz="1400" dirty="0" err="1" smtClean="0"/>
              <a:t>قولى</a:t>
            </a:r>
            <a:r>
              <a:rPr lang="ar-IQ" sz="1400" dirty="0" smtClean="0"/>
              <a:t> خان إلى استنبول عام 1049 ليحصل على موافقة السلطان عليها. ولذلك كان التصديق النهائي على المعاهدة في بدايات شهر شعبان من عام 1049. وبموجب المعاهدة بقيت مناطق بغداد والبصرة وشهر زور التي تعرف بعراق العرب بيد العثمانيين، أما روان فتركت للصفويين. كما منعت هذه المعاهدة الصفويين من القيام باعتداءات على العراق وعلى قارص </a:t>
            </a:r>
            <a:r>
              <a:rPr lang="ar-IQ" sz="1400" dirty="0" err="1" smtClean="0"/>
              <a:t>وأخيسكا</a:t>
            </a:r>
            <a:r>
              <a:rPr lang="ar-IQ" sz="1400" dirty="0" smtClean="0"/>
              <a:t> ووان على حد سواء.&gt;&gt;</a:t>
            </a:r>
          </a:p>
          <a:p>
            <a:pPr algn="r"/>
            <a:r>
              <a:rPr lang="ar-IQ" sz="1400" dirty="0" smtClean="0"/>
              <a:t>المفاوضات في زهاب اكتملت في ثلاثة أيام لكن العلاقات بين الدولتين استمرت مدة طويلة وفقا لهذه المعاهدة.</a:t>
            </a:r>
          </a:p>
          <a:p>
            <a:pPr algn="r"/>
            <a:endParaRPr lang="ar-IQ" sz="1400" dirty="0"/>
          </a:p>
        </p:txBody>
      </p:sp>
    </p:spTree>
    <p:extLst>
      <p:ext uri="{BB962C8B-B14F-4D97-AF65-F5344CB8AC3E}">
        <p14:creationId xmlns:p14="http://schemas.microsoft.com/office/powerpoint/2010/main" val="2844541541"/>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673</Words>
  <Application>Microsoft Office PowerPoint</Application>
  <PresentationFormat>عرض على الشاشة (3:4)‏</PresentationFormat>
  <Paragraphs>8</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معاهدة زهاب </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معاهدة زهاب</dc:title>
  <dc:creator>DR.Ahmed Saker 2O11</dc:creator>
  <cp:lastModifiedBy>DR.Ahmed Saker 2O11</cp:lastModifiedBy>
  <cp:revision>2</cp:revision>
  <dcterms:created xsi:type="dcterms:W3CDTF">2019-11-01T10:09:55Z</dcterms:created>
  <dcterms:modified xsi:type="dcterms:W3CDTF">2019-11-01T10:23:24Z</dcterms:modified>
</cp:coreProperties>
</file>