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1224"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794FD39-F903-40FC-8641-8F941ED82D3F}" type="datetimeFigureOut">
              <a:rPr lang="ar-IQ" smtClean="0"/>
              <a:t>29/02/1441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794FD39-F903-40FC-8641-8F941ED82D3F}" type="datetimeFigureOut">
              <a:rPr lang="ar-IQ" smtClean="0"/>
              <a:t>29/02/1441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794FD39-F903-40FC-8641-8F941ED82D3F}" type="datetimeFigureOut">
              <a:rPr lang="ar-IQ" smtClean="0"/>
              <a:t>29/02/1441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794FD39-F903-40FC-8641-8F941ED82D3F}" type="datetimeFigureOut">
              <a:rPr lang="ar-IQ" smtClean="0"/>
              <a:t>29/02/1441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794FD39-F903-40FC-8641-8F941ED82D3F}" type="datetimeFigureOut">
              <a:rPr lang="ar-IQ" smtClean="0"/>
              <a:t>29/02/1441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794FD39-F903-40FC-8641-8F941ED82D3F}" type="datetimeFigureOut">
              <a:rPr lang="ar-IQ" smtClean="0"/>
              <a:t>29/02/1441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794FD39-F903-40FC-8641-8F941ED82D3F}" type="datetimeFigureOut">
              <a:rPr lang="ar-IQ" smtClean="0"/>
              <a:t>29/02/1441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794FD39-F903-40FC-8641-8F941ED82D3F}" type="datetimeFigureOut">
              <a:rPr lang="ar-IQ" smtClean="0"/>
              <a:t>29/02/1441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794FD39-F903-40FC-8641-8F941ED82D3F}" type="datetimeFigureOut">
              <a:rPr lang="ar-IQ" smtClean="0"/>
              <a:t>29/02/1441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94FD39-F903-40FC-8641-8F941ED82D3F}" type="datetimeFigureOut">
              <a:rPr lang="ar-IQ" smtClean="0"/>
              <a:t>29/02/1441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794FD39-F903-40FC-8641-8F941ED82D3F}" type="datetimeFigureOut">
              <a:rPr lang="ar-IQ" smtClean="0"/>
              <a:t>29/02/1441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E9E8D4B-C6C8-40BB-91F2-63A8D96F9CD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94FD39-F903-40FC-8641-8F941ED82D3F}" type="datetimeFigureOut">
              <a:rPr lang="ar-IQ" smtClean="0"/>
              <a:t>29/02/1441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E9E8D4B-C6C8-40BB-91F2-63A8D96F9CD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420888"/>
            <a:ext cx="7848872" cy="1470025"/>
          </a:xfrm>
        </p:spPr>
        <p:txBody>
          <a:bodyPr/>
          <a:lstStyle/>
          <a:p>
            <a:r>
              <a:rPr lang="ar-IQ" dirty="0" smtClean="0">
                <a:solidFill>
                  <a:schemeClr val="accent4">
                    <a:lumMod val="75000"/>
                  </a:schemeClr>
                </a:solidFill>
              </a:rPr>
              <a:t>محاضرات في تاريخ النقد العربي القديم</a:t>
            </a:r>
            <a:endParaRPr lang="ar-IQ" dirty="0">
              <a:solidFill>
                <a:schemeClr val="accent4">
                  <a:lumMod val="75000"/>
                </a:schemeClr>
              </a:solidFill>
            </a:endParaRPr>
          </a:p>
        </p:txBody>
      </p:sp>
      <p:sp>
        <p:nvSpPr>
          <p:cNvPr id="3" name="عنوان فرعي 2"/>
          <p:cNvSpPr>
            <a:spLocks noGrp="1"/>
          </p:cNvSpPr>
          <p:nvPr>
            <p:ph type="subTitle" idx="1"/>
          </p:nvPr>
        </p:nvSpPr>
        <p:spPr/>
        <p:txBody>
          <a:bodyPr/>
          <a:lstStyle/>
          <a:p>
            <a:r>
              <a:rPr lang="ar-IQ" dirty="0" smtClean="0"/>
              <a:t> في معنى النقد</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251520" y="1700808"/>
            <a:ext cx="8229600" cy="4525963"/>
          </a:xfrm>
          <a:solidFill>
            <a:schemeClr val="accent2">
              <a:lumMod val="75000"/>
            </a:schemeClr>
          </a:solidFill>
        </p:spPr>
        <p:txBody>
          <a:bodyPr>
            <a:normAutofit fontScale="85000" lnSpcReduction="20000"/>
          </a:bodyPr>
          <a:lstStyle/>
          <a:p>
            <a:endParaRPr lang="ar-IQ" dirty="0" smtClean="0"/>
          </a:p>
          <a:p>
            <a:r>
              <a:rPr lang="ar-IQ" dirty="0"/>
              <a:t>يُعرّف النقد لغةً بأنّه: بيَّن حسنَه </a:t>
            </a:r>
            <a:r>
              <a:rPr lang="ar-IQ" dirty="0" err="1"/>
              <a:t>ورديئه</a:t>
            </a:r>
            <a:r>
              <a:rPr lang="ar-IQ" dirty="0"/>
              <a:t>، أظهر عيوبه </a:t>
            </a:r>
            <a:r>
              <a:rPr lang="ar-IQ" dirty="0" smtClean="0"/>
              <a:t>ومحاسنه ويُعرّف </a:t>
            </a:r>
            <a:r>
              <a:rPr lang="ar-IQ" dirty="0"/>
              <a:t>النقد اصطلاحاً بأنه التعبير عن رأي أو موقف في النظرة إلى الفن بأنواعه عن طريق التذوّق الأدبي للنصوص </a:t>
            </a:r>
            <a:r>
              <a:rPr lang="ar-IQ" dirty="0" err="1"/>
              <a:t>المقاليّة</a:t>
            </a:r>
            <a:r>
              <a:rPr lang="ar-IQ" dirty="0"/>
              <a:t> والشعريّة، أي تمييزها عن بعضها البعض، وبعد التذوّق </a:t>
            </a:r>
            <a:r>
              <a:rPr lang="ar-IQ" dirty="0" err="1"/>
              <a:t>اتباع</a:t>
            </a:r>
            <a:r>
              <a:rPr lang="ar-IQ" dirty="0"/>
              <a:t> خطوات متسلسلة ومرتّبة، مثل التحليل، والتفسير، والتعليل، وأخيراً التقييم للخروج بصورة متكاملة عن النص المراد نقده لبيان حسنه من عدمه، ويختلف النقد بحسب النص، فهنالك نقد الأدباء والشعراء، والفقهاء والأصوليين فيما يتعلق بأمور الدين والفقه، فكلٌّ له منهجه الخاص في النقد؛ لأنّ القواعد المطبّقة على النصوص تختلف باختلاف </a:t>
            </a:r>
            <a:r>
              <a:rPr lang="ar-IQ" dirty="0" smtClean="0"/>
              <a:t>أنواعها</a:t>
            </a:r>
            <a:br>
              <a:rPr lang="ar-IQ" dirty="0" smtClean="0"/>
            </a:br>
            <a:r>
              <a:rPr lang="ar-IQ" dirty="0" smtClean="0"/>
              <a:t/>
            </a:r>
            <a:br>
              <a:rPr lang="ar-IQ" dirty="0" smtClean="0"/>
            </a:br>
            <a:endParaRPr lang="ar-IQ"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وظيفة النقد</a:t>
            </a:r>
            <a:endParaRPr lang="ar-IQ" dirty="0"/>
          </a:p>
        </p:txBody>
      </p:sp>
      <p:sp>
        <p:nvSpPr>
          <p:cNvPr id="3" name="عنصر نائب للمحتوى 2"/>
          <p:cNvSpPr>
            <a:spLocks noGrp="1"/>
          </p:cNvSpPr>
          <p:nvPr>
            <p:ph idx="1"/>
          </p:nvPr>
        </p:nvSpPr>
        <p:spPr>
          <a:solidFill>
            <a:schemeClr val="accent5">
              <a:lumMod val="75000"/>
            </a:schemeClr>
          </a:solidFill>
        </p:spPr>
        <p:txBody>
          <a:bodyPr>
            <a:noAutofit/>
          </a:bodyPr>
          <a:lstStyle/>
          <a:p>
            <a:pPr lvl="1">
              <a:lnSpc>
                <a:spcPct val="170000"/>
              </a:lnSpc>
            </a:pPr>
            <a:r>
              <a:rPr lang="ar-IQ" sz="1600" dirty="0">
                <a:solidFill>
                  <a:schemeClr val="tx1">
                    <a:lumMod val="85000"/>
                    <a:lumOff val="15000"/>
                  </a:schemeClr>
                </a:solidFill>
              </a:rPr>
              <a:t>تختلف وظائف النقد في المضمون، لكنّها تتّحد معاً لتكوّن مفهوم النقد بشكل كامل، فلا يوجد نقد أدبيّ إذا خلت عمليّة النقد من إحدى الوظائف الرئيسيّة له: ومن وظائف النقد </a:t>
            </a:r>
            <a:r>
              <a:rPr lang="ar-IQ" sz="1600" dirty="0" smtClean="0">
                <a:solidFill>
                  <a:schemeClr val="tx1">
                    <a:lumMod val="85000"/>
                    <a:lumOff val="15000"/>
                  </a:schemeClr>
                </a:solidFill>
              </a:rPr>
              <a:t>الأدبيّ </a:t>
            </a:r>
            <a:r>
              <a:rPr lang="ar-IQ" sz="1600" dirty="0">
                <a:solidFill>
                  <a:schemeClr val="tx1">
                    <a:lumMod val="85000"/>
                    <a:lumOff val="15000"/>
                  </a:schemeClr>
                </a:solidFill>
              </a:rPr>
              <a:t>التفسير: وهو يختصّ بالنصّ المراد نقده، من حيث بيان مراجعه ومصادره، وشرح أهدافه، وصوره الفنيّة خاصّة في الأعمال التي تحتاج لنقد أدبيّ، حتى تتبين معانيها ومقاصدها بشكل أكبر للقارئ والمتلقّي. تقويم الأعمال الأدبيّة: تعتمد هذه الوظيفة على بناء العمل الأدبيّ نفسه، فالناقد الأدبيّ يجب عليه معرفة النص معرفةً مُحكمةً، وأن يكون على إلمام تام بجميع جوانب تجربة الشاعر، وبُنية النص المراد نقده؛ حتى يفاضل بينه وبين نصوص أخرى ضمن المجال نفسه، لكن هذه الوظيفة للناقد الأدبيّ لا زالت تثير الجدل؛ لأنّ البعض يرى فيها تسلّطاً من الناقد على النص الأدبيّ، حيث من الممكن أن تؤثر سلباً في النص، إن كان الناقد غير ملمٍّ بحدود طريقة الكتابة وتجربة الشاعر، وكيفيّة بناء النص الأدبيّ. توجيه الأدب والأدباء: وتعتمد هذه الوظيفة على توجيه النقّاد للأدباء عندما يُرى منهم الابتعاد عن الواقع، أو عن الإطار العامّ للمجتمع الذي يعيشون فيه، ويهدف توجيه النقاد عادةً إلى تحسين النوع الأدبيّ، وإعطائه المزيد من الواقعيّة والاتصال بالمجتمع، والحياة والبعد عن الانحرافات الأدبيّة التي من الممكن أن يقع فيها الأدباء.</a:t>
            </a:r>
            <a:r>
              <a:rPr lang="ar-IQ" sz="1600" dirty="0" smtClean="0">
                <a:solidFill>
                  <a:schemeClr val="tx1">
                    <a:lumMod val="85000"/>
                    <a:lumOff val="15000"/>
                  </a:schemeClr>
                </a:solidFill>
              </a:rPr>
              <a:t/>
            </a:r>
            <a:br>
              <a:rPr lang="ar-IQ" sz="1600" dirty="0" smtClean="0">
                <a:solidFill>
                  <a:schemeClr val="tx1">
                    <a:lumMod val="85000"/>
                    <a:lumOff val="15000"/>
                  </a:schemeClr>
                </a:solidFill>
              </a:rPr>
            </a:br>
            <a:r>
              <a:rPr lang="ar-IQ" sz="1600" dirty="0" smtClean="0">
                <a:solidFill>
                  <a:schemeClr val="tx1">
                    <a:lumMod val="85000"/>
                    <a:lumOff val="15000"/>
                  </a:schemeClr>
                </a:solidFill>
              </a:rPr>
              <a:t/>
            </a:r>
            <a:br>
              <a:rPr lang="ar-IQ" sz="1600" dirty="0" smtClean="0">
                <a:solidFill>
                  <a:schemeClr val="tx1">
                    <a:lumMod val="85000"/>
                    <a:lumOff val="15000"/>
                  </a:schemeClr>
                </a:solidFill>
              </a:rPr>
            </a:br>
            <a:endParaRPr lang="ar-IQ" sz="1600" dirty="0">
              <a:solidFill>
                <a:schemeClr val="tx1">
                  <a:lumMod val="85000"/>
                  <a:lumOff val="1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التطوّر التاريخي للنقد الأدبي عند العرب</a:t>
            </a:r>
            <a:endParaRPr lang="ar-IQ" dirty="0"/>
          </a:p>
        </p:txBody>
      </p:sp>
      <p:sp>
        <p:nvSpPr>
          <p:cNvPr id="3" name="عنصر نائب للمحتوى 2"/>
          <p:cNvSpPr>
            <a:spLocks noGrp="1"/>
          </p:cNvSpPr>
          <p:nvPr>
            <p:ph idx="1"/>
          </p:nvPr>
        </p:nvSpPr>
        <p:spPr>
          <a:solidFill>
            <a:schemeClr val="bg1">
              <a:lumMod val="65000"/>
            </a:schemeClr>
          </a:solidFill>
        </p:spPr>
        <p:txBody>
          <a:bodyPr>
            <a:normAutofit fontScale="47500" lnSpcReduction="20000"/>
          </a:bodyPr>
          <a:lstStyle/>
          <a:p>
            <a:r>
              <a:rPr lang="ar-IQ" dirty="0"/>
              <a:t>يُعتبر النقد من أهم الأسباب التي حافظت على مكانة الأدب العربيّ؛ لذا كان اهتمام العرب </a:t>
            </a:r>
            <a:r>
              <a:rPr lang="ar-IQ" dirty="0" err="1"/>
              <a:t>به</a:t>
            </a:r>
            <a:r>
              <a:rPr lang="ar-IQ" dirty="0"/>
              <a:t> كثيراً، وفيما يلي لمحة تاريخيّة عن تطوّر ونشأة النقد العربيّ عبر </a:t>
            </a:r>
            <a:r>
              <a:rPr lang="ar-IQ" dirty="0" smtClean="0"/>
              <a:t>التاريخ</a:t>
            </a:r>
            <a:r>
              <a:rPr lang="en-US" dirty="0" smtClean="0"/>
              <a:t> </a:t>
            </a:r>
            <a:r>
              <a:rPr lang="ar-IQ" dirty="0"/>
              <a:t>  النقد عند العرب في الجاهليّة: تميّز النقد في الجاهلية بأنه كان </a:t>
            </a:r>
            <a:r>
              <a:rPr lang="ar-IQ" dirty="0" err="1"/>
              <a:t>تأثريّاً</a:t>
            </a:r>
            <a:r>
              <a:rPr lang="ar-IQ" dirty="0"/>
              <a:t> أي لحظيّاً، ويرتكز بشكل أساسيّ على الحس الفطري، ويشمل أحكاماً جزئيّة، والكثير من المبالغات، وليست له قواعد وشروط معيّنة. النقد في عصر صدر الإسلام: تأثر النقد عند العرب بعد دخول الإسلام وانتشاره، ممّا أثر في الفكر العربي، وتطوّر النقد العربي في هذه الفترة بشكل ملحوظ، فأصبح النقد يتّصف بالدقة في أحكامه، والتركيز على الصدق والمبادئ الرفيعة في الأعمال الأدبيّة. النقد في القرن الهجري الثانيّ: تأثر النقد الأدبي العربيّ بالحركة العلميّة الإسلاميّة بشكلٍ كبير، فبرزت طائفة من النقاد اللغويين الذين اهتموا بجمع الشعر القديم، والنظر فيه، والموازنة بين الشعراء، والحكم على طريقة كتاباتهم وأشعارهم، كما اهتمّوا بالصفات الفنيّة للأدب. النقد العربيّ في القرن الهجري الثالث: تطوّر النقد العربي وأصبح راقياً، وبرزت العديد من المؤلفات المميّزة والمهمة التي اهتمت بالقضايا المتعلّقة بتوثيق الشعر الجاهليّ والإسلامي، بهدف إثبات الصحيح من غير الصحيح، كما هدفت إلى الموازنة بين الشعراء وتقويمهم، وفحص بعض الشعر من أجل دراسة المعاني الجيّدة من المعاني الرديئة، واهتموا بالتمييز بين الأسلوب القوّي من الضعيف، والأسباب التي أدّت إلى جعل شعر أقوى من غيره، ومن أشهر النقاد الجاحظ صاحب كتابَي "البيان والتبيين" </a:t>
            </a:r>
            <a:r>
              <a:rPr lang="ar-IQ" dirty="0" err="1"/>
              <a:t>و</a:t>
            </a:r>
            <a:r>
              <a:rPr lang="ar-IQ" dirty="0"/>
              <a:t>"الحيوان" وقد ضمّنهما بعض آرائه في النقد. النقد العربي في القرن الهجريّ الرابع: تطوّر النقد الأدبي عند العرب، وبرز العديد من النقاد الذين صنّفوا الكثير من المؤلفات القيّمة، وناقشوا العديد من القضايا النقديّة المتمثّلة في تعريف الشعر ودراسة عناصره، وتعريف الخطابة ودراسة عناصرها، ومن ثمّ معرفة العلاقة بينهما، إضافة إلى دراسة البناء الذي تقوم عليه القصيدة، والموازنة بين الشعراء بشكلٍ تفصيليّ ودقيق، وما أخذه الشعراء من أشعار وقصائد غيرهم، ومن أشهر النقاد في هذه الفترة الناقد الكبير القاضي علي بن عبد العزيز الجرجاني صاحب كتاب "الوساطة بين المتنبي وخصومه". النقد الأدبي في القرن الهجري الخامس: استمر النقّاد في تأليف الكتب النقديّة، وأضافوا أبحاثاً في الإعجاز القرآني، ومن أشهر النقاد في هذه الفترة عبد القاهر الجرجاني صاحب كتاب "دلائل الإعجاز" </a:t>
            </a:r>
            <a:r>
              <a:rPr lang="ar-IQ" dirty="0" err="1"/>
              <a:t>و</a:t>
            </a:r>
            <a:r>
              <a:rPr lang="ar-IQ" dirty="0"/>
              <a:t>"أسرار البلاغة". النقد بين القرن السادس الهجري والعصر الحديث: شهد النقد الأدبي فترةً من الجمود، ثم تقلّص تدريجيّاً حتى وصل إلى أواخر القرون المتأخرة، ويعود السبب في ذلك إلى قلّة الإبداع والانفصال بين البلاغة والنقد، ولكن ظهر في هذه الفترة نقاد بارزون، مثل ابن سناء الملك، الذي ألّف كتاب (دار الطراز). النقد الأدبيّ في العصر الحديث: شهدت هذه الفترة حركة إحياء نقديّة على يد العديد من النقاد، ومن أشهرهم الشيخ حسين </a:t>
            </a:r>
            <a:r>
              <a:rPr lang="ar-IQ" dirty="0" err="1"/>
              <a:t>المرصفي</a:t>
            </a:r>
            <a:r>
              <a:rPr lang="ar-IQ" dirty="0"/>
              <a:t>.</a:t>
            </a:r>
            <a:r>
              <a:rPr lang="ar-IQ" dirty="0" smtClean="0"/>
              <a:t/>
            </a:r>
            <a:br>
              <a:rPr lang="ar-IQ" dirty="0" smtClean="0"/>
            </a:br>
            <a:r>
              <a:rPr lang="ar-IQ" dirty="0" smtClean="0"/>
              <a:t/>
            </a:r>
            <a:br>
              <a:rPr lang="ar-IQ" dirty="0" smtClean="0"/>
            </a:br>
            <a:endParaRPr lang="ar-IQ" dirty="0"/>
          </a:p>
        </p:txBody>
      </p:sp>
      <p:sp>
        <p:nvSpPr>
          <p:cNvPr id="4" name="مستطيل 3"/>
          <p:cNvSpPr/>
          <p:nvPr/>
        </p:nvSpPr>
        <p:spPr>
          <a:xfrm>
            <a:off x="2267744" y="2060848"/>
            <a:ext cx="4572000" cy="646331"/>
          </a:xfrm>
          <a:prstGeom prst="rect">
            <a:avLst/>
          </a:prstGeom>
        </p:spPr>
        <p:txBody>
          <a:bodyPr>
            <a:spAutoFit/>
          </a:bodyPr>
          <a:lstStyle/>
          <a:p>
            <a:r>
              <a:rPr lang="ar-IQ" dirty="0" smtClean="0"/>
              <a:t/>
            </a:r>
            <a:br>
              <a:rPr lang="ar-IQ" dirty="0" smtClean="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75000"/>
            </a:schemeClr>
          </a:solidFill>
        </p:spPr>
        <p:txBody>
          <a:bodyPr>
            <a:normAutofit/>
          </a:bodyPr>
          <a:lstStyle/>
          <a:p>
            <a:r>
              <a:rPr lang="ar-IQ" sz="6000" dirty="0" smtClean="0">
                <a:solidFill>
                  <a:schemeClr val="accent2">
                    <a:lumMod val="75000"/>
                  </a:schemeClr>
                </a:solidFill>
              </a:rPr>
              <a:t>قضايا النقد </a:t>
            </a:r>
            <a:r>
              <a:rPr lang="ar-IQ" sz="6000" dirty="0" err="1" smtClean="0">
                <a:solidFill>
                  <a:schemeClr val="accent2">
                    <a:lumMod val="75000"/>
                  </a:schemeClr>
                </a:solidFill>
              </a:rPr>
              <a:t>الادبي</a:t>
            </a:r>
            <a:endParaRPr lang="ar-IQ" sz="6000" dirty="0">
              <a:solidFill>
                <a:schemeClr val="accent2">
                  <a:lumMod val="75000"/>
                </a:schemeClr>
              </a:solidFill>
            </a:endParaRPr>
          </a:p>
        </p:txBody>
      </p:sp>
      <p:sp>
        <p:nvSpPr>
          <p:cNvPr id="3" name="عنصر نائب للمحتوى 2"/>
          <p:cNvSpPr>
            <a:spLocks noGrp="1"/>
          </p:cNvSpPr>
          <p:nvPr>
            <p:ph idx="1"/>
          </p:nvPr>
        </p:nvSpPr>
        <p:spPr>
          <a:solidFill>
            <a:schemeClr val="bg1">
              <a:lumMod val="65000"/>
            </a:schemeClr>
          </a:solidFill>
        </p:spPr>
        <p:txBody>
          <a:bodyPr>
            <a:normAutofit/>
          </a:bodyPr>
          <a:lstStyle/>
          <a:p>
            <a:r>
              <a:rPr lang="ar-IQ" dirty="0"/>
              <a:t>تحتوي اللغة العربيّة على كثير من الصنوف الأدبيّة، لذا تتعدد القضايا الأدبيّة والنقديّة التي يتعرّض لها النقاد والأدباء، ومن هذه القضايا التي تعرّض لها النقد </a:t>
            </a:r>
            <a:r>
              <a:rPr lang="ar-IQ" dirty="0" smtClean="0"/>
              <a:t>الأدبي </a:t>
            </a:r>
            <a:r>
              <a:rPr lang="ar-IQ" dirty="0"/>
              <a:t>قضية المفاضلة أو الموازنة بين </a:t>
            </a:r>
            <a:r>
              <a:rPr lang="ar-IQ" dirty="0" err="1"/>
              <a:t>شعرَين</a:t>
            </a:r>
            <a:r>
              <a:rPr lang="ar-IQ" dirty="0"/>
              <a:t> أو شاعرَين. قضية السرقات الشعريّة. قضيّة عمود الشعر. قضية العلاقة بين الشعر والأخلاق أو الشعر والدين. قضية الوحدة والكثرة في القصيدة.</a:t>
            </a:r>
            <a:r>
              <a:rPr lang="ar-IQ" dirty="0" smtClean="0"/>
              <a:t/>
            </a:r>
            <a:br>
              <a:rPr lang="ar-IQ" dirty="0" smtClean="0"/>
            </a:br>
            <a:r>
              <a:rPr lang="ar-IQ" dirty="0" smtClean="0"/>
              <a:t/>
            </a:r>
            <a:br>
              <a:rPr lang="ar-IQ" dirty="0" smtClean="0"/>
            </a:br>
            <a:endParaRPr lang="ar-IQ" dirty="0"/>
          </a:p>
        </p:txBody>
      </p:sp>
      <p:sp>
        <p:nvSpPr>
          <p:cNvPr id="4" name="مستطيل 3"/>
          <p:cNvSpPr/>
          <p:nvPr/>
        </p:nvSpPr>
        <p:spPr>
          <a:xfrm>
            <a:off x="2555776" y="476672"/>
            <a:ext cx="4572000" cy="646331"/>
          </a:xfrm>
          <a:prstGeom prst="rect">
            <a:avLst/>
          </a:prstGeom>
        </p:spPr>
        <p:txBody>
          <a:bodyPr>
            <a:spAutoFit/>
          </a:bodyPr>
          <a:lstStyle/>
          <a:p>
            <a:r>
              <a:rPr lang="ar-IQ" dirty="0" smtClean="0"/>
              <a:t/>
            </a:r>
            <a:br>
              <a:rPr lang="ar-IQ" dirty="0" smtClean="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sz="3100" dirty="0">
                <a:solidFill>
                  <a:schemeClr val="accent2">
                    <a:lumMod val="75000"/>
                  </a:schemeClr>
                </a:solidFill>
              </a:rPr>
              <a:t>اتجاهات النقد الأدبيّ العربيّ في العصور الحديثة</a:t>
            </a:r>
            <a:r>
              <a:rPr lang="ar-IQ" sz="3100" dirty="0" smtClean="0">
                <a:solidFill>
                  <a:schemeClr val="accent2">
                    <a:lumMod val="75000"/>
                  </a:schemeClr>
                </a:solidFill>
              </a:rPr>
              <a:t/>
            </a:r>
            <a:br>
              <a:rPr lang="ar-IQ" sz="3100" dirty="0" smtClean="0">
                <a:solidFill>
                  <a:schemeClr val="accent2">
                    <a:lumMod val="75000"/>
                  </a:schemeClr>
                </a:solidFill>
              </a:rPr>
            </a:br>
            <a:r>
              <a:rPr lang="ar-IQ" sz="1800" dirty="0" smtClean="0">
                <a:solidFill>
                  <a:schemeClr val="accent2">
                    <a:lumMod val="75000"/>
                  </a:schemeClr>
                </a:solidFill>
              </a:rPr>
              <a:t/>
            </a:r>
            <a:br>
              <a:rPr lang="ar-IQ" sz="1800" dirty="0" smtClean="0">
                <a:solidFill>
                  <a:schemeClr val="accent2">
                    <a:lumMod val="75000"/>
                  </a:schemeClr>
                </a:solidFill>
              </a:rPr>
            </a:br>
            <a:endParaRPr lang="ar-IQ" dirty="0">
              <a:solidFill>
                <a:schemeClr val="accent2">
                  <a:lumMod val="75000"/>
                </a:schemeClr>
              </a:solidFill>
            </a:endParaRPr>
          </a:p>
        </p:txBody>
      </p:sp>
      <p:sp>
        <p:nvSpPr>
          <p:cNvPr id="3" name="عنصر نائب للمحتوى 2"/>
          <p:cNvSpPr>
            <a:spLocks noGrp="1"/>
          </p:cNvSpPr>
          <p:nvPr>
            <p:ph idx="1"/>
          </p:nvPr>
        </p:nvSpPr>
        <p:spPr>
          <a:solidFill>
            <a:schemeClr val="bg1">
              <a:lumMod val="85000"/>
            </a:schemeClr>
          </a:solidFill>
        </p:spPr>
        <p:txBody>
          <a:bodyPr>
            <a:normAutofit fontScale="92500" lnSpcReduction="20000"/>
          </a:bodyPr>
          <a:lstStyle/>
          <a:p>
            <a:r>
              <a:rPr lang="ar-IQ" dirty="0"/>
              <a:t>اختلفت الأذواق والمناهج المتّبعة في النقد الأدبي عبر التاريخ؛ نظراً لاختلاف المدارس الفكريّة والأدبية والدينيّة التي تخرّج منها النقاد العرب، وظهرت العديد من المناهج والاتجاهات النقديّة ومنها</a:t>
            </a:r>
            <a:r>
              <a:rPr lang="ar-IQ" dirty="0" smtClean="0"/>
              <a:t>: </a:t>
            </a:r>
            <a:r>
              <a:rPr lang="ar-IQ" dirty="0"/>
              <a:t>الاتجاه الذي يعتمد على الذوق الملموس والثقافة العربيّة النقيّة، التي تأثرت وما زالت بالقرآن الكريم والحديث النبويّ. الاتجاه الذي يربط بين الثقافة العربيّة الإسلاميّة والثقافة الغربيّة، وفي الوقت نفسه يحافظ على الأصالة العربيّة. الاتجاه الذي تبرز فيه الثقافة الغربيّة؛ فيطبق منهج نقّاده، ويعملون بمبادئها ومقاييسها. الاتجاه النقديّ الإسلاميّ، الذي يهتم بجوهر العمل الفنيّ وقيمه، فيسلّط الضوء على الشخصيّة الإسلاميّة وتراثها العريق.</a:t>
            </a:r>
            <a:r>
              <a:rPr lang="ar-IQ" dirty="0" smtClean="0"/>
              <a:t/>
            </a:r>
            <a:br>
              <a:rPr lang="ar-IQ" dirty="0" smtClean="0"/>
            </a:b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538</Words>
  <Application>Microsoft Office PowerPoint</Application>
  <PresentationFormat>عرض على الشاشة (3:4)‏</PresentationFormat>
  <Paragraphs>14</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محاضرات في تاريخ النقد العربي القديم</vt:lpstr>
      <vt:lpstr>الشريحة 2</vt:lpstr>
      <vt:lpstr>وظيفة النقد</vt:lpstr>
      <vt:lpstr>التطوّر التاريخي للنقد الأدبي عند العرب</vt:lpstr>
      <vt:lpstr>قضايا النقد الادبي</vt:lpstr>
      <vt:lpstr>اتجاهات النقد الأدبيّ العربيّ في العصور الحديثة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تاريخ النقد العربي القديم</dc:title>
  <dc:creator>DR.Ahmed Saker 2O14</dc:creator>
  <cp:lastModifiedBy>DR.Ahmed Saker 2O14</cp:lastModifiedBy>
  <cp:revision>4</cp:revision>
  <dcterms:created xsi:type="dcterms:W3CDTF">2019-10-28T06:13:15Z</dcterms:created>
  <dcterms:modified xsi:type="dcterms:W3CDTF">2019-10-28T06:43:34Z</dcterms:modified>
</cp:coreProperties>
</file>