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B8ABB09-4A1D-463E-8065-109CC2B7EFAA}" type="datetimeFigureOut">
              <a:rPr lang="ar-SA" smtClean="0"/>
              <a:t>23/01/1441</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B34F065-1154-456A-91E3-76DE8E75E17B}"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23/01/1441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23/01/1441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23/01/1441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23/01/1441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23/01/1441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23/01/1441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23/01/1441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23/01/1441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23/01/1441</a:t>
            </a:fld>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23/01/1441</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8ABB09-4A1D-463E-8065-109CC2B7EFAA}" type="datetimeFigureOut">
              <a:rPr lang="ar-SA" smtClean="0"/>
              <a:t>23/01/1441</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268760"/>
            <a:ext cx="5094312" cy="3362972"/>
          </a:xfrm>
          <a:prstGeom prst="rect">
            <a:avLst/>
          </a:prstGeom>
        </p:spPr>
        <p:txBody>
          <a:bodyPr wrap="square">
            <a:spAutoFit/>
          </a:bodyPr>
          <a:lstStyle/>
          <a:p>
            <a:pPr algn="ctr">
              <a:lnSpc>
                <a:spcPct val="115000"/>
              </a:lnSpc>
              <a:spcAft>
                <a:spcPts val="1000"/>
              </a:spcAft>
            </a:pPr>
            <a:r>
              <a:rPr lang="ar-IQ" sz="3200" b="1" dirty="0">
                <a:ea typeface="Calibri"/>
                <a:cs typeface="Andalus"/>
              </a:rPr>
              <a:t>ادارة واشراف التربوي</a:t>
            </a:r>
            <a:endParaRPr lang="en-US" sz="3200" b="1" dirty="0">
              <a:ea typeface="Calibri"/>
              <a:cs typeface="Arial"/>
            </a:endParaRPr>
          </a:p>
          <a:p>
            <a:pPr algn="ctr">
              <a:lnSpc>
                <a:spcPct val="115000"/>
              </a:lnSpc>
              <a:spcAft>
                <a:spcPts val="1000"/>
              </a:spcAft>
            </a:pPr>
            <a:r>
              <a:rPr lang="ar-IQ" sz="3200" b="1" dirty="0">
                <a:ea typeface="Calibri"/>
                <a:cs typeface="Andalus"/>
              </a:rPr>
              <a:t>المرحلة </a:t>
            </a:r>
            <a:r>
              <a:rPr lang="ar-IQ" sz="3200" b="1" dirty="0" smtClean="0">
                <a:ea typeface="Calibri"/>
                <a:cs typeface="Andalus"/>
              </a:rPr>
              <a:t>الرابعة/ </a:t>
            </a:r>
            <a:r>
              <a:rPr lang="ar-IQ" sz="3200" b="1" dirty="0">
                <a:ea typeface="Calibri"/>
                <a:cs typeface="Andalus"/>
              </a:rPr>
              <a:t>قسم الرياضيات</a:t>
            </a:r>
            <a:endParaRPr lang="en-US" sz="3200" b="1" dirty="0">
              <a:ea typeface="Calibri"/>
              <a:cs typeface="Arial"/>
            </a:endParaRPr>
          </a:p>
          <a:p>
            <a:pPr algn="ctr">
              <a:lnSpc>
                <a:spcPct val="115000"/>
              </a:lnSpc>
              <a:spcAft>
                <a:spcPts val="1000"/>
              </a:spcAft>
            </a:pPr>
            <a:r>
              <a:rPr lang="ar-IQ" sz="3200" b="1" dirty="0">
                <a:ea typeface="Calibri"/>
                <a:cs typeface="Andalus"/>
              </a:rPr>
              <a:t>كلية التربية الاساسية</a:t>
            </a:r>
            <a:endParaRPr lang="en-US" sz="3200" b="1" dirty="0">
              <a:ea typeface="Calibri"/>
              <a:cs typeface="Arial"/>
            </a:endParaRPr>
          </a:p>
          <a:p>
            <a:pPr algn="ctr">
              <a:lnSpc>
                <a:spcPct val="115000"/>
              </a:lnSpc>
              <a:spcAft>
                <a:spcPts val="1000"/>
              </a:spcAft>
              <a:tabLst>
                <a:tab pos="1426210" algn="l"/>
              </a:tabLst>
            </a:pPr>
            <a:r>
              <a:rPr lang="ar-IQ" sz="3200" b="1" dirty="0">
                <a:ea typeface="Calibri"/>
                <a:cs typeface="Andalus"/>
              </a:rPr>
              <a:t>مدرسة المادة</a:t>
            </a:r>
            <a:endParaRPr lang="en-US" sz="3200" b="1" dirty="0">
              <a:ea typeface="Calibri"/>
              <a:cs typeface="Arial"/>
            </a:endParaRPr>
          </a:p>
          <a:p>
            <a:pPr algn="ctr"/>
            <a:r>
              <a:rPr lang="ar-IQ" sz="3200" b="1" dirty="0" err="1">
                <a:ea typeface="Calibri"/>
                <a:cs typeface="Andalus"/>
              </a:rPr>
              <a:t>م.م</a:t>
            </a:r>
            <a:r>
              <a:rPr lang="ar-IQ" sz="3200" b="1" dirty="0">
                <a:ea typeface="Calibri"/>
                <a:cs typeface="Andalus"/>
              </a:rPr>
              <a:t>. تغريد خضير </a:t>
            </a:r>
            <a:r>
              <a:rPr lang="ar-IQ" sz="3200" b="1" dirty="0" smtClean="0">
                <a:ea typeface="Calibri"/>
                <a:cs typeface="Andalus"/>
              </a:rPr>
              <a:t>هذا</a:t>
            </a:r>
            <a:r>
              <a:rPr lang="ar-IQ" sz="3200" dirty="0" smtClean="0">
                <a:ea typeface="Calibri"/>
                <a:cs typeface="Andalus"/>
              </a:rPr>
              <a:t>ل</a:t>
            </a:r>
            <a:endParaRPr lang="ar-IQ" sz="3200" dirty="0"/>
          </a:p>
        </p:txBody>
      </p:sp>
    </p:spTree>
    <p:extLst>
      <p:ext uri="{BB962C8B-B14F-4D97-AF65-F5344CB8AC3E}">
        <p14:creationId xmlns:p14="http://schemas.microsoft.com/office/powerpoint/2010/main" val="18554373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836712"/>
            <a:ext cx="6984776" cy="5149102"/>
          </a:xfrm>
          <a:prstGeom prst="rect">
            <a:avLst/>
          </a:prstGeom>
        </p:spPr>
        <p:txBody>
          <a:bodyPr wrap="square">
            <a:spAutoFit/>
          </a:bodyPr>
          <a:lstStyle/>
          <a:p>
            <a:pPr>
              <a:lnSpc>
                <a:spcPct val="115000"/>
              </a:lnSpc>
              <a:spcAft>
                <a:spcPts val="1000"/>
              </a:spcAft>
            </a:pPr>
            <a:r>
              <a:rPr lang="ar-SA" sz="2400" b="1" dirty="0">
                <a:latin typeface="Calibri"/>
                <a:ea typeface="Calibri"/>
                <a:cs typeface="Arial"/>
              </a:rPr>
              <a:t>الادارة والاشراف التربوي ,,,</a:t>
            </a:r>
            <a:endParaRPr lang="en-US" sz="2400" dirty="0">
              <a:latin typeface="Calibri"/>
              <a:ea typeface="Calibri"/>
              <a:cs typeface="Arial"/>
            </a:endParaRPr>
          </a:p>
          <a:p>
            <a:pPr algn="just">
              <a:lnSpc>
                <a:spcPct val="115000"/>
              </a:lnSpc>
              <a:spcAft>
                <a:spcPts val="1000"/>
              </a:spcAft>
            </a:pPr>
            <a:r>
              <a:rPr lang="ar-SA" sz="2400" b="1" dirty="0">
                <a:latin typeface="Calibri"/>
                <a:ea typeface="Calibri"/>
                <a:cs typeface="Arial"/>
              </a:rPr>
              <a:t>س1</a:t>
            </a:r>
            <a:r>
              <a:rPr lang="ar-SA" sz="2400" dirty="0">
                <a:latin typeface="Calibri"/>
                <a:ea typeface="Calibri"/>
                <a:cs typeface="Arial"/>
              </a:rPr>
              <a:t>: عرف الإشراف التربوي؟ عرف الاشراف التربوي بعدة تعاريف منها : </a:t>
            </a:r>
            <a:endParaRPr lang="en-US" sz="2400" dirty="0">
              <a:latin typeface="Calibri"/>
              <a:ea typeface="Calibri"/>
              <a:cs typeface="Arial"/>
            </a:endParaRPr>
          </a:p>
          <a:p>
            <a:pPr algn="just">
              <a:lnSpc>
                <a:spcPct val="115000"/>
              </a:lnSpc>
              <a:spcAft>
                <a:spcPts val="1000"/>
              </a:spcAft>
            </a:pPr>
            <a:r>
              <a:rPr lang="ar-SA" sz="2400" dirty="0">
                <a:latin typeface="Calibri"/>
                <a:ea typeface="Calibri"/>
                <a:cs typeface="Arial"/>
              </a:rPr>
              <a:t>1)عملية تربوية قيادية إنسانية تهدف إلى تحسين عمليتي التعليم والتعلم من خلال إيجاد مناخ ملائم للعمل لجميع أطراف العملية التربوية التعليمية مع تقديم وتوفير كافة الخبرات والإمكانات المادية والفنية اللازمة لنمو وتطوير جميع تلك الأطراف وفق تخطيط علمي وتنفيذ موضوعي.</a:t>
            </a:r>
            <a:endParaRPr lang="en-US" sz="2400" dirty="0">
              <a:latin typeface="Calibri"/>
              <a:ea typeface="Calibri"/>
              <a:cs typeface="Arial"/>
            </a:endParaRPr>
          </a:p>
          <a:p>
            <a:pPr algn="just">
              <a:lnSpc>
                <a:spcPct val="115000"/>
              </a:lnSpc>
              <a:spcAft>
                <a:spcPts val="1000"/>
              </a:spcAft>
            </a:pPr>
            <a:r>
              <a:rPr lang="ar-SA" sz="2400" dirty="0">
                <a:latin typeface="Calibri"/>
                <a:ea typeface="Calibri"/>
                <a:cs typeface="Arial"/>
              </a:rPr>
              <a:t>2)الإشراف التربوي هو عملية تعاونية تحدث في سياق بين التدريب المنظم يقوم بها شخص خبير أو زميل خبير من اجل زيادة فرص التنمية المهنية للمعلم .</a:t>
            </a:r>
            <a:endParaRPr lang="en-US" sz="2400" dirty="0">
              <a:effectLst/>
              <a:latin typeface="Calibri"/>
              <a:ea typeface="Calibri"/>
              <a:cs typeface="Arial"/>
            </a:endParaRPr>
          </a:p>
        </p:txBody>
      </p:sp>
    </p:spTree>
    <p:extLst>
      <p:ext uri="{BB962C8B-B14F-4D97-AF65-F5344CB8AC3E}">
        <p14:creationId xmlns:p14="http://schemas.microsoft.com/office/powerpoint/2010/main" val="16012692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991666"/>
            <a:ext cx="7344816" cy="5405582"/>
          </a:xfrm>
          <a:prstGeom prst="rect">
            <a:avLst/>
          </a:prstGeom>
        </p:spPr>
        <p:txBody>
          <a:bodyPr wrap="square">
            <a:spAutoFit/>
          </a:bodyPr>
          <a:lstStyle/>
          <a:p>
            <a:pPr algn="just">
              <a:lnSpc>
                <a:spcPct val="115000"/>
              </a:lnSpc>
              <a:spcAft>
                <a:spcPts val="1000"/>
              </a:spcAft>
            </a:pPr>
            <a:r>
              <a:rPr lang="ar-SA" sz="2400" dirty="0">
                <a:latin typeface="Calibri"/>
                <a:ea typeface="Calibri"/>
                <a:cs typeface="Arial"/>
              </a:rPr>
              <a:t> </a:t>
            </a:r>
            <a:endParaRPr lang="en-US" sz="2400" dirty="0">
              <a:latin typeface="Calibri"/>
              <a:ea typeface="Calibri"/>
              <a:cs typeface="Arial"/>
            </a:endParaRPr>
          </a:p>
          <a:p>
            <a:pPr algn="just">
              <a:lnSpc>
                <a:spcPct val="115000"/>
              </a:lnSpc>
              <a:spcAft>
                <a:spcPts val="1000"/>
              </a:spcAft>
            </a:pPr>
            <a:r>
              <a:rPr lang="ar-SA" sz="2400" dirty="0">
                <a:latin typeface="Calibri"/>
                <a:ea typeface="Calibri"/>
                <a:cs typeface="Arial"/>
              </a:rPr>
              <a:t>3)الجهد الذي يبذل لاستثارة وتوجيه وتنسيق النمو المستمر للمعلمين في المدرسة فرادي أو جماعات وذلك لكي يفهموا وظائف التعليم ويكونوا أكثر قدرة على الاستثارة وتوجيه النمو المستمر لكل تلميذ نحو المشاركة الذكية في بناء المجتمع الديمقراطي الحديث .</a:t>
            </a:r>
            <a:endParaRPr lang="en-US" sz="2400" dirty="0">
              <a:latin typeface="Calibri"/>
              <a:ea typeface="Calibri"/>
              <a:cs typeface="Arial"/>
            </a:endParaRPr>
          </a:p>
          <a:p>
            <a:pPr>
              <a:lnSpc>
                <a:spcPct val="115000"/>
              </a:lnSpc>
              <a:spcAft>
                <a:spcPts val="1000"/>
              </a:spcAft>
            </a:pPr>
            <a:r>
              <a:rPr lang="ar-SA" sz="2400" b="1" dirty="0">
                <a:latin typeface="Calibri"/>
                <a:ea typeface="Calibri"/>
                <a:cs typeface="Arial"/>
              </a:rPr>
              <a:t>س2: ما هي المجالات التي يمكن للإشراف التربوي تطويرها؟</a:t>
            </a:r>
            <a:endParaRPr lang="en-US" sz="2400" dirty="0">
              <a:latin typeface="Calibri"/>
              <a:ea typeface="Calibri"/>
              <a:cs typeface="Arial"/>
            </a:endParaRPr>
          </a:p>
          <a:p>
            <a:pPr>
              <a:lnSpc>
                <a:spcPct val="115000"/>
              </a:lnSpc>
              <a:spcAft>
                <a:spcPts val="1000"/>
              </a:spcAft>
            </a:pPr>
            <a:r>
              <a:rPr lang="ar-SA" sz="2400" b="1" dirty="0">
                <a:latin typeface="Calibri"/>
                <a:ea typeface="Calibri"/>
                <a:cs typeface="Arial"/>
              </a:rPr>
              <a:t>1</a:t>
            </a:r>
            <a:r>
              <a:rPr lang="ar-SA" sz="2400" dirty="0">
                <a:latin typeface="Calibri"/>
                <a:ea typeface="Calibri"/>
                <a:cs typeface="Arial"/>
              </a:rPr>
              <a:t>)مجال العلاقات الإنسانية     2)مجال القيادة    3)مجال المنهج    4)مجال العملية التعليمية   5)مجال التقويم</a:t>
            </a:r>
            <a:endParaRPr lang="en-US" sz="2400" dirty="0">
              <a:latin typeface="Calibri"/>
              <a:ea typeface="Calibri"/>
              <a:cs typeface="Arial"/>
            </a:endParaRPr>
          </a:p>
          <a:p>
            <a:pPr>
              <a:lnSpc>
                <a:spcPct val="115000"/>
              </a:lnSpc>
              <a:spcAft>
                <a:spcPts val="1000"/>
              </a:spcAft>
            </a:pPr>
            <a:r>
              <a:rPr lang="ar-SA" sz="2400" dirty="0">
                <a:latin typeface="Calibri"/>
                <a:ea typeface="Calibri"/>
                <a:cs typeface="Arial"/>
              </a:rPr>
              <a:t>6)مجال حاجات الطلاب وتقويمهم  7)مجال علاقة المدرسة بالمجتمع   8)مجال الاتصال التربوي</a:t>
            </a:r>
            <a:endParaRPr lang="en-US" sz="2400" dirty="0">
              <a:latin typeface="Calibri"/>
              <a:ea typeface="Calibri"/>
              <a:cs typeface="Arial"/>
            </a:endParaRPr>
          </a:p>
          <a:p>
            <a:pPr>
              <a:lnSpc>
                <a:spcPct val="115000"/>
              </a:lnSpc>
              <a:spcAft>
                <a:spcPts val="1000"/>
              </a:spcAft>
            </a:pPr>
            <a:r>
              <a:rPr lang="ar-SA" sz="2400" dirty="0">
                <a:latin typeface="Calibri"/>
                <a:ea typeface="Calibri"/>
                <a:cs typeface="Arial"/>
              </a:rPr>
              <a:t>9)مجال التدريب</a:t>
            </a:r>
            <a:endParaRPr lang="en-US" sz="2400" dirty="0">
              <a:effectLst/>
              <a:latin typeface="Calibri"/>
              <a:ea typeface="Calibri"/>
              <a:cs typeface="Arial"/>
            </a:endParaRPr>
          </a:p>
        </p:txBody>
      </p:sp>
    </p:spTree>
    <p:extLst>
      <p:ext uri="{BB962C8B-B14F-4D97-AF65-F5344CB8AC3E}">
        <p14:creationId xmlns:p14="http://schemas.microsoft.com/office/powerpoint/2010/main" val="365625144"/>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150941"/>
            <a:ext cx="7560840" cy="4131387"/>
          </a:xfrm>
          <a:prstGeom prst="rect">
            <a:avLst/>
          </a:prstGeom>
        </p:spPr>
        <p:txBody>
          <a:bodyPr wrap="square">
            <a:spAutoFit/>
          </a:bodyPr>
          <a:lstStyle/>
          <a:p>
            <a:pPr>
              <a:lnSpc>
                <a:spcPct val="115000"/>
              </a:lnSpc>
              <a:spcAft>
                <a:spcPts val="1000"/>
              </a:spcAft>
            </a:pPr>
            <a:r>
              <a:rPr lang="ar-SA" sz="2400" b="1" u="sng" dirty="0">
                <a:latin typeface="Calibri"/>
                <a:ea typeface="Calibri"/>
                <a:cs typeface="Arial"/>
              </a:rPr>
              <a:t>وهي تهدف إلى إيجاد مناخ مدرسي فعال ينعكس أثره في المظاهر التالية:</a:t>
            </a:r>
            <a:endParaRPr lang="en-US" sz="2400" dirty="0">
              <a:latin typeface="Calibri"/>
              <a:ea typeface="Calibri"/>
              <a:cs typeface="Arial"/>
            </a:endParaRPr>
          </a:p>
          <a:p>
            <a:pPr>
              <a:lnSpc>
                <a:spcPct val="115000"/>
              </a:lnSpc>
              <a:spcAft>
                <a:spcPts val="1000"/>
              </a:spcAft>
            </a:pPr>
            <a:r>
              <a:rPr lang="ar-SA" sz="2400" dirty="0">
                <a:latin typeface="Calibri"/>
                <a:ea typeface="Calibri"/>
                <a:cs typeface="Arial"/>
              </a:rPr>
              <a:t>أ-التقدم التحصيلي للطلاب       ب)علاقات حميمة بين أعضائها</a:t>
            </a:r>
            <a:endParaRPr lang="en-US" sz="2400" dirty="0">
              <a:latin typeface="Calibri"/>
              <a:ea typeface="Calibri"/>
              <a:cs typeface="Arial"/>
            </a:endParaRPr>
          </a:p>
          <a:p>
            <a:pPr>
              <a:lnSpc>
                <a:spcPct val="115000"/>
              </a:lnSpc>
              <a:spcAft>
                <a:spcPts val="1000"/>
              </a:spcAft>
            </a:pPr>
            <a:r>
              <a:rPr lang="ar-SA" sz="2400" dirty="0">
                <a:latin typeface="Calibri"/>
                <a:ea typeface="Calibri"/>
                <a:cs typeface="Arial"/>
              </a:rPr>
              <a:t>ج)علاقات مميزة بالمجتمع       د)تحقيق غايات المجتمع الكبير</a:t>
            </a:r>
            <a:endParaRPr lang="en-US" sz="2400" dirty="0">
              <a:latin typeface="Calibri"/>
              <a:ea typeface="Calibri"/>
              <a:cs typeface="Arial"/>
            </a:endParaRPr>
          </a:p>
          <a:p>
            <a:pPr>
              <a:lnSpc>
                <a:spcPct val="115000"/>
              </a:lnSpc>
              <a:spcAft>
                <a:spcPts val="1000"/>
              </a:spcAft>
            </a:pPr>
            <a:r>
              <a:rPr lang="ar-SA" sz="2400" b="1" dirty="0">
                <a:latin typeface="Calibri"/>
                <a:ea typeface="Calibri"/>
                <a:cs typeface="Arial"/>
              </a:rPr>
              <a:t> س3: بماذا يتصف الإشراف التربوي ؟</a:t>
            </a:r>
            <a:endParaRPr lang="en-US" sz="2400" dirty="0">
              <a:latin typeface="Calibri"/>
              <a:ea typeface="Calibri"/>
              <a:cs typeface="Arial"/>
            </a:endParaRPr>
          </a:p>
          <a:p>
            <a:pPr>
              <a:lnSpc>
                <a:spcPct val="115000"/>
              </a:lnSpc>
              <a:spcAft>
                <a:spcPts val="1000"/>
              </a:spcAft>
            </a:pPr>
            <a:r>
              <a:rPr lang="ar-SA" sz="2400" b="1" dirty="0">
                <a:latin typeface="Calibri"/>
                <a:ea typeface="Calibri"/>
                <a:cs typeface="Arial"/>
              </a:rPr>
              <a:t>1)</a:t>
            </a:r>
            <a:r>
              <a:rPr lang="ar-SA" sz="2400" dirty="0">
                <a:latin typeface="Calibri"/>
                <a:ea typeface="Calibri"/>
                <a:cs typeface="Arial"/>
              </a:rPr>
              <a:t>عملية مخططة ومنظمة وموجهه لخدمة المعلمين وإطلاق قدراتهم وطاقاتهم الكامنة.</a:t>
            </a:r>
            <a:endParaRPr lang="en-US" sz="2400" dirty="0">
              <a:latin typeface="Calibri"/>
              <a:ea typeface="Calibri"/>
              <a:cs typeface="Arial"/>
            </a:endParaRPr>
          </a:p>
          <a:p>
            <a:pPr>
              <a:lnSpc>
                <a:spcPct val="115000"/>
              </a:lnSpc>
              <a:spcAft>
                <a:spcPts val="1000"/>
              </a:spcAft>
            </a:pPr>
            <a:r>
              <a:rPr lang="ar-SA" sz="2400" dirty="0">
                <a:latin typeface="Calibri"/>
                <a:ea typeface="Calibri"/>
                <a:cs typeface="Arial"/>
              </a:rPr>
              <a:t>2)عملية قيادية إدارية منظمة تأخذ بالأسلوب العلمي في توجيه المعلمين والعمل على تنمية قدراتهم واستعداداتهم ومواهبهم.</a:t>
            </a:r>
            <a:endParaRPr lang="en-US" sz="2400" dirty="0">
              <a:effectLst/>
              <a:latin typeface="Calibri"/>
              <a:ea typeface="Calibri"/>
              <a:cs typeface="Arial"/>
            </a:endParaRPr>
          </a:p>
        </p:txBody>
      </p:sp>
    </p:spTree>
    <p:extLst>
      <p:ext uri="{BB962C8B-B14F-4D97-AF65-F5344CB8AC3E}">
        <p14:creationId xmlns:p14="http://schemas.microsoft.com/office/powerpoint/2010/main" val="1541894425"/>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908721"/>
            <a:ext cx="5598368" cy="3321935"/>
          </a:xfrm>
          <a:prstGeom prst="rect">
            <a:avLst/>
          </a:prstGeom>
        </p:spPr>
        <p:txBody>
          <a:bodyPr wrap="square">
            <a:spAutoFit/>
          </a:bodyPr>
          <a:lstStyle/>
          <a:p>
            <a:pPr>
              <a:lnSpc>
                <a:spcPct val="115000"/>
              </a:lnSpc>
              <a:spcAft>
                <a:spcPts val="1000"/>
              </a:spcAft>
            </a:pPr>
            <a:r>
              <a:rPr lang="ar-SA" sz="2400" dirty="0">
                <a:latin typeface="Calibri"/>
                <a:ea typeface="Calibri"/>
                <a:cs typeface="Arial"/>
              </a:rPr>
              <a:t> </a:t>
            </a:r>
            <a:endParaRPr lang="en-US" sz="2400" dirty="0">
              <a:latin typeface="Calibri"/>
              <a:ea typeface="Calibri"/>
              <a:cs typeface="Arial"/>
            </a:endParaRPr>
          </a:p>
          <a:p>
            <a:pPr>
              <a:lnSpc>
                <a:spcPct val="115000"/>
              </a:lnSpc>
              <a:spcAft>
                <a:spcPts val="1000"/>
              </a:spcAft>
            </a:pPr>
            <a:r>
              <a:rPr lang="ar-SA" sz="2400" dirty="0">
                <a:latin typeface="Calibri"/>
                <a:ea typeface="Calibri"/>
                <a:cs typeface="Arial"/>
              </a:rPr>
              <a:t>3)عملية تعاونية ديمقراطية: فالمشرف والمعلم زميلان في المهنة يتعاونان في العمل لتحقيق أهداف المدرسة في جو من الاحترام المتبادل.</a:t>
            </a:r>
            <a:endParaRPr lang="en-US" sz="2400" dirty="0">
              <a:latin typeface="Calibri"/>
              <a:ea typeface="Calibri"/>
              <a:cs typeface="Arial"/>
            </a:endParaRPr>
          </a:p>
          <a:p>
            <a:pPr>
              <a:lnSpc>
                <a:spcPct val="115000"/>
              </a:lnSpc>
              <a:spcAft>
                <a:spcPts val="1000"/>
              </a:spcAft>
            </a:pPr>
            <a:r>
              <a:rPr lang="ar-SA" sz="2400" dirty="0">
                <a:latin typeface="Calibri"/>
                <a:ea typeface="Calibri"/>
                <a:cs typeface="Arial"/>
              </a:rPr>
              <a:t>4)نظام متكامل يشمل على مدخلات وعمليات ومخرجات يرتبط بعضها ببعض كما أنها ترتبط بالنظام التعليمي ككل.</a:t>
            </a:r>
            <a:endParaRPr lang="en-US" sz="2400" dirty="0">
              <a:effectLst/>
              <a:latin typeface="Calibri"/>
              <a:ea typeface="Calibri"/>
              <a:cs typeface="Arial"/>
            </a:endParaRPr>
          </a:p>
        </p:txBody>
      </p:sp>
    </p:spTree>
    <p:extLst>
      <p:ext uri="{BB962C8B-B14F-4D97-AF65-F5344CB8AC3E}">
        <p14:creationId xmlns:p14="http://schemas.microsoft.com/office/powerpoint/2010/main" val="35268869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692696"/>
            <a:ext cx="7200800" cy="4075988"/>
          </a:xfrm>
          <a:prstGeom prst="rect">
            <a:avLst/>
          </a:prstGeom>
        </p:spPr>
        <p:txBody>
          <a:bodyPr wrap="square">
            <a:spAutoFit/>
          </a:bodyPr>
          <a:lstStyle/>
          <a:p>
            <a:pPr>
              <a:lnSpc>
                <a:spcPct val="115000"/>
              </a:lnSpc>
              <a:spcAft>
                <a:spcPts val="1000"/>
              </a:spcAft>
            </a:pPr>
            <a:r>
              <a:rPr lang="ar-SA" sz="2400" b="1" dirty="0">
                <a:latin typeface="Calibri"/>
                <a:ea typeface="Calibri"/>
                <a:cs typeface="Arial"/>
              </a:rPr>
              <a:t>س4: ما هي أهداف الإشراف التربوي؟</a:t>
            </a:r>
            <a:endParaRPr lang="en-US" sz="2400" b="1" dirty="0">
              <a:latin typeface="Calibri"/>
              <a:ea typeface="Calibri"/>
              <a:cs typeface="Arial"/>
            </a:endParaRPr>
          </a:p>
          <a:p>
            <a:pPr algn="just">
              <a:lnSpc>
                <a:spcPct val="115000"/>
              </a:lnSpc>
              <a:spcAft>
                <a:spcPts val="1000"/>
              </a:spcAft>
            </a:pPr>
            <a:r>
              <a:rPr lang="ar-SA" sz="2400" b="1" dirty="0">
                <a:latin typeface="Calibri"/>
                <a:ea typeface="Calibri"/>
                <a:cs typeface="Arial"/>
              </a:rPr>
              <a:t>1)إتاحة المجال للطالب كي يواجه الموقف التعليمي بأكمله على أرض الواقع ويتكيف معه بما تؤهله له معلوماته ودراسته.</a:t>
            </a:r>
            <a:endParaRPr lang="en-US" sz="2400" b="1" dirty="0">
              <a:latin typeface="Calibri"/>
              <a:ea typeface="Calibri"/>
              <a:cs typeface="Arial"/>
            </a:endParaRPr>
          </a:p>
          <a:p>
            <a:pPr algn="just">
              <a:lnSpc>
                <a:spcPct val="115000"/>
              </a:lnSpc>
              <a:spcAft>
                <a:spcPts val="1000"/>
              </a:spcAft>
            </a:pPr>
            <a:r>
              <a:rPr lang="ar-SA" sz="2400" b="1" dirty="0">
                <a:latin typeface="Calibri"/>
                <a:ea typeface="Calibri"/>
                <a:cs typeface="Arial"/>
              </a:rPr>
              <a:t>2)إعطاء الفرص الحقيقية لاكتساب الخبرات العملية والمهارات الأساسية اللازمة لإعداد المدرس الناجح.</a:t>
            </a:r>
            <a:endParaRPr lang="en-US" sz="2400" b="1" dirty="0">
              <a:latin typeface="Calibri"/>
              <a:ea typeface="Calibri"/>
              <a:cs typeface="Arial"/>
            </a:endParaRPr>
          </a:p>
          <a:p>
            <a:pPr algn="just">
              <a:lnSpc>
                <a:spcPct val="115000"/>
              </a:lnSpc>
              <a:spcAft>
                <a:spcPts val="1000"/>
              </a:spcAft>
            </a:pPr>
            <a:r>
              <a:rPr lang="ar-SA" sz="2400" b="1" dirty="0">
                <a:latin typeface="Calibri"/>
                <a:ea typeface="Calibri"/>
                <a:cs typeface="Arial"/>
              </a:rPr>
              <a:t>3)وضع الطالب في موقف تعليمي طبيعي.</a:t>
            </a:r>
            <a:endParaRPr lang="en-US" sz="2400" b="1" dirty="0">
              <a:latin typeface="Calibri"/>
              <a:ea typeface="Calibri"/>
              <a:cs typeface="Arial"/>
            </a:endParaRPr>
          </a:p>
          <a:p>
            <a:pPr algn="just">
              <a:lnSpc>
                <a:spcPct val="115000"/>
              </a:lnSpc>
              <a:spcAft>
                <a:spcPts val="1000"/>
              </a:spcAft>
            </a:pPr>
            <a:r>
              <a:rPr lang="ar-SA" sz="2400" b="1" dirty="0">
                <a:latin typeface="Calibri"/>
                <a:ea typeface="Calibri"/>
                <a:cs typeface="Arial"/>
              </a:rPr>
              <a:t>4)منح الفرص لتنمية الروح القيادية في المعلم كقائد للمجموعة .</a:t>
            </a:r>
            <a:endParaRPr lang="en-US" sz="2400" b="1" dirty="0">
              <a:latin typeface="Calibri"/>
              <a:ea typeface="Calibri"/>
              <a:cs typeface="Arial"/>
            </a:endParaRPr>
          </a:p>
          <a:p>
            <a:r>
              <a:rPr lang="ar-SA" sz="2400" b="1" dirty="0">
                <a:latin typeface="Calibri"/>
                <a:ea typeface="Calibri"/>
                <a:cs typeface="Arial"/>
              </a:rPr>
              <a:t>5)عرض الاتجاهات السلوكية المرغوب فيها كآداب وأخلاقيات المهنة .</a:t>
            </a:r>
            <a:endParaRPr lang="ar-IQ" sz="2400" b="1" dirty="0"/>
          </a:p>
        </p:txBody>
      </p:sp>
    </p:spTree>
    <p:extLst>
      <p:ext uri="{BB962C8B-B14F-4D97-AF65-F5344CB8AC3E}">
        <p14:creationId xmlns:p14="http://schemas.microsoft.com/office/powerpoint/2010/main" val="253549479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340768"/>
            <a:ext cx="5166320" cy="3580467"/>
          </a:xfrm>
          <a:prstGeom prst="rect">
            <a:avLst/>
          </a:prstGeom>
        </p:spPr>
        <p:txBody>
          <a:bodyPr wrap="square">
            <a:spAutoFit/>
          </a:bodyPr>
          <a:lstStyle/>
          <a:p>
            <a:pPr>
              <a:lnSpc>
                <a:spcPct val="115000"/>
              </a:lnSpc>
              <a:spcAft>
                <a:spcPts val="1000"/>
              </a:spcAft>
            </a:pPr>
            <a:r>
              <a:rPr lang="ar-SA" sz="2400" b="1" dirty="0">
                <a:latin typeface="Calibri"/>
                <a:ea typeface="Calibri"/>
                <a:cs typeface="Arial"/>
              </a:rPr>
              <a:t>س5: ما هي خصائص واتجاهات الأشراف التربوي ؟</a:t>
            </a:r>
            <a:endParaRPr lang="en-US" sz="2400" dirty="0">
              <a:latin typeface="Calibri"/>
              <a:ea typeface="Calibri"/>
              <a:cs typeface="Arial"/>
            </a:endParaRPr>
          </a:p>
          <a:p>
            <a:pPr>
              <a:lnSpc>
                <a:spcPct val="115000"/>
              </a:lnSpc>
              <a:spcAft>
                <a:spcPts val="1000"/>
              </a:spcAft>
            </a:pPr>
            <a:r>
              <a:rPr lang="ar-SA" sz="2400" b="1" dirty="0">
                <a:latin typeface="Calibri"/>
                <a:ea typeface="Calibri"/>
                <a:cs typeface="Arial"/>
              </a:rPr>
              <a:t>1</a:t>
            </a:r>
            <a:r>
              <a:rPr lang="ar-SA" sz="2400" dirty="0">
                <a:latin typeface="Calibri"/>
                <a:ea typeface="Calibri"/>
                <a:cs typeface="Arial"/>
              </a:rPr>
              <a:t>)القيادية   2)الفنية المتخصصة   3)الإشراف التربوي وسيلة لتحقيق أهداف التربية       4)الشمولية  </a:t>
            </a:r>
            <a:endParaRPr lang="en-US" sz="2400" dirty="0">
              <a:latin typeface="Calibri"/>
              <a:ea typeface="Calibri"/>
              <a:cs typeface="Arial"/>
            </a:endParaRPr>
          </a:p>
          <a:p>
            <a:r>
              <a:rPr lang="ar-SA" sz="2400" dirty="0">
                <a:latin typeface="Calibri"/>
                <a:ea typeface="Calibri"/>
                <a:cs typeface="Arial"/>
              </a:rPr>
              <a:t>5)الديمقراطية       6)الخدمية   7)المشرف التربوي قائد تربوي يؤثر تأثيرا ايجابيا في المنظومة التربوية </a:t>
            </a:r>
            <a:endParaRPr lang="ar-IQ" sz="2400" dirty="0"/>
          </a:p>
        </p:txBody>
      </p:sp>
    </p:spTree>
    <p:extLst>
      <p:ext uri="{BB962C8B-B14F-4D97-AF65-F5344CB8AC3E}">
        <p14:creationId xmlns:p14="http://schemas.microsoft.com/office/powerpoint/2010/main" val="650625927"/>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60823"/>
            <a:ext cx="7776863" cy="6897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371965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7242" y="2348880"/>
            <a:ext cx="5759054" cy="941796"/>
          </a:xfrm>
          <a:prstGeom prst="rect">
            <a:avLst/>
          </a:prstGeom>
        </p:spPr>
        <p:txBody>
          <a:bodyPr wrap="square">
            <a:spAutoFit/>
          </a:bodyPr>
          <a:lstStyle/>
          <a:p>
            <a:pPr algn="ctr">
              <a:lnSpc>
                <a:spcPct val="115000"/>
              </a:lnSpc>
              <a:spcAft>
                <a:spcPts val="1000"/>
              </a:spcAft>
              <a:tabLst>
                <a:tab pos="1835785" algn="l"/>
              </a:tabLst>
            </a:pPr>
            <a:r>
              <a:rPr lang="ar-IQ" sz="4800" dirty="0">
                <a:ea typeface="Calibri"/>
                <a:cs typeface="Andalus"/>
              </a:rPr>
              <a:t>تمنياتي لكم التوفيق</a:t>
            </a:r>
            <a:endParaRPr lang="en-US" sz="4800" dirty="0">
              <a:ea typeface="Calibri"/>
              <a:cs typeface="Arial"/>
            </a:endParaRPr>
          </a:p>
        </p:txBody>
      </p:sp>
    </p:spTree>
    <p:extLst>
      <p:ext uri="{BB962C8B-B14F-4D97-AF65-F5344CB8AC3E}">
        <p14:creationId xmlns:p14="http://schemas.microsoft.com/office/powerpoint/2010/main" val="360277730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TotalTime>
  <Words>197</Words>
  <Application>Microsoft Office PowerPoint</Application>
  <PresentationFormat>On-screen Show (4:3)</PresentationFormat>
  <Paragraphs>34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Austin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Maher</cp:lastModifiedBy>
  <cp:revision>22</cp:revision>
  <dcterms:created xsi:type="dcterms:W3CDTF">2019-09-22T19:11:19Z</dcterms:created>
  <dcterms:modified xsi:type="dcterms:W3CDTF">2019-09-22T19:36:27Z</dcterms:modified>
</cp:coreProperties>
</file>