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0BC9B8C-DD67-45CE-841D-0B2197E1780D}"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1101170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0BC9B8C-DD67-45CE-841D-0B2197E1780D}"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3472480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0BC9B8C-DD67-45CE-841D-0B2197E1780D}"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2368859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0BC9B8C-DD67-45CE-841D-0B2197E1780D}"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1899742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0BC9B8C-DD67-45CE-841D-0B2197E1780D}"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4203987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0BC9B8C-DD67-45CE-841D-0B2197E1780D}"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1835388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0BC9B8C-DD67-45CE-841D-0B2197E1780D}" type="datetimeFigureOut">
              <a:rPr lang="ar-IQ" smtClean="0"/>
              <a:t>21/02/1441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316545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0BC9B8C-DD67-45CE-841D-0B2197E1780D}" type="datetimeFigureOut">
              <a:rPr lang="ar-IQ" smtClean="0"/>
              <a:t>21/02/1441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251146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0BC9B8C-DD67-45CE-841D-0B2197E1780D}" type="datetimeFigureOut">
              <a:rPr lang="ar-IQ" smtClean="0"/>
              <a:t>21/02/1441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2577969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0BC9B8C-DD67-45CE-841D-0B2197E1780D}"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28600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0BC9B8C-DD67-45CE-841D-0B2197E1780D}"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3B3B18-F38E-44F5-9C45-C4616F60E53A}" type="slidenum">
              <a:rPr lang="ar-IQ" smtClean="0"/>
              <a:t>‹#›</a:t>
            </a:fld>
            <a:endParaRPr lang="ar-IQ"/>
          </a:p>
        </p:txBody>
      </p:sp>
    </p:spTree>
    <p:extLst>
      <p:ext uri="{BB962C8B-B14F-4D97-AF65-F5344CB8AC3E}">
        <p14:creationId xmlns:p14="http://schemas.microsoft.com/office/powerpoint/2010/main" val="3361259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0BC9B8C-DD67-45CE-841D-0B2197E1780D}" type="datetimeFigureOut">
              <a:rPr lang="ar-IQ" smtClean="0"/>
              <a:t>21/02/1441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D3B3B18-F38E-44F5-9C45-C4616F60E53A}" type="slidenum">
              <a:rPr lang="ar-IQ" smtClean="0"/>
              <a:t>‹#›</a:t>
            </a:fld>
            <a:endParaRPr lang="ar-IQ"/>
          </a:p>
        </p:txBody>
      </p:sp>
    </p:spTree>
    <p:extLst>
      <p:ext uri="{BB962C8B-B14F-4D97-AF65-F5344CB8AC3E}">
        <p14:creationId xmlns:p14="http://schemas.microsoft.com/office/powerpoint/2010/main" val="363279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2"/>
            <a:ext cx="7772400" cy="360040"/>
          </a:xfrm>
        </p:spPr>
        <p:txBody>
          <a:bodyPr>
            <a:noAutofit/>
          </a:bodyPr>
          <a:lstStyle/>
          <a:p>
            <a:r>
              <a:rPr lang="ar-IQ" sz="3200" dirty="0" smtClean="0"/>
              <a:t>الصفويين 1</a:t>
            </a:r>
            <a:endParaRPr lang="ar-IQ" sz="3200" dirty="0"/>
          </a:p>
        </p:txBody>
      </p:sp>
      <p:sp>
        <p:nvSpPr>
          <p:cNvPr id="3" name="عنوان فرعي 2"/>
          <p:cNvSpPr>
            <a:spLocks noGrp="1"/>
          </p:cNvSpPr>
          <p:nvPr>
            <p:ph type="subTitle" idx="1"/>
          </p:nvPr>
        </p:nvSpPr>
        <p:spPr>
          <a:xfrm>
            <a:off x="0" y="548680"/>
            <a:ext cx="8955314" cy="6309320"/>
          </a:xfrm>
        </p:spPr>
        <p:txBody>
          <a:bodyPr>
            <a:normAutofit/>
          </a:bodyPr>
          <a:lstStyle/>
          <a:p>
            <a:pPr algn="r"/>
            <a:r>
              <a:rPr lang="ar-IQ" sz="1600" dirty="0" smtClean="0"/>
              <a:t>إسماعيل الصفوي يعلن ظهور الدولة</a:t>
            </a:r>
          </a:p>
          <a:p>
            <a:pPr algn="r"/>
            <a:r>
              <a:rPr lang="ar-IQ" sz="1600" dirty="0" smtClean="0"/>
              <a:t> اعتمد إسماعيل الصفوي قُبيل إعلان دولته على عاملين أساسيين، المنحى الأيديولوجي الذي أسسه جده الجنيد، والتركيبة العرقية التي اعتمدت العنصر التركماني في التأسيس والغزو، هذه القبائل التي أُطلق عليها اسمه "القزل باش"، مثل </a:t>
            </a:r>
            <a:r>
              <a:rPr lang="ar-IQ" sz="1600" dirty="0" err="1" smtClean="0"/>
              <a:t>رملو</a:t>
            </a:r>
            <a:r>
              <a:rPr lang="ar-IQ" sz="1600" dirty="0" smtClean="0"/>
              <a:t> وشاملو التي سكنت أطراف الشام، </a:t>
            </a:r>
            <a:r>
              <a:rPr lang="ar-IQ" sz="1600" dirty="0" err="1" smtClean="0"/>
              <a:t>واستاجلو</a:t>
            </a:r>
            <a:r>
              <a:rPr lang="ar-IQ" sz="1600" dirty="0" smtClean="0"/>
              <a:t> التي كانت منتشرة في </a:t>
            </a:r>
            <a:r>
              <a:rPr lang="ar-IQ" sz="1600" dirty="0" err="1" smtClean="0"/>
              <a:t>أرزنجان</a:t>
            </a:r>
            <a:r>
              <a:rPr lang="ar-IQ" sz="1600" dirty="0" smtClean="0"/>
              <a:t> وأرمينيا وعشيرة </a:t>
            </a:r>
            <a:r>
              <a:rPr lang="ar-IQ" sz="1600" dirty="0" err="1" smtClean="0"/>
              <a:t>تكلو</a:t>
            </a:r>
            <a:r>
              <a:rPr lang="ar-IQ" sz="1600" dirty="0" smtClean="0"/>
              <a:t> التي كانت تسكن أطراف قونية في آسيا الصغرى، وذو القدر في مرعش والبستان ونواحي ديار بكر، </a:t>
            </a:r>
            <a:r>
              <a:rPr lang="ar-IQ" sz="1600" dirty="0" err="1" smtClean="0"/>
              <a:t>وأفشار</a:t>
            </a:r>
            <a:r>
              <a:rPr lang="ar-IQ" sz="1600" dirty="0" smtClean="0"/>
              <a:t> في أذربيجان وقزوين وطهران وفارس، وغيرها من القبائل التركمانية الأخرى التي انتشرت طولاً وعرضًا في إيران والأناضول كانت القاعدة الأساسية التي اتكأ عليها الصفويون في التمدد والتوسع في هذه المنطقة.</a:t>
            </a:r>
          </a:p>
          <a:p>
            <a:pPr algn="r"/>
            <a:r>
              <a:rPr lang="ar-IQ" sz="1600" dirty="0" smtClean="0"/>
              <a:t>لقد كانت إمارة </a:t>
            </a:r>
            <a:r>
              <a:rPr lang="ar-IQ" sz="1600" dirty="0" err="1" smtClean="0"/>
              <a:t>الآق</a:t>
            </a:r>
            <a:r>
              <a:rPr lang="ar-IQ" sz="1600" dirty="0" smtClean="0"/>
              <a:t> </a:t>
            </a:r>
            <a:r>
              <a:rPr lang="ar-IQ" sz="1600" dirty="0" err="1" smtClean="0"/>
              <a:t>قوينلو</a:t>
            </a:r>
            <a:r>
              <a:rPr lang="ar-IQ" sz="1600" dirty="0" smtClean="0"/>
              <a:t> "الخراف البيضاء" لا تزال تُحكم قبضتها إلى حد ما على هذه المناطق بعد وفاة زعيمها حسن أوزون، وتمكنوا من قتل علي بن حيدر بن الجنيد الصفوي حين رأوا هذا الخطر الذي يتهدد كيان دولتهم، لذا سارع أتباع الأسرة الصفوية لنقل الأخوين إبراهيم وإسماعيل من أردبيل بأذربيجان إلى جيلان بعيدًا عن رقابة </a:t>
            </a:r>
            <a:r>
              <a:rPr lang="ar-IQ" sz="1600" dirty="0" err="1" smtClean="0"/>
              <a:t>الآق</a:t>
            </a:r>
            <a:r>
              <a:rPr lang="ar-IQ" sz="1600" dirty="0" smtClean="0"/>
              <a:t> </a:t>
            </a:r>
            <a:r>
              <a:rPr lang="ar-IQ" sz="1600" dirty="0" err="1" smtClean="0"/>
              <a:t>قوينلو</a:t>
            </a:r>
            <a:r>
              <a:rPr lang="ar-IQ" sz="1600" dirty="0" smtClean="0"/>
              <a:t> سنة (899هـ/1494م)، ومن جيلان استقر بهما الحال في </a:t>
            </a:r>
            <a:r>
              <a:rPr lang="ar-IQ" sz="1600" dirty="0" err="1" smtClean="0"/>
              <a:t>لاهيجان</a:t>
            </a:r>
            <a:r>
              <a:rPr lang="ar-IQ" sz="1600" dirty="0" smtClean="0"/>
              <a:t> على شاطئ بحر قزوين لدى زعيمها </a:t>
            </a:r>
            <a:r>
              <a:rPr lang="ar-IQ" sz="1600" dirty="0" err="1" smtClean="0"/>
              <a:t>كاركيا</a:t>
            </a:r>
            <a:r>
              <a:rPr lang="ar-IQ" sz="1600" dirty="0" smtClean="0"/>
              <a:t> ميرزا علي الذي تعاطف مع الدعوة الصفوية، على أن إبراهيم ترك المنطقة وحاول الرجوع إلى أردبيل فدفع حياته ثمنًا لهذا التسرع  استغل إسماعيل التشظي والتصارع الداخلي الذي كانت تمر به قبيلة آق </a:t>
            </a:r>
            <a:r>
              <a:rPr lang="ar-IQ" sz="1600" dirty="0" err="1" smtClean="0"/>
              <a:t>قوينلو</a:t>
            </a:r>
            <a:r>
              <a:rPr lang="ar-IQ" sz="1600" dirty="0" smtClean="0"/>
              <a:t>، وقرر السفر ليستنصر أتباعه، وتمكن من ضم سبعة آلاف رجل، وأسس جيشه </a:t>
            </a:r>
            <a:r>
              <a:rPr lang="ar-IQ" sz="1600" dirty="0" err="1" smtClean="0"/>
              <a:t>قزلباش</a:t>
            </a:r>
            <a:endParaRPr lang="ar-IQ" sz="1600" dirty="0" smtClean="0"/>
          </a:p>
          <a:p>
            <a:pPr algn="r"/>
            <a:r>
              <a:rPr lang="ar-IQ" sz="1600" dirty="0" smtClean="0"/>
              <a:t>بقي إسماعيل الصفوي مدة خمسة أعوام في </a:t>
            </a:r>
            <a:r>
              <a:rPr lang="ar-IQ" sz="1600" dirty="0" err="1" smtClean="0"/>
              <a:t>لاهيجان</a:t>
            </a:r>
            <a:r>
              <a:rPr lang="ar-IQ" sz="1600" dirty="0" smtClean="0"/>
              <a:t>، وقام </a:t>
            </a:r>
            <a:r>
              <a:rPr lang="ar-IQ" sz="1600" dirty="0" err="1" smtClean="0"/>
              <a:t>كاركيا</a:t>
            </a:r>
            <a:r>
              <a:rPr lang="ar-IQ" sz="1600" dirty="0" smtClean="0"/>
              <a:t> ميرزا علي بإعداده وتربيته تربية عسكرية ودينية، وبقي إسماعيل خمسة أعوام في هذه المنطقة، وكان بحاجة إلى جيش لتحقيق تطلعات الأسرة الصفوية المذهبية والسياسية، واستغل اسماعيل التشظي والتصارع الداخلي الذي كانت تمر به قبيلة آق </a:t>
            </a:r>
            <a:r>
              <a:rPr lang="ar-IQ" sz="1600" dirty="0" err="1" smtClean="0"/>
              <a:t>قوينلو</a:t>
            </a:r>
            <a:r>
              <a:rPr lang="ar-IQ" sz="1600" dirty="0" smtClean="0"/>
              <a:t>، واتجه إلى أردبيل مقر آبائه وأجداده، وخزان التعاطف البشري مع الحركة الصفوية، لكنه فشل في ضم أشياع له في حركته الجديدة، فقرر السفر إلى آسيا الصغرى ليستنصر بها أتباعه، وتمكن بالفعل من ضم سبعة آلاف رجل، ومنها عاد إلى أستارا على بحر قزوين، وأسس جيشه </a:t>
            </a:r>
            <a:r>
              <a:rPr lang="ar-IQ" sz="1600" dirty="0" err="1" smtClean="0"/>
              <a:t>قزلباش</a:t>
            </a:r>
            <a:r>
              <a:rPr lang="ar-IQ" sz="1600" dirty="0" smtClean="0"/>
              <a:t> وذلك سنة (906هـ/1501م)، وكان عمره آنذاك ثلاثة عشر عامًا</a:t>
            </a:r>
          </a:p>
          <a:p>
            <a:pPr algn="r"/>
            <a:r>
              <a:rPr lang="ar-IQ" sz="1600" dirty="0" smtClean="0"/>
              <a:t>في عام 907هـ سجل </a:t>
            </a:r>
            <a:r>
              <a:rPr lang="ar-IQ" sz="1600" dirty="0" err="1" smtClean="0"/>
              <a:t>القزلباش</a:t>
            </a:r>
            <a:r>
              <a:rPr lang="ar-IQ" sz="1600" dirty="0" smtClean="0"/>
              <a:t> بقيادة الفتى إسماعيل الصفوي ذي الأربعة عشر عامًا نصرين عسكرين مؤزرين على حاكم مدينة </a:t>
            </a:r>
            <a:r>
              <a:rPr lang="ar-IQ" sz="1600" dirty="0" err="1" smtClean="0"/>
              <a:t>شيروان</a:t>
            </a:r>
            <a:r>
              <a:rPr lang="ar-IQ" sz="1600" dirty="0" smtClean="0"/>
              <a:t>، ثم هزيمته لأول مرة لقبائل </a:t>
            </a:r>
            <a:r>
              <a:rPr lang="ar-IQ" sz="1600" dirty="0" err="1" smtClean="0"/>
              <a:t>الآق</a:t>
            </a:r>
            <a:r>
              <a:rPr lang="ar-IQ" sz="1600" dirty="0" smtClean="0"/>
              <a:t> </a:t>
            </a:r>
            <a:r>
              <a:rPr lang="ar-IQ" sz="1600" dirty="0" err="1" smtClean="0"/>
              <a:t>قوينلو</a:t>
            </a:r>
            <a:r>
              <a:rPr lang="ar-IQ" sz="1600" dirty="0" smtClean="0"/>
              <a:t>، تلك الهزيمة التي كانت إعلانًا صريحًا باختفاء هذه الدولة من الخارطة السياسية، وسرعان ما أصبح إقليم </a:t>
            </a:r>
            <a:r>
              <a:rPr lang="ar-IQ" sz="1600" dirty="0" err="1" smtClean="0"/>
              <a:t>آذربيجان</a:t>
            </a:r>
            <a:r>
              <a:rPr lang="ar-IQ" sz="1600" dirty="0" smtClean="0"/>
              <a:t> في قبضة إسماعيل، فاتجه لأهم وأقوى مدنها "تبريز"، وهناك تربع على سدة الحكم لتجري مراسم التتويج لملك عمره خمسة عشر عامًا فقط، وبذلك سجّل التاريخ ظهور دولة جديدة هي الدولة </a:t>
            </a:r>
            <a:r>
              <a:rPr lang="ar-IQ" sz="1600" dirty="0" smtClean="0"/>
              <a:t>الصفوية </a:t>
            </a:r>
            <a:endParaRPr lang="ar-IQ" sz="1600" dirty="0" smtClean="0"/>
          </a:p>
          <a:p>
            <a:pPr algn="r"/>
            <a:endParaRPr lang="ar-IQ" sz="1400" dirty="0"/>
          </a:p>
        </p:txBody>
      </p:sp>
    </p:spTree>
    <p:extLst>
      <p:ext uri="{BB962C8B-B14F-4D97-AF65-F5344CB8AC3E}">
        <p14:creationId xmlns:p14="http://schemas.microsoft.com/office/powerpoint/2010/main" val="352760060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439</Words>
  <Application>Microsoft Office PowerPoint</Application>
  <PresentationFormat>عرض على الشاشة (3:4)‏</PresentationFormat>
  <Paragraphs>6</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الصفويين 1</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الصفويين 1</dc:title>
  <dc:creator>DR.Ahmed Saker 2O11</dc:creator>
  <cp:lastModifiedBy>DR.Ahmed Saker 2O11</cp:lastModifiedBy>
  <cp:revision>2</cp:revision>
  <dcterms:created xsi:type="dcterms:W3CDTF">2019-10-20T18:02:45Z</dcterms:created>
  <dcterms:modified xsi:type="dcterms:W3CDTF">2019-10-20T18:14:41Z</dcterms:modified>
</cp:coreProperties>
</file>