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CC66443-9AAB-4C6C-A3F6-A7FB967DA6BC}"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1668401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CC66443-9AAB-4C6C-A3F6-A7FB967DA6BC}"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2013816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CC66443-9AAB-4C6C-A3F6-A7FB967DA6BC}"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386442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CC66443-9AAB-4C6C-A3F6-A7FB967DA6BC}"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42381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CC66443-9AAB-4C6C-A3F6-A7FB967DA6BC}"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1856438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CC66443-9AAB-4C6C-A3F6-A7FB967DA6BC}"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963228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CC66443-9AAB-4C6C-A3F6-A7FB967DA6BC}" type="datetimeFigureOut">
              <a:rPr lang="ar-IQ" smtClean="0"/>
              <a:t>21/02/1441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123170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CC66443-9AAB-4C6C-A3F6-A7FB967DA6BC}" type="datetimeFigureOut">
              <a:rPr lang="ar-IQ" smtClean="0"/>
              <a:t>21/02/1441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347632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CC66443-9AAB-4C6C-A3F6-A7FB967DA6BC}" type="datetimeFigureOut">
              <a:rPr lang="ar-IQ" smtClean="0"/>
              <a:t>21/02/1441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3661670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CC66443-9AAB-4C6C-A3F6-A7FB967DA6BC}"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421778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CC66443-9AAB-4C6C-A3F6-A7FB967DA6BC}"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63995B-92FF-4E72-9E11-FA092CE5D83B}" type="slidenum">
              <a:rPr lang="ar-IQ" smtClean="0"/>
              <a:t>‹#›</a:t>
            </a:fld>
            <a:endParaRPr lang="ar-IQ"/>
          </a:p>
        </p:txBody>
      </p:sp>
    </p:spTree>
    <p:extLst>
      <p:ext uri="{BB962C8B-B14F-4D97-AF65-F5344CB8AC3E}">
        <p14:creationId xmlns:p14="http://schemas.microsoft.com/office/powerpoint/2010/main" val="68156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CC66443-9AAB-4C6C-A3F6-A7FB967DA6BC}" type="datetimeFigureOut">
              <a:rPr lang="ar-IQ" smtClean="0"/>
              <a:t>21/02/1441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63995B-92FF-4E72-9E11-FA092CE5D83B}" type="slidenum">
              <a:rPr lang="ar-IQ" smtClean="0"/>
              <a:t>‹#›</a:t>
            </a:fld>
            <a:endParaRPr lang="ar-IQ"/>
          </a:p>
        </p:txBody>
      </p:sp>
    </p:spTree>
    <p:extLst>
      <p:ext uri="{BB962C8B-B14F-4D97-AF65-F5344CB8AC3E}">
        <p14:creationId xmlns:p14="http://schemas.microsoft.com/office/powerpoint/2010/main" val="377346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648071"/>
          </a:xfrm>
        </p:spPr>
        <p:txBody>
          <a:bodyPr>
            <a:normAutofit fontScale="90000"/>
          </a:bodyPr>
          <a:lstStyle/>
          <a:p>
            <a:r>
              <a:rPr lang="ar-IQ" dirty="0" smtClean="0"/>
              <a:t>الصفويين</a:t>
            </a:r>
            <a:endParaRPr lang="ar-IQ" dirty="0"/>
          </a:p>
        </p:txBody>
      </p:sp>
      <p:sp>
        <p:nvSpPr>
          <p:cNvPr id="3" name="عنوان فرعي 2"/>
          <p:cNvSpPr>
            <a:spLocks noGrp="1"/>
          </p:cNvSpPr>
          <p:nvPr>
            <p:ph type="subTitle" idx="1"/>
          </p:nvPr>
        </p:nvSpPr>
        <p:spPr>
          <a:xfrm>
            <a:off x="130629" y="764703"/>
            <a:ext cx="8761851" cy="5911867"/>
          </a:xfrm>
        </p:spPr>
        <p:txBody>
          <a:bodyPr>
            <a:normAutofit lnSpcReduction="10000"/>
          </a:bodyPr>
          <a:lstStyle/>
          <a:p>
            <a:pPr algn="r"/>
            <a:r>
              <a:rPr lang="ar-IQ" sz="1400" dirty="0" smtClean="0"/>
              <a:t>ظهور الصفويين</a:t>
            </a:r>
          </a:p>
          <a:p>
            <a:pPr algn="r"/>
            <a:r>
              <a:rPr lang="ar-IQ" sz="1400" dirty="0" smtClean="0"/>
              <a:t>في الوقت الذي أمست فيه إيران خلال حكم إمارة </a:t>
            </a:r>
            <a:r>
              <a:rPr lang="ar-IQ" sz="1400" dirty="0" err="1" smtClean="0"/>
              <a:t>الآق</a:t>
            </a:r>
            <a:r>
              <a:rPr lang="ar-IQ" sz="1400" dirty="0" smtClean="0"/>
              <a:t> </a:t>
            </a:r>
            <a:r>
              <a:rPr lang="ar-IQ" sz="1400" dirty="0" err="1" smtClean="0"/>
              <a:t>قوينلو</a:t>
            </a:r>
            <a:r>
              <a:rPr lang="ar-IQ" sz="1400" dirty="0" smtClean="0"/>
              <a:t> "الشاة البيضاء التركمانية" مسرحًا للحروب بين الطامعين، كانت تنمو في الشمال في أردبيل بأذربيجان أسرة تركية تخصصت في الوعظ والإرشاد، والتصوف، عُرفت بالأسرة الصفوية، وهذه المنطقة كان يسكنها الترك بالإضافة إلى الأكراد والأرمن.</a:t>
            </a:r>
          </a:p>
          <a:p>
            <a:pPr algn="r"/>
            <a:r>
              <a:rPr lang="ar-IQ" sz="1400" dirty="0" smtClean="0"/>
              <a:t>مسجد </a:t>
            </a:r>
            <a:r>
              <a:rPr lang="ar-IQ" sz="1400" dirty="0" smtClean="0"/>
              <a:t>أصفهان</a:t>
            </a:r>
            <a:endParaRPr lang="ar-IQ" sz="1400" dirty="0" smtClean="0"/>
          </a:p>
          <a:p>
            <a:pPr algn="r"/>
            <a:r>
              <a:rPr lang="ar-IQ" sz="1400" dirty="0" smtClean="0"/>
              <a:t>ينتسب الصفويون إلى الشيخ صفي الدين إسحاق </a:t>
            </a:r>
            <a:r>
              <a:rPr lang="ar-IQ" sz="1400" dirty="0" err="1" smtClean="0"/>
              <a:t>الأردبيلي</a:t>
            </a:r>
            <a:r>
              <a:rPr lang="ar-IQ" sz="1400" dirty="0" smtClean="0"/>
              <a:t> (650-735هـ/1252-1334م) وهو الجد الخامس للشاه إسماعيل الصفوي مؤسس الدولة الصفوية في إيران، ومنه نُسب الصفويون، وبعض المؤرخين ينسبونه إلى الإمام موسى الكاظم، في حين يشكك البعض الآخر في هذا النسب لعدم وجود دليل مقنع يثبته، فضلاً عن أن القائلين بهذا النسب اعتمدوا على كتاب "صفوة الصفا" لابن بزاز من أهل أردبيل، وقد ألّفه في عهد الشيخ صفي الدين </a:t>
            </a:r>
            <a:r>
              <a:rPr lang="ar-IQ" sz="1400" dirty="0" err="1" smtClean="0"/>
              <a:t>الأردبيلي</a:t>
            </a:r>
            <a:r>
              <a:rPr lang="ar-IQ" sz="1400" dirty="0" smtClean="0"/>
              <a:t> على الأرجح، فشبهة المحاباة قائمة من هذه </a:t>
            </a:r>
            <a:r>
              <a:rPr lang="ar-IQ" sz="1400" dirty="0" smtClean="0"/>
              <a:t>الجهة </a:t>
            </a:r>
            <a:endParaRPr lang="ar-IQ" sz="1400" dirty="0" smtClean="0"/>
          </a:p>
          <a:p>
            <a:pPr algn="r"/>
            <a:r>
              <a:rPr lang="ar-IQ" sz="1400" dirty="0" smtClean="0"/>
              <a:t>"كانت القبائل التركية الرُّحّل في ريف الأناضول، مع تاريخها المحارب للدولة وتطرفها الديني مادة خصبة للجنيد الطموح كي يبني مجموعة من الغزاة، وكان طبيعيًا للجنيد أن يهجر عموم التصوف والتسنن ويأخذ عوضًا عنها بدعاوى غالية"</a:t>
            </a:r>
          </a:p>
          <a:p>
            <a:pPr algn="r"/>
            <a:r>
              <a:rPr lang="ar-IQ" sz="1400" dirty="0" smtClean="0"/>
              <a:t>كان الشيخ صفي الدين </a:t>
            </a:r>
            <a:r>
              <a:rPr lang="ar-IQ" sz="1400" dirty="0" err="1" smtClean="0"/>
              <a:t>الأردبيلي</a:t>
            </a:r>
            <a:r>
              <a:rPr lang="ar-IQ" sz="1400" dirty="0" smtClean="0"/>
              <a:t> متبعًا للشيخ تاج الدين الزاهد الجيلاني، وقد تصاهر معه بالزواج من ابنته، فلما مات شيخه وحموه سنة 700هـ خلفه في مقام الإرشاد والتفّ جميع مريدي الشيخ زاهد حول صفي الدين وأزجى كبار العهد الاحترام إليه، وبعد وفاته خلفه في زعامة الطريقة ومقام الإرشاد ابنه صدر الدين موسى (704-794هـ)، والشاه إسماعيل الصفوي مؤسس الأسرة الصفوية هو ابن سلطان حيدر بن سلطان جنيد بن صدر الدين إبراهيم بن سلطان </a:t>
            </a:r>
            <a:r>
              <a:rPr lang="ar-IQ" sz="1400" dirty="0" err="1" smtClean="0"/>
              <a:t>خواجه</a:t>
            </a:r>
            <a:r>
              <a:rPr lang="ar-IQ" sz="1400" dirty="0" smtClean="0"/>
              <a:t> بن صدر الدين موسى، وكان سلطان جنيد جد الشاه إسماعيل قد تصاهر مع أمير إمارة تركمان الشاة البيضاء "آق </a:t>
            </a:r>
            <a:r>
              <a:rPr lang="ar-IQ" sz="1400" dirty="0" err="1" smtClean="0"/>
              <a:t>قوينلو</a:t>
            </a:r>
            <a:r>
              <a:rPr lang="ar-IQ" sz="1400" dirty="0" smtClean="0"/>
              <a:t>" الزعيم حسن أوزون الذي زوجه أخته خديجة فولدت سلطان حيدر والد الشاه </a:t>
            </a:r>
            <a:r>
              <a:rPr lang="ar-IQ" sz="1400" dirty="0" smtClean="0"/>
              <a:t>إسماعيل</a:t>
            </a:r>
            <a:endParaRPr lang="ar-IQ" sz="1400" dirty="0" smtClean="0"/>
          </a:p>
          <a:p>
            <a:pPr algn="r"/>
            <a:r>
              <a:rPr lang="ar-IQ" sz="1400" dirty="0" smtClean="0"/>
              <a:t>لذا؛ كان سقوط آق </a:t>
            </a:r>
            <a:r>
              <a:rPr lang="ar-IQ" sz="1400" dirty="0" err="1" smtClean="0"/>
              <a:t>قوينلو</a:t>
            </a:r>
            <a:r>
              <a:rPr lang="ar-IQ" sz="1400" dirty="0" smtClean="0"/>
              <a:t> وتنازعها مدعاة من هذه الجهة للصفويين، فحسن الطويل كان بمثابة جد إسماعيل الصفوي من ناحية الأم، والحق أن أول خطوة في طريق ظهور الدولة الصفوية تعود في الواقع إلى الشيخ جنيد الذي وجد قاعدة شعبية واسعة في الأناضول والتي كانت تنتمي آنذاك إلى الشيعة العلويين، وباعتبار الشيخ وارثًا لصفي الدين جده الأكبر، ومن هنا وجد الشيخ أرضية مناسبة ليقوم بمحاولة ناجحة في دمج التصوف بالتشيع، وعلى هذا يمكن القول إن شيعة الأناضول هم الذين نقلوا التشيع إلى الصفويين لا العكس، فمعظم الروايات تؤكد انتماء الشيخ صفي الدين </a:t>
            </a:r>
            <a:r>
              <a:rPr lang="ar-IQ" sz="1400" dirty="0" err="1" smtClean="0"/>
              <a:t>الأردبيلي</a:t>
            </a:r>
            <a:r>
              <a:rPr lang="ar-IQ" sz="1400" dirty="0" smtClean="0"/>
              <a:t> إلى المذهب </a:t>
            </a:r>
            <a:r>
              <a:rPr lang="ar-IQ" sz="1400" smtClean="0"/>
              <a:t>الشافعي </a:t>
            </a:r>
            <a:r>
              <a:rPr lang="ar-IQ" sz="1400" smtClean="0"/>
              <a:t>السني</a:t>
            </a:r>
            <a:endParaRPr lang="ar-IQ" sz="1400" dirty="0" smtClean="0"/>
          </a:p>
          <a:p>
            <a:pPr algn="r"/>
            <a:r>
              <a:rPr lang="ar-IQ" sz="1400" dirty="0" smtClean="0"/>
              <a:t>ويرى "كولن </a:t>
            </a:r>
            <a:r>
              <a:rPr lang="ar-IQ" sz="1400" dirty="0" err="1" smtClean="0"/>
              <a:t>تيرنر</a:t>
            </a:r>
            <a:r>
              <a:rPr lang="ar-IQ" sz="1400" dirty="0" smtClean="0"/>
              <a:t>" الأمر ذاته من زاوية </a:t>
            </a:r>
            <a:r>
              <a:rPr lang="ar-IQ" sz="1400" dirty="0" err="1" smtClean="0"/>
              <a:t>الأناضوليين</a:t>
            </a:r>
            <a:r>
              <a:rPr lang="ar-IQ" sz="1400" dirty="0" smtClean="0"/>
              <a:t>، ففهم التحول الديني الذي قام به الجنيد الصفوي بعد وفاة والده، إنما يُعزى إلى التغيرات السياسية والدينية في منطقة الأناضول آنذاك، فقد تحولت هذه المنطقة إلى أرض خصبة لجميع البدع الدينية، وذاك عائد إلى الوضع السياسي المزعزع الذي كانت تمر به الدولة العثمانية بعد زوال دولة سلاجقة الروم، إضافة إلى التدفق الهائل للقبائل المغولية التركمانية بعقائدها الدينية المبهمة، وكان الغلو العلوي الهوى منتشرًا يُعضدُه تاريخ من الثورات على الحكم قادتها شخصيات كاريزمية ذوات ميول </a:t>
            </a:r>
            <a:r>
              <a:rPr lang="ar-IQ" sz="1400" dirty="0" err="1" smtClean="0"/>
              <a:t>إمامية</a:t>
            </a:r>
            <a:r>
              <a:rPr lang="ar-IQ" sz="1400" dirty="0" smtClean="0"/>
              <a:t>، </a:t>
            </a:r>
            <a:r>
              <a:rPr lang="ar-IQ" sz="1400" dirty="0" err="1" smtClean="0"/>
              <a:t>و"في</a:t>
            </a:r>
            <a:r>
              <a:rPr lang="ar-IQ" sz="1400" dirty="0" smtClean="0"/>
              <a:t> أرض البدع الخصبة هذه حاول الجنيد -جد إسماعيل الصفوي- الحصول على دعم لطموحاته السياسية والعسكرية الناشئة، وكانت القبائل التركية الرُّحّل في ريف الأناضول، مع تاريخها المحارب للدولة وتطرفها الديني مادة خصبة للجنيد الطموح كي يبني مجموعة من الغزاة، وكان طبيعيًا للجنيد أن يهجر عموم التصوف والتسنن ويأخذ عوضًا عنها بدعاوى غالية</a:t>
            </a:r>
            <a:r>
              <a:rPr lang="ar-IQ" sz="1400" dirty="0" smtClean="0"/>
              <a:t>"</a:t>
            </a:r>
            <a:endParaRPr lang="ar-IQ" sz="1400" dirty="0" smtClean="0"/>
          </a:p>
          <a:p>
            <a:pPr algn="r"/>
            <a:endParaRPr lang="ar-IQ" sz="1400" dirty="0"/>
          </a:p>
        </p:txBody>
      </p:sp>
    </p:spTree>
    <p:extLst>
      <p:ext uri="{BB962C8B-B14F-4D97-AF65-F5344CB8AC3E}">
        <p14:creationId xmlns:p14="http://schemas.microsoft.com/office/powerpoint/2010/main" val="34306031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547</Words>
  <Application>Microsoft Office PowerPoint</Application>
  <PresentationFormat>عرض على الشاشة (3:4)‏</PresentationFormat>
  <Paragraphs>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الصفويين</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الصفويين</dc:title>
  <dc:creator>DR.Ahmed Saker 2O11</dc:creator>
  <cp:lastModifiedBy>DR.Ahmed Saker 2O11</cp:lastModifiedBy>
  <cp:revision>2</cp:revision>
  <dcterms:created xsi:type="dcterms:W3CDTF">2019-10-20T18:00:49Z</dcterms:created>
  <dcterms:modified xsi:type="dcterms:W3CDTF">2019-10-20T18:12:02Z</dcterms:modified>
</cp:coreProperties>
</file>