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03F6882-C01A-4DFD-AE28-6775A9BD8D5E}"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1875888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03F6882-C01A-4DFD-AE28-6775A9BD8D5E}"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3599196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03F6882-C01A-4DFD-AE28-6775A9BD8D5E}"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300971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03F6882-C01A-4DFD-AE28-6775A9BD8D5E}"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351961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03F6882-C01A-4DFD-AE28-6775A9BD8D5E}"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53307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03F6882-C01A-4DFD-AE28-6775A9BD8D5E}"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3007785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03F6882-C01A-4DFD-AE28-6775A9BD8D5E}" type="datetimeFigureOut">
              <a:rPr lang="ar-IQ" smtClean="0"/>
              <a:t>21/02/1441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705519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03F6882-C01A-4DFD-AE28-6775A9BD8D5E}" type="datetimeFigureOut">
              <a:rPr lang="ar-IQ" smtClean="0"/>
              <a:t>21/02/1441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158803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03F6882-C01A-4DFD-AE28-6775A9BD8D5E}" type="datetimeFigureOut">
              <a:rPr lang="ar-IQ" smtClean="0"/>
              <a:t>21/02/1441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3167600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03F6882-C01A-4DFD-AE28-6775A9BD8D5E}"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2448414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03F6882-C01A-4DFD-AE28-6775A9BD8D5E}"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80A0F20-AD58-4966-8DAD-5A5C5FF6EF84}" type="slidenum">
              <a:rPr lang="ar-IQ" smtClean="0"/>
              <a:t>‹#›</a:t>
            </a:fld>
            <a:endParaRPr lang="ar-IQ"/>
          </a:p>
        </p:txBody>
      </p:sp>
    </p:spTree>
    <p:extLst>
      <p:ext uri="{BB962C8B-B14F-4D97-AF65-F5344CB8AC3E}">
        <p14:creationId xmlns:p14="http://schemas.microsoft.com/office/powerpoint/2010/main" val="2961708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03F6882-C01A-4DFD-AE28-6775A9BD8D5E}" type="datetimeFigureOut">
              <a:rPr lang="ar-IQ" smtClean="0"/>
              <a:t>21/02/1441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80A0F20-AD58-4966-8DAD-5A5C5FF6EF84}" type="slidenum">
              <a:rPr lang="ar-IQ" smtClean="0"/>
              <a:t>‹#›</a:t>
            </a:fld>
            <a:endParaRPr lang="ar-IQ"/>
          </a:p>
        </p:txBody>
      </p:sp>
    </p:spTree>
    <p:extLst>
      <p:ext uri="{BB962C8B-B14F-4D97-AF65-F5344CB8AC3E}">
        <p14:creationId xmlns:p14="http://schemas.microsoft.com/office/powerpoint/2010/main" val="4285363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504055"/>
          </a:xfrm>
        </p:spPr>
        <p:txBody>
          <a:bodyPr>
            <a:normAutofit fontScale="90000"/>
          </a:bodyPr>
          <a:lstStyle/>
          <a:p>
            <a:r>
              <a:rPr lang="ar-IQ" dirty="0" smtClean="0"/>
              <a:t>الدولة الجلائرية 3</a:t>
            </a:r>
            <a:endParaRPr lang="ar-IQ" dirty="0"/>
          </a:p>
        </p:txBody>
      </p:sp>
      <p:sp>
        <p:nvSpPr>
          <p:cNvPr id="3" name="عنوان فرعي 2"/>
          <p:cNvSpPr>
            <a:spLocks noGrp="1"/>
          </p:cNvSpPr>
          <p:nvPr>
            <p:ph type="subTitle" idx="1"/>
          </p:nvPr>
        </p:nvSpPr>
        <p:spPr>
          <a:xfrm>
            <a:off x="107504" y="764704"/>
            <a:ext cx="8928992" cy="5904656"/>
          </a:xfrm>
        </p:spPr>
        <p:txBody>
          <a:bodyPr>
            <a:normAutofit fontScale="92500" lnSpcReduction="10000"/>
          </a:bodyPr>
          <a:lstStyle/>
          <a:p>
            <a:pPr algn="r"/>
            <a:r>
              <a:rPr lang="ar-IQ" sz="1200" dirty="0" smtClean="0"/>
              <a:t>مكانة المرأة في الدولة الجلائرية:</a:t>
            </a:r>
          </a:p>
          <a:p>
            <a:pPr algn="r"/>
            <a:r>
              <a:rPr lang="ar-IQ" sz="1200" dirty="0" smtClean="0"/>
              <a:t>وكانت للمرأة مكانة عظيمة ومرموقة في عصر </a:t>
            </a:r>
            <a:r>
              <a:rPr lang="ar-IQ" sz="1200" dirty="0" err="1" smtClean="0"/>
              <a:t>الجلائريين</a:t>
            </a:r>
            <a:r>
              <a:rPr lang="ar-IQ" sz="1200" dirty="0" smtClean="0"/>
              <a:t>, يقول ابن بطوطة: (والنساء لدى الاتراك والتتر لهن حظ عظيم, وهم اذا ما كتبوا امرا يقولون فيه عن امر السلطان </a:t>
            </a:r>
            <a:r>
              <a:rPr lang="ar-IQ" sz="1200" dirty="0" err="1" smtClean="0"/>
              <a:t>والخواتيين</a:t>
            </a:r>
            <a:r>
              <a:rPr lang="ar-IQ" sz="1200" dirty="0" smtClean="0"/>
              <a:t>, ولكل خاتون في البلاد والولايات </a:t>
            </a:r>
            <a:r>
              <a:rPr lang="ar-IQ" sz="1200" dirty="0" err="1" smtClean="0"/>
              <a:t>المجابى</a:t>
            </a:r>
            <a:r>
              <a:rPr lang="ar-IQ" sz="1200" dirty="0" smtClean="0"/>
              <a:t> العظيمة.</a:t>
            </a:r>
          </a:p>
          <a:p>
            <a:pPr algn="r"/>
            <a:r>
              <a:rPr lang="ar-IQ" sz="1200" dirty="0" smtClean="0"/>
              <a:t> ولهن وخاصة زوجات السلطان صالة لترتيب وحضور مجالس الادب مع الشعراء والادباء ورجال الدين, اي بلاط مصغر. وان بعضهن اشتركن مع السلاطين في تدبير امور المملكة. وفي السياسة, كما فعلت (بغداد خاتون).</a:t>
            </a:r>
          </a:p>
          <a:p>
            <a:pPr algn="r"/>
            <a:r>
              <a:rPr lang="ar-IQ" sz="1200" dirty="0" smtClean="0"/>
              <a:t> ولم تكن لزوجات السلطان فقط تلك المكانة المرموقة في الدولة بل كانت هناك نساء اخريات لهن مكانة كبيرة مثل مرضعة السلطان اويس (مخدوم شاه) التي كانت تلقب بـ (</a:t>
            </a:r>
            <a:r>
              <a:rPr lang="ar-IQ" sz="1200" dirty="0" err="1" smtClean="0"/>
              <a:t>ايكجي</a:t>
            </a:r>
            <a:r>
              <a:rPr lang="ar-IQ" sz="1200" dirty="0" smtClean="0"/>
              <a:t>). وكانت تعد من الاميرات, يسرع اليها في القضايا المهمة والخطوب المدلهمة, ولقد شاركت هذه المرأة في بناء العمائر والمدارس والمستشفيات, والتي من اهمها في بغداد: عمارة </a:t>
            </a:r>
            <a:r>
              <a:rPr lang="ar-IQ" sz="1200" dirty="0" err="1" smtClean="0"/>
              <a:t>الايكجية</a:t>
            </a:r>
            <a:r>
              <a:rPr lang="ar-IQ" sz="1200" dirty="0" smtClean="0"/>
              <a:t>, كما انها اعادت تعمير جامع الخلفاء الذي لا يزال يسمى جامع سوق الغزل, كذلك دار الشفاء.</a:t>
            </a:r>
          </a:p>
          <a:p>
            <a:pPr algn="r"/>
            <a:r>
              <a:rPr lang="ar-IQ" sz="1200" dirty="0" smtClean="0"/>
              <a:t>نظام الدولة الجلائرية:	</a:t>
            </a:r>
          </a:p>
          <a:p>
            <a:pPr algn="r"/>
            <a:r>
              <a:rPr lang="ar-IQ" sz="1200" dirty="0" smtClean="0"/>
              <a:t>اتبعت الدولة الجلائرية نظاما يعد متطورا اداريا, وهو ما يسمى </a:t>
            </a:r>
            <a:r>
              <a:rPr lang="ar-IQ" sz="1200" dirty="0" err="1" smtClean="0"/>
              <a:t>بالدوواين</a:t>
            </a:r>
            <a:r>
              <a:rPr lang="ar-IQ" sz="1200" dirty="0" smtClean="0"/>
              <a:t>, فكانت </a:t>
            </a:r>
            <a:r>
              <a:rPr lang="ar-IQ" sz="1200" dirty="0" err="1" smtClean="0"/>
              <a:t>للجلائريين</a:t>
            </a:r>
            <a:r>
              <a:rPr lang="ar-IQ" sz="1200" dirty="0" smtClean="0"/>
              <a:t> عدة دواوين هي:</a:t>
            </a:r>
          </a:p>
          <a:p>
            <a:pPr algn="r"/>
            <a:r>
              <a:rPr lang="ar-IQ" sz="1200" dirty="0" smtClean="0"/>
              <a:t> ١-ديوان السلطنة: وهو من اهم الدواوين آنذاك ؛ ويسمى رئيسه نائب الديوان, وعمله مراقبة وتنظيم الاعمال الخارجية والداخلية في البلاط. ويعنى </a:t>
            </a:r>
            <a:r>
              <a:rPr lang="ar-IQ" sz="1200" dirty="0" err="1" smtClean="0"/>
              <a:t>بالامور</a:t>
            </a:r>
            <a:r>
              <a:rPr lang="ar-IQ" sz="1200" dirty="0" smtClean="0"/>
              <a:t> المرتبطة بالسلطان واهله واملاكهم وشؤونهم.</a:t>
            </a:r>
          </a:p>
          <a:p>
            <a:pPr algn="r"/>
            <a:r>
              <a:rPr lang="ar-IQ" sz="1200" dirty="0" smtClean="0"/>
              <a:t> ٢-الديوان الكبير أو ديوان الوزارة: وكان السلطان يختار الوزير.</a:t>
            </a:r>
          </a:p>
          <a:p>
            <a:pPr algn="r"/>
            <a:r>
              <a:rPr lang="ar-IQ" sz="1200" dirty="0" smtClean="0"/>
              <a:t>٣-ديوان الاستيفاء: ويشرف على امور الموظفين حيث ترعى الحكومة امور موظفيها في حياتهم. وبعد مماتهم تقوم برعاية اولادهم.</a:t>
            </a:r>
          </a:p>
          <a:p>
            <a:pPr algn="r"/>
            <a:r>
              <a:rPr lang="ar-IQ" sz="1200" dirty="0" smtClean="0"/>
              <a:t>٤-ديوان الاشراف: ويسمى رئيسه مشرف الملك. وينظر بعمل الدواوين المختلفة, ويطلع الحكومة على اخبار الموظفين واعمالهم.</a:t>
            </a:r>
          </a:p>
          <a:p>
            <a:pPr algn="r"/>
            <a:r>
              <a:rPr lang="ar-IQ" sz="1200" dirty="0" smtClean="0"/>
              <a:t>٥-ديوان الغ </a:t>
            </a:r>
            <a:r>
              <a:rPr lang="ar-IQ" sz="1200" dirty="0" err="1" smtClean="0"/>
              <a:t>بينكجي</a:t>
            </a:r>
            <a:r>
              <a:rPr lang="ar-IQ" sz="1200" dirty="0" smtClean="0"/>
              <a:t>: ومهمته النظر في الامور المالية.</a:t>
            </a:r>
          </a:p>
          <a:p>
            <a:pPr algn="r"/>
            <a:r>
              <a:rPr lang="ar-IQ" sz="1200" dirty="0" smtClean="0"/>
              <a:t> ٦-ديوان الانشاء: و يدون ويجمع كل القرارات والوثائق السياسية والادارية ووسائل السلاطين والوزراء وسائر الشخصيات الهامة.</a:t>
            </a:r>
          </a:p>
          <a:p>
            <a:pPr algn="r"/>
            <a:r>
              <a:rPr lang="ar-IQ" sz="1200" dirty="0" smtClean="0"/>
              <a:t>٧-ديوان النظر: وذكر </a:t>
            </a:r>
            <a:r>
              <a:rPr lang="ar-IQ" sz="1200" dirty="0" err="1" smtClean="0"/>
              <a:t>النحجواني</a:t>
            </a:r>
            <a:r>
              <a:rPr lang="ar-IQ" sz="1200" dirty="0" smtClean="0"/>
              <a:t> ان هذا الديوان يقوم بضبط امور الديوان الكبير وتدبير المال وتمويل الخزانة ونفقات الامراء واصحاب الديوان.</a:t>
            </a:r>
          </a:p>
          <a:p>
            <a:pPr algn="r"/>
            <a:r>
              <a:rPr lang="ar-IQ" sz="1200" dirty="0" smtClean="0"/>
              <a:t> ٨-ديوان القضاء: ويرأسه قاضي القضاة. وله تشكيلات قضائية في جميع انحاء البلاد. وكان القضاء حسب الشريعة الاسلامية بالنسبة للمسلمين؛ وحسب القوانين المغولية بالنسبة للمغول.</a:t>
            </a:r>
          </a:p>
          <a:p>
            <a:pPr algn="r"/>
            <a:r>
              <a:rPr lang="ar-IQ" sz="1200" dirty="0" smtClean="0"/>
              <a:t> وقد جعل </a:t>
            </a:r>
            <a:r>
              <a:rPr lang="ar-IQ" sz="1200" dirty="0" err="1" smtClean="0"/>
              <a:t>الجلائريون</a:t>
            </a:r>
            <a:r>
              <a:rPr lang="ar-IQ" sz="1200" dirty="0" smtClean="0"/>
              <a:t> القوانين باللغة التي يتحدث بها اهل الولاية أو الاقليم. فالعربية للبلاد التي تنتشر فيها العربية. والفارسية للنواحي التي تنتشر فيها الفارسية. واللغة المغولية للقبائل المغولية.</a:t>
            </a:r>
          </a:p>
          <a:p>
            <a:pPr algn="r"/>
            <a:r>
              <a:rPr lang="ar-IQ" sz="1200" dirty="0" smtClean="0"/>
              <a:t> الحياة الثقافية في ايام الدولة الجلائرية:</a:t>
            </a:r>
          </a:p>
          <a:p>
            <a:pPr algn="r"/>
            <a:r>
              <a:rPr lang="ar-IQ" sz="1200" dirty="0" smtClean="0"/>
              <a:t> كانت في هذا العصر مدارس كثيرة </a:t>
            </a:r>
            <a:r>
              <a:rPr lang="ar-IQ" sz="1200" dirty="0" err="1" smtClean="0"/>
              <a:t>معتبرة,يقوم</a:t>
            </a:r>
            <a:r>
              <a:rPr lang="ar-IQ" sz="1200" dirty="0" smtClean="0"/>
              <a:t> بالتدريس فيها اساتذة كبار . وكانت بغداد على وجه الخصوص مركزا للعلوم </a:t>
            </a:r>
            <a:r>
              <a:rPr lang="ar-IQ" sz="1200" dirty="0" err="1" smtClean="0"/>
              <a:t>والاداب</a:t>
            </a:r>
            <a:r>
              <a:rPr lang="ar-IQ" sz="1200" dirty="0" smtClean="0"/>
              <a:t>. ومن اهم تلك المدارس: الوقائية-المرجانية-</a:t>
            </a:r>
            <a:r>
              <a:rPr lang="ar-IQ" sz="1200" dirty="0" err="1" smtClean="0"/>
              <a:t>خواجه</a:t>
            </a:r>
            <a:r>
              <a:rPr lang="ar-IQ" sz="1200" dirty="0" smtClean="0"/>
              <a:t> مسعود-عاقولي-جامع سراج الدين-جامع النعمان-سيد سلطان علي-ومدرسة حملت اسم الوزير اسماعيل. ومن اهم العلوم التي كانت تدرس في ذلك الوقت العلوم الرياضية مثل الهندسة وعلم النجوم والاعداد والطب والكيمياء </a:t>
            </a:r>
            <a:r>
              <a:rPr lang="ar-IQ" sz="1200" dirty="0" err="1" smtClean="0"/>
              <a:t>والسميا</a:t>
            </a:r>
            <a:r>
              <a:rPr lang="ar-IQ" sz="1200" dirty="0" smtClean="0"/>
              <a:t>. هذا </a:t>
            </a:r>
            <a:r>
              <a:rPr lang="ar-IQ" sz="1200" dirty="0" err="1" smtClean="0"/>
              <a:t>بالاضافة</a:t>
            </a:r>
            <a:r>
              <a:rPr lang="ar-IQ" sz="1200" dirty="0" smtClean="0"/>
              <a:t> الى العلوم الدينية.</a:t>
            </a:r>
          </a:p>
          <a:p>
            <a:pPr algn="r"/>
            <a:r>
              <a:rPr lang="ar-IQ" sz="1200" dirty="0" smtClean="0"/>
              <a:t> وكان السلطان احمد </a:t>
            </a:r>
            <a:r>
              <a:rPr lang="ar-IQ" sz="1200" dirty="0" err="1" smtClean="0"/>
              <a:t>الجلائري</a:t>
            </a:r>
            <a:r>
              <a:rPr lang="ar-IQ" sz="1200" dirty="0" smtClean="0"/>
              <a:t> احدى الشخصيات الادبية الجلائرية.</a:t>
            </a:r>
          </a:p>
          <a:p>
            <a:pPr algn="r"/>
            <a:r>
              <a:rPr lang="ar-IQ" sz="1200" dirty="0" smtClean="0"/>
              <a:t>قال عنه ابن </a:t>
            </a:r>
            <a:r>
              <a:rPr lang="ar-IQ" sz="1200" dirty="0" err="1" smtClean="0"/>
              <a:t>عربشاه</a:t>
            </a:r>
            <a:r>
              <a:rPr lang="ar-IQ" sz="1200" dirty="0" smtClean="0"/>
              <a:t>: (كان السلطان عالما فاضلا كريما اديبا, شاعرا ظريفا لبيبا اريبا, يحب العلماء ويجالسهم, فقد جعل يوم الاثنين والخميس والجمعة للعلماء وحفاظ القران خاصة. لا يدخل عليه معهم غيرهم. وله مصنفات منها: الترجيح على التلويح). وتذكر لنا كتب المراجع اشعارا له بالعربية والفارسية والتركية, وديوان شعر بالفارسية.</a:t>
            </a:r>
          </a:p>
          <a:p>
            <a:pPr algn="r"/>
            <a:r>
              <a:rPr lang="ar-IQ" sz="1200" dirty="0" smtClean="0"/>
              <a:t>اما في الفنون والصناعات: فقد انتشرت صناعة المنسوجات الحريرية المقصبة, وكان اسلوب زخارفها مستمدا من الاقمشة الصينية, ووجدت خيوط براقة من معادن صلبة يطرز بها قماش الساتان الفاخر. واشتملت الزخارف المطرزة على مراوح نخيلية من ازهار اللوتس وصور حيوانات وطيور صينية منسقة داخل اشرطة او مكررة في بساطة تامة وعادة ما كونت الكتابة العربية جانبا من الزخرفة.</a:t>
            </a:r>
          </a:p>
          <a:p>
            <a:pPr algn="r"/>
            <a:r>
              <a:rPr lang="ar-IQ" sz="1200" dirty="0" smtClean="0"/>
              <a:t> وشهد هذا العصر عودة صنع الاواني </a:t>
            </a:r>
            <a:r>
              <a:rPr lang="ar-IQ" sz="1200" dirty="0" err="1" smtClean="0"/>
              <a:t>الخزافية</a:t>
            </a:r>
            <a:r>
              <a:rPr lang="ar-IQ" sz="1200" dirty="0" smtClean="0"/>
              <a:t> ذات الانواع الفاخرة, وقد احتوت زخارفها على انواع </a:t>
            </a:r>
            <a:r>
              <a:rPr lang="ar-IQ" sz="1200" dirty="0" err="1" smtClean="0"/>
              <a:t>العنقاوات</a:t>
            </a:r>
            <a:r>
              <a:rPr lang="ar-IQ" sz="1200" dirty="0" smtClean="0"/>
              <a:t> والغزلان والطيور السابحة في الفضاء وصور آدميين عليهم ملابس مغولية تحيط بها اوراق الاشجار والزهور الطبيعية ومن بين هذه الزهور وأهمها اللوتس الصينية, وتسود الروح الصينية موضوع الزخرفة.</a:t>
            </a:r>
          </a:p>
          <a:p>
            <a:pPr algn="r"/>
            <a:r>
              <a:rPr lang="ar-IQ" sz="1200" dirty="0" smtClean="0"/>
              <a:t> العمارة: اهتم </a:t>
            </a:r>
            <a:r>
              <a:rPr lang="ar-IQ" sz="1200" dirty="0" err="1" smtClean="0"/>
              <a:t>الجلائريون</a:t>
            </a:r>
            <a:r>
              <a:rPr lang="ar-IQ" sz="1200" dirty="0" smtClean="0"/>
              <a:t> بالعمارة والمدارس, وقد استمر اسلوب بناء العمائر في العصر </a:t>
            </a:r>
            <a:r>
              <a:rPr lang="ar-IQ" sz="1200" dirty="0" err="1" smtClean="0"/>
              <a:t>الجلائري</a:t>
            </a:r>
            <a:r>
              <a:rPr lang="ar-IQ" sz="1200" dirty="0" smtClean="0"/>
              <a:t>. ومن اهم العمائر التي بنيت في عهدهم: (عمارة دمشقية): وقد بنتها بغداد </a:t>
            </a:r>
            <a:r>
              <a:rPr lang="ar-IQ" sz="1200" dirty="0" err="1" smtClean="0"/>
              <a:t>خاتون,وعمارة</a:t>
            </a:r>
            <a:r>
              <a:rPr lang="ar-IQ" sz="1200" dirty="0" smtClean="0"/>
              <a:t> (دولة خانة) ومدرسة بغداد </a:t>
            </a:r>
            <a:r>
              <a:rPr lang="ar-IQ" sz="1200" dirty="0" err="1" smtClean="0"/>
              <a:t>لاهل</a:t>
            </a:r>
            <a:r>
              <a:rPr lang="ar-IQ" sz="1200" dirty="0" smtClean="0"/>
              <a:t> المذاهب الاربعة وقد انشأها </a:t>
            </a:r>
            <a:r>
              <a:rPr lang="ar-IQ" sz="1200" dirty="0" err="1" smtClean="0"/>
              <a:t>خواجها</a:t>
            </a:r>
            <a:r>
              <a:rPr lang="ar-IQ" sz="1200" dirty="0" smtClean="0"/>
              <a:t> مسعود ابن سديد ا لدولة, ومدرسة خواجة مرجان (وصاحبها امين الدين مرجان ابن عبد الله بن عبد الرحمن </a:t>
            </a:r>
            <a:r>
              <a:rPr lang="ar-IQ" sz="1200" dirty="0" err="1" smtClean="0"/>
              <a:t>الاولجياتي</a:t>
            </a:r>
            <a:r>
              <a:rPr lang="ar-IQ" sz="1200" dirty="0" smtClean="0"/>
              <a:t>).</a:t>
            </a:r>
          </a:p>
          <a:p>
            <a:pPr algn="r"/>
            <a:endParaRPr lang="ar-IQ" sz="1200" dirty="0"/>
          </a:p>
        </p:txBody>
      </p:sp>
    </p:spTree>
    <p:extLst>
      <p:ext uri="{BB962C8B-B14F-4D97-AF65-F5344CB8AC3E}">
        <p14:creationId xmlns:p14="http://schemas.microsoft.com/office/powerpoint/2010/main" val="51139548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178</Words>
  <Application>Microsoft Office PowerPoint</Application>
  <PresentationFormat>عرض على الشاشة (3:4)‏</PresentationFormat>
  <Paragraphs>23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الدولة الجلائرية 3</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الدولة الجلائرية 3</dc:title>
  <dc:creator>DR.Ahmed Saker 2O11</dc:creator>
  <cp:lastModifiedBy>DR.Ahmed Saker 2O11</cp:lastModifiedBy>
  <cp:revision>1</cp:revision>
  <dcterms:created xsi:type="dcterms:W3CDTF">2019-10-20T17:53:17Z</dcterms:created>
  <dcterms:modified xsi:type="dcterms:W3CDTF">2019-10-20T17:56:01Z</dcterms:modified>
</cp:coreProperties>
</file>