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61A4C15-3F21-4096-9032-FC94FF536659}"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4292468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61A4C15-3F21-4096-9032-FC94FF536659}"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1621449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61A4C15-3F21-4096-9032-FC94FF536659}"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236618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61A4C15-3F21-4096-9032-FC94FF536659}"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2824139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61A4C15-3F21-4096-9032-FC94FF536659}" type="datetimeFigureOut">
              <a:rPr lang="ar-IQ" smtClean="0"/>
              <a:t>21/02/1441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573496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61A4C15-3F21-4096-9032-FC94FF536659}"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1718689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61A4C15-3F21-4096-9032-FC94FF536659}" type="datetimeFigureOut">
              <a:rPr lang="ar-IQ" smtClean="0"/>
              <a:t>21/02/1441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993601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61A4C15-3F21-4096-9032-FC94FF536659}" type="datetimeFigureOut">
              <a:rPr lang="ar-IQ" smtClean="0"/>
              <a:t>21/02/1441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3337041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61A4C15-3F21-4096-9032-FC94FF536659}" type="datetimeFigureOut">
              <a:rPr lang="ar-IQ" smtClean="0"/>
              <a:t>21/02/1441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774270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1A4C15-3F21-4096-9032-FC94FF536659}"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2950455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1A4C15-3F21-4096-9032-FC94FF536659}" type="datetimeFigureOut">
              <a:rPr lang="ar-IQ" smtClean="0"/>
              <a:t>21/02/1441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0A1B0A2-3D18-4DA5-88D4-D58D9563F535}" type="slidenum">
              <a:rPr lang="ar-IQ" smtClean="0"/>
              <a:t>‹#›</a:t>
            </a:fld>
            <a:endParaRPr lang="ar-IQ"/>
          </a:p>
        </p:txBody>
      </p:sp>
    </p:spTree>
    <p:extLst>
      <p:ext uri="{BB962C8B-B14F-4D97-AF65-F5344CB8AC3E}">
        <p14:creationId xmlns:p14="http://schemas.microsoft.com/office/powerpoint/2010/main" val="2572679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61A4C15-3F21-4096-9032-FC94FF536659}" type="datetimeFigureOut">
              <a:rPr lang="ar-IQ" smtClean="0"/>
              <a:t>21/02/1441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0A1B0A2-3D18-4DA5-88D4-D58D9563F535}" type="slidenum">
              <a:rPr lang="ar-IQ" smtClean="0"/>
              <a:t>‹#›</a:t>
            </a:fld>
            <a:endParaRPr lang="ar-IQ"/>
          </a:p>
        </p:txBody>
      </p:sp>
    </p:spTree>
    <p:extLst>
      <p:ext uri="{BB962C8B-B14F-4D97-AF65-F5344CB8AC3E}">
        <p14:creationId xmlns:p14="http://schemas.microsoft.com/office/powerpoint/2010/main" val="1494155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792087"/>
          </a:xfrm>
        </p:spPr>
        <p:txBody>
          <a:bodyPr/>
          <a:lstStyle/>
          <a:p>
            <a:r>
              <a:rPr lang="ar-IQ" dirty="0" smtClean="0"/>
              <a:t>الدولة الجلائرية 2</a:t>
            </a:r>
            <a:endParaRPr lang="ar-IQ" dirty="0"/>
          </a:p>
        </p:txBody>
      </p:sp>
      <p:sp>
        <p:nvSpPr>
          <p:cNvPr id="3" name="عنوان فرعي 2"/>
          <p:cNvSpPr>
            <a:spLocks noGrp="1"/>
          </p:cNvSpPr>
          <p:nvPr>
            <p:ph type="subTitle" idx="1"/>
          </p:nvPr>
        </p:nvSpPr>
        <p:spPr>
          <a:xfrm>
            <a:off x="107504" y="836712"/>
            <a:ext cx="8784976" cy="5904656"/>
          </a:xfrm>
        </p:spPr>
        <p:txBody>
          <a:bodyPr>
            <a:noAutofit/>
          </a:bodyPr>
          <a:lstStyle/>
          <a:p>
            <a:pPr algn="r"/>
            <a:r>
              <a:rPr lang="ar-IQ" sz="1400" dirty="0" smtClean="0"/>
              <a:t>جلائر: سلالة مغولية تنتمي إلى تجمع قبائل موطنها بلاد ما وراء النهر, والدولة الجلائرية دولة أنشأها حسن بزرك على أنقاض الدولة الإيلخانية، وقد حكمت الدولة الجلائرية العراق من (٧٣٨-٨٣٦هـ) (١٣٣٨- ١٤١١م) عاصمتها بغداد, أشهر سلاطينها أويس وابنه أحمد، وتعاقب على حكم العراق مجموعة من أفراد هذه العائلة , منهم وأبرزهم:</a:t>
            </a:r>
          </a:p>
          <a:p>
            <a:pPr algn="r"/>
            <a:r>
              <a:rPr lang="ar-IQ" sz="1400" dirty="0" smtClean="0"/>
              <a:t> ١-تاج الدين (الشيخ حسن) بزرك بن حسين تولى الحكم في بغداد في الفترة (١٣٣٨ -١٣٥٦ ).</a:t>
            </a:r>
          </a:p>
          <a:p>
            <a:pPr algn="r"/>
            <a:r>
              <a:rPr lang="ar-IQ" sz="1400" dirty="0" smtClean="0"/>
              <a:t> ٢ -الشيخ أويس بن بزرك بن حسن ( ١٣٥٦ -١٣٧٤ ). سار على مسيرة ابيه في حكمه وعدله.</a:t>
            </a:r>
          </a:p>
          <a:p>
            <a:pPr algn="r"/>
            <a:r>
              <a:rPr lang="ar-IQ" sz="1400" dirty="0" smtClean="0"/>
              <a:t>٣ - جلال الدين حسين بن أويس( ١٣٧٤ -١٣٨٢).</a:t>
            </a:r>
          </a:p>
          <a:p>
            <a:pPr algn="r"/>
            <a:r>
              <a:rPr lang="ar-IQ" sz="1400" dirty="0" smtClean="0"/>
              <a:t>٤ - غياث الدين أحمد شاه زاده بن أويس : وقد تولى الحكم في الفترة ( ١٣٨٢ -١٤١٠ ).</a:t>
            </a:r>
          </a:p>
          <a:p>
            <a:pPr algn="r"/>
            <a:r>
              <a:rPr lang="ar-IQ" sz="1400" dirty="0" smtClean="0"/>
              <a:t> نظام الحكم </a:t>
            </a:r>
            <a:r>
              <a:rPr lang="ar-IQ" sz="1400" dirty="0" err="1" smtClean="0"/>
              <a:t>الجلائري</a:t>
            </a:r>
            <a:r>
              <a:rPr lang="ar-IQ" sz="1400" dirty="0" smtClean="0"/>
              <a:t> :</a:t>
            </a:r>
          </a:p>
          <a:p>
            <a:pPr algn="r"/>
            <a:r>
              <a:rPr lang="ar-IQ" sz="1400" dirty="0" smtClean="0"/>
              <a:t>قسم </a:t>
            </a:r>
            <a:r>
              <a:rPr lang="ar-IQ" sz="1400" dirty="0" err="1" smtClean="0"/>
              <a:t>الجلائريون</a:t>
            </a:r>
            <a:r>
              <a:rPr lang="ar-IQ" sz="1400" dirty="0" smtClean="0"/>
              <a:t> الولايات التي تحت سيطرتهم إلى قسمين:</a:t>
            </a:r>
          </a:p>
          <a:p>
            <a:pPr algn="r"/>
            <a:r>
              <a:rPr lang="ar-IQ" sz="1400" dirty="0" smtClean="0"/>
              <a:t>١-ولايات مستقلة داخليا, تابعة للحكومة المركزية. كولايات: شروان وكيلان </a:t>
            </a:r>
            <a:r>
              <a:rPr lang="ar-IQ" sz="1400" dirty="0" err="1" smtClean="0"/>
              <a:t>ومازندران</a:t>
            </a:r>
            <a:r>
              <a:rPr lang="ar-IQ" sz="1400" dirty="0" smtClean="0"/>
              <a:t>.</a:t>
            </a:r>
          </a:p>
          <a:p>
            <a:pPr algn="r"/>
            <a:r>
              <a:rPr lang="ar-IQ" sz="1400" dirty="0" smtClean="0"/>
              <a:t>٢-ولايات تابعة مباشرة للحكم المركزي. كولايات </a:t>
            </a:r>
            <a:r>
              <a:rPr lang="ar-IQ" sz="1400" dirty="0" err="1" smtClean="0"/>
              <a:t>آذربيجان</a:t>
            </a:r>
            <a:r>
              <a:rPr lang="ar-IQ" sz="1400" dirty="0" smtClean="0"/>
              <a:t> واران </a:t>
            </a:r>
            <a:r>
              <a:rPr lang="ar-IQ" sz="1400" dirty="0" err="1" smtClean="0"/>
              <a:t>وموعان</a:t>
            </a:r>
            <a:r>
              <a:rPr lang="ar-IQ" sz="1400" dirty="0" smtClean="0"/>
              <a:t>, والعراق .</a:t>
            </a:r>
          </a:p>
          <a:p>
            <a:pPr algn="r"/>
            <a:r>
              <a:rPr lang="ar-IQ" sz="1400" dirty="0" smtClean="0"/>
              <a:t> واتخذ </a:t>
            </a:r>
            <a:r>
              <a:rPr lang="ar-IQ" sz="1400" dirty="0" err="1" smtClean="0"/>
              <a:t>الجلائريون</a:t>
            </a:r>
            <a:r>
              <a:rPr lang="ar-IQ" sz="1400" dirty="0" smtClean="0"/>
              <a:t> علما خاصا بدولتهم , في وسطه صورة ثعبان ضخم (تنين) .</a:t>
            </a:r>
          </a:p>
          <a:p>
            <a:pPr algn="r"/>
            <a:r>
              <a:rPr lang="ar-IQ" sz="1400" dirty="0" smtClean="0"/>
              <a:t> وأهتمت دولتهم بالاحتفال بالمناسبات الدينية الاسلامية إضافة </a:t>
            </a:r>
            <a:r>
              <a:rPr lang="ar-IQ" sz="1400" dirty="0" err="1" smtClean="0"/>
              <a:t>للاعياد</a:t>
            </a:r>
            <a:r>
              <a:rPr lang="ar-IQ" sz="1400" dirty="0" smtClean="0"/>
              <a:t> القومية. ومن اهم الاعياد الدينية: عيد الفطر وعيد الاضحى.</a:t>
            </a:r>
          </a:p>
          <a:p>
            <a:pPr algn="r"/>
            <a:r>
              <a:rPr lang="ar-IQ" sz="1400" dirty="0" smtClean="0"/>
              <a:t> وقد ضربت النقود في بغداد زمن الدولة الجلائرية ايام الشيخ حسن بزرك في البصرة والحلة.</a:t>
            </a:r>
          </a:p>
          <a:p>
            <a:pPr algn="r"/>
            <a:r>
              <a:rPr lang="ar-IQ" sz="1400" dirty="0" smtClean="0"/>
              <a:t>وكذا الحال في ايام ابنه اويس وقد كتبت بالعربية والكوفية المعتادة. كذلك ايام السلطان جلال الدين حسين بهادر خان, وفي عهد السلطان احمد بهادر خان.</a:t>
            </a:r>
          </a:p>
          <a:p>
            <a:pPr algn="r"/>
            <a:r>
              <a:rPr lang="ar-IQ" sz="1400" dirty="0" smtClean="0"/>
              <a:t> المجتمع: يتكون المجتمع في عهد </a:t>
            </a:r>
            <a:r>
              <a:rPr lang="ar-IQ" sz="1400" dirty="0" err="1" smtClean="0"/>
              <a:t>الجلائريين</a:t>
            </a:r>
            <a:r>
              <a:rPr lang="ar-IQ" sz="1400" dirty="0" smtClean="0"/>
              <a:t> من اربع طبقات هي:</a:t>
            </a:r>
          </a:p>
          <a:p>
            <a:pPr algn="r"/>
            <a:r>
              <a:rPr lang="ar-IQ" sz="1400" dirty="0" smtClean="0"/>
              <a:t> (أ)-الطبقة الحاكمة: ويأتي على رأسها السلطان, وزوجاته , والامراء, ثم الوزراء. علما ان </a:t>
            </a:r>
            <a:r>
              <a:rPr lang="ar-IQ" sz="1400" dirty="0" err="1" smtClean="0"/>
              <a:t>الجلائريين</a:t>
            </a:r>
            <a:r>
              <a:rPr lang="ar-IQ" sz="1400" dirty="0" smtClean="0"/>
              <a:t> قد اتخذوا لهم وزيرا واحدا.</a:t>
            </a:r>
          </a:p>
          <a:p>
            <a:pPr algn="r"/>
            <a:r>
              <a:rPr lang="ar-IQ" sz="1400" dirty="0" smtClean="0"/>
              <a:t> ب-طبقة رجال الدين.</a:t>
            </a:r>
          </a:p>
          <a:p>
            <a:pPr algn="r"/>
            <a:r>
              <a:rPr lang="ar-IQ" sz="1400" dirty="0" smtClean="0"/>
              <a:t> ج-طبقة الموظفين: وهم الموظفون الذين كانوا يلتحقون بالدواوين, وكانت لهم رواتب ثابتة اثناء الخدمة, وبعد انتهائها يحصلون على مكافأة, اما في حالة وفاتهم فقد كان ورثتهم يمنحون مكافاة قد تكون عقارات أو اموال سائلة.</a:t>
            </a:r>
          </a:p>
          <a:p>
            <a:pPr algn="r"/>
            <a:r>
              <a:rPr lang="ar-IQ" sz="1400" dirty="0" smtClean="0"/>
              <a:t>د-طبقة الصناع والزراع والتجار: وينقسم الصناع إلى فئتين: عمال الدولة, وحقوقهم مؤمنة من قبل الديوان الكبير. وفئة تعمل لحسابها ولها محال خاصة بها. اما الزارع فكانوا يرتبطون </a:t>
            </a:r>
            <a:r>
              <a:rPr lang="ar-IQ" sz="1400" dirty="0" err="1" smtClean="0"/>
              <a:t>بالارض</a:t>
            </a:r>
            <a:r>
              <a:rPr lang="ar-IQ" sz="1400" dirty="0" smtClean="0"/>
              <a:t> الزراعية.</a:t>
            </a:r>
          </a:p>
          <a:p>
            <a:pPr algn="r"/>
            <a:r>
              <a:rPr lang="ar-IQ" sz="1400" dirty="0" smtClean="0"/>
              <a:t> بعد ذلك يأتي التجار حيث اعتنى المغول بالتجارة فراجت بين المشرق والمغرب. كما انهم اهتموا بالطرق التجارية.</a:t>
            </a:r>
          </a:p>
          <a:p>
            <a:pPr algn="r"/>
            <a:r>
              <a:rPr lang="ar-IQ" sz="1400" smtClean="0"/>
              <a:t>م</a:t>
            </a:r>
            <a:endParaRPr lang="ar-IQ" sz="1400" dirty="0"/>
          </a:p>
        </p:txBody>
      </p:sp>
    </p:spTree>
    <p:extLst>
      <p:ext uri="{BB962C8B-B14F-4D97-AF65-F5344CB8AC3E}">
        <p14:creationId xmlns:p14="http://schemas.microsoft.com/office/powerpoint/2010/main" val="20162463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403</Words>
  <Application>Microsoft Office PowerPoint</Application>
  <PresentationFormat>عرض على الشاشة (3:4)‏</PresentationFormat>
  <Paragraphs>21</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الدولة الجلائرية 2</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الدولة الجلائرية 2</dc:title>
  <dc:creator>DR.Ahmed Saker 2O11</dc:creator>
  <cp:lastModifiedBy>DR.Ahmed Saker 2O11</cp:lastModifiedBy>
  <cp:revision>1</cp:revision>
  <dcterms:created xsi:type="dcterms:W3CDTF">2019-10-20T17:48:31Z</dcterms:created>
  <dcterms:modified xsi:type="dcterms:W3CDTF">2019-10-20T17:52:55Z</dcterms:modified>
</cp:coreProperties>
</file>