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الخامسة احتمالات متقدمة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88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0"/>
                <a:ext cx="8686800" cy="6858000"/>
              </a:xfrm>
            </p:spPr>
            <p:txBody>
              <a:bodyPr/>
              <a:lstStyle/>
              <a:p>
                <a:pPr rtl="1"/>
                <a:r>
                  <a:rPr lang="en-US" b="1" i="1" dirty="0"/>
                  <a:t> 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b="1" i="1" dirty="0"/>
                  <a:t> 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b="1" i="1" u="sng" dirty="0"/>
                  <a:t>Joint probability  function</a:t>
                </a:r>
                <a:endParaRPr lang="en-US" dirty="0"/>
              </a:p>
              <a:p>
                <a:pPr marL="0" indent="0" rtl="1">
                  <a:buNone/>
                </a:pPr>
                <a:r>
                  <a:rPr lang="en-US" dirty="0"/>
                  <a:t>Let  </a:t>
                </a:r>
                <a:r>
                  <a:rPr lang="en-US" dirty="0" err="1"/>
                  <a:t>x,y</a:t>
                </a:r>
                <a:r>
                  <a:rPr lang="en-US" dirty="0"/>
                  <a:t> be random var.      then f(</a:t>
                </a:r>
                <a:r>
                  <a:rPr lang="en-US" dirty="0" err="1"/>
                  <a:t>x,y</a:t>
                </a:r>
                <a:r>
                  <a:rPr lang="en-US" dirty="0"/>
                  <a:t>) is </a:t>
                </a:r>
                <a:r>
                  <a:rPr lang="en-US" dirty="0" err="1"/>
                  <a:t>j.p.f</a:t>
                </a:r>
                <a:r>
                  <a:rPr lang="en-US" dirty="0"/>
                  <a:t>     if </a:t>
                </a:r>
              </a:p>
              <a:p>
                <a:pPr marL="0" indent="0" rtl="1">
                  <a:buNone/>
                </a:pPr>
                <a:r>
                  <a:rPr lang="en-US" dirty="0"/>
                  <a:t>0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r>
                  <a:rPr lang="ar-IQ" dirty="0"/>
                  <a:t> </a:t>
                </a:r>
                <a:r>
                  <a:rPr lang="en-US" dirty="0"/>
                  <a:t>f(</a:t>
                </a:r>
                <a:r>
                  <a:rPr lang="en-US" dirty="0" err="1"/>
                  <a:t>x,y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1 </a:t>
                </a:r>
              </a:p>
              <a:p>
                <a:pPr marL="0" indent="0" rtl="1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∀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∀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nary>
                      </m:e>
                    </m:nary>
                  </m:oMath>
                </a14:m>
                <a:r>
                  <a:rPr lang="en-US" dirty="0"/>
                  <a:t> = 1  If (x , y) are discrete random variables </a:t>
                </a:r>
              </a:p>
              <a:p>
                <a:pPr marL="0" indent="0" rtl="1">
                  <a:buNone/>
                </a:pPr>
                <a:r>
                  <a:rPr lang="en-US" dirty="0"/>
                  <a:t>If (</a:t>
                </a:r>
                <a:r>
                  <a:rPr lang="en-US" dirty="0" err="1"/>
                  <a:t>x,y</a:t>
                </a:r>
                <a:r>
                  <a:rPr lang="en-US" dirty="0"/>
                  <a:t>) are continues then </a:t>
                </a:r>
              </a:p>
              <a:p>
                <a:pPr marL="0" indent="0">
                  <a:buNone/>
                </a:pPr>
                <a:r>
                  <a:rPr lang="en-US" dirty="0"/>
                  <a:t>_ 0 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f(</a:t>
                </a:r>
                <a:r>
                  <a:rPr lang="en-US" dirty="0" err="1"/>
                  <a:t>x,y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686800" cy="6858000"/>
              </a:xfrm>
              <a:blipFill rotWithShape="1">
                <a:blip r:embed="rId2"/>
                <a:stretch>
                  <a:fillRect l="-1754" t="-88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26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</p:nvPr>
        </p:nvGraphicFramePr>
        <p:xfrm>
          <a:off x="1531620" y="2587752"/>
          <a:ext cx="6080760" cy="1610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x/y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1/15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6/15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2/15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4/15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9/15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3/15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5/15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>
                          <a:effectLst/>
                        </a:rPr>
                        <a:t>7/15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67175" algn="l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31938" y="2587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 : let  f(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)=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x+y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)/15      x=1,2     y=0,1,2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Find p(x=2,y=1) =3/15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P(x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≤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 2,y=2) =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px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</a:rPr>
              <a:t>=2,y=2+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7175" algn="l"/>
                <a:tab pos="59436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4/15 +3/15  =7/15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1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05297"/>
            <a:ext cx="8229600" cy="111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042" y="2551837"/>
                <a:ext cx="70104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Find p(x=2,y=1) =3/15</a:t>
                </a:r>
              </a:p>
              <a:p>
                <a:pPr rtl="1"/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ar-IQ">
                        <a:latin typeface="Cambria Math"/>
                      </a:rPr>
                      <m:t>≤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) =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 </m:t>
                    </m:r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4/15 +3/15  =7/15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P(x=-2,y=2) =0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2" y="2551837"/>
                <a:ext cx="7010400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696" b="-48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77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5419171" cy="237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3284821"/>
            <a:ext cx="28886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58243"/>
            <a:ext cx="541655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24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181370"/>
            <a:ext cx="5275879" cy="257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823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58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المحاضرة الخامسة احتمالات متقدمة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احتمالات متقدمة</dc:title>
  <dc:creator>LAITH</dc:creator>
  <cp:lastModifiedBy>LAITH</cp:lastModifiedBy>
  <cp:revision>13</cp:revision>
  <dcterms:created xsi:type="dcterms:W3CDTF">2006-08-16T00:00:00Z</dcterms:created>
  <dcterms:modified xsi:type="dcterms:W3CDTF">2019-08-16T12:23:43Z</dcterms:modified>
</cp:coreProperties>
</file>