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محاضرات بوربوينت</a:t>
            </a: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المحاضرة الخامسة احتمالات متقدمة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08890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0" y="0"/>
                <a:ext cx="8686800" cy="6858000"/>
              </a:xfrm>
            </p:spPr>
            <p:txBody>
              <a:bodyPr/>
              <a:lstStyle/>
              <a:p>
                <a:pPr rtl="1"/>
                <a:r>
                  <a:rPr lang="en-US" b="1" i="1" dirty="0"/>
                  <a:t> </a:t>
                </a:r>
                <a:endParaRPr lang="en-US" dirty="0"/>
              </a:p>
              <a:p>
                <a:pPr marL="0" indent="0" rtl="1">
                  <a:buNone/>
                </a:pPr>
                <a:r>
                  <a:rPr lang="en-US" b="1" i="1" dirty="0"/>
                  <a:t> </a:t>
                </a:r>
                <a:endParaRPr lang="en-US" dirty="0"/>
              </a:p>
              <a:p>
                <a:pPr marL="0" indent="0" rtl="1">
                  <a:buNone/>
                </a:pPr>
                <a:r>
                  <a:rPr lang="en-US" b="1" i="1" u="sng" dirty="0"/>
                  <a:t>Joint probability  function</a:t>
                </a:r>
                <a:endParaRPr lang="en-US" dirty="0"/>
              </a:p>
              <a:p>
                <a:pPr marL="0" indent="0" rtl="1">
                  <a:buNone/>
                </a:pPr>
                <a:r>
                  <a:rPr lang="en-US" dirty="0"/>
                  <a:t>Let  </a:t>
                </a:r>
                <a:r>
                  <a:rPr lang="en-US" dirty="0" err="1"/>
                  <a:t>x,y</a:t>
                </a:r>
                <a:r>
                  <a:rPr lang="en-US" dirty="0"/>
                  <a:t> be random var.      then f(</a:t>
                </a:r>
                <a:r>
                  <a:rPr lang="en-US" dirty="0" err="1"/>
                  <a:t>x,y</a:t>
                </a:r>
                <a:r>
                  <a:rPr lang="en-US" dirty="0"/>
                  <a:t>) is </a:t>
                </a:r>
                <a:r>
                  <a:rPr lang="en-US" dirty="0" err="1"/>
                  <a:t>j.p.f</a:t>
                </a:r>
                <a:r>
                  <a:rPr lang="en-US" dirty="0"/>
                  <a:t>     if </a:t>
                </a:r>
              </a:p>
              <a:p>
                <a:pPr marL="0" indent="0" rtl="1">
                  <a:buNone/>
                </a:pPr>
                <a:r>
                  <a:rPr lang="en-US" dirty="0"/>
                  <a:t>0</a:t>
                </a:r>
                <a14:m>
                  <m:oMath xmlns:m="http://schemas.openxmlformats.org/officeDocument/2006/math">
                    <m:r>
                      <a:rPr lang="ar-IQ">
                        <a:latin typeface="Cambria Math"/>
                      </a:rPr>
                      <m:t>≤</m:t>
                    </m:r>
                  </m:oMath>
                </a14:m>
                <a:r>
                  <a:rPr lang="ar-IQ" dirty="0"/>
                  <a:t> </a:t>
                </a:r>
                <a:r>
                  <a:rPr lang="en-US" dirty="0"/>
                  <a:t>f(</a:t>
                </a:r>
                <a:r>
                  <a:rPr lang="en-US" dirty="0" err="1"/>
                  <a:t>x,y</a:t>
                </a:r>
                <a:r>
                  <a:rPr lang="en-US" dirty="0"/>
                  <a:t>) </a:t>
                </a:r>
                <a14:m>
                  <m:oMath xmlns:m="http://schemas.openxmlformats.org/officeDocument/2006/math">
                    <m:r>
                      <a:rPr lang="ar-IQ">
                        <a:latin typeface="Cambria Math"/>
                      </a:rPr>
                      <m:t>≤</m:t>
                    </m:r>
                  </m:oMath>
                </a14:m>
                <a:r>
                  <a:rPr lang="en-US" dirty="0"/>
                  <a:t> 1 </a:t>
                </a:r>
              </a:p>
              <a:p>
                <a:pPr marL="0" indent="0" rtl="1">
                  <a:buNone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∀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  <m:sup/>
                      <m:e>
                        <m:nary>
                          <m:naryPr>
                            <m:chr m:val="∑"/>
                            <m:limLoc m:val="undOvr"/>
                            <m:sup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latin typeface="Cambria Math"/>
                              </a:rPr>
                              <m:t>∀</m:t>
                            </m:r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sub>
                          <m:sup/>
                          <m:e>
                            <m:r>
                              <a:rPr lang="en-US" i="1">
                                <a:latin typeface="Cambria Math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d>
                          </m:e>
                        </m:nary>
                      </m:e>
                    </m:nary>
                  </m:oMath>
                </a14:m>
                <a:r>
                  <a:rPr lang="en-US" dirty="0"/>
                  <a:t> = 1  If (x , y) are discrete random variables </a:t>
                </a:r>
              </a:p>
              <a:p>
                <a:pPr marL="0" indent="0" rtl="1">
                  <a:buNone/>
                </a:pPr>
                <a:r>
                  <a:rPr lang="en-US" dirty="0"/>
                  <a:t>If (</a:t>
                </a:r>
                <a:r>
                  <a:rPr lang="en-US" dirty="0" err="1"/>
                  <a:t>x,y</a:t>
                </a:r>
                <a:r>
                  <a:rPr lang="en-US" dirty="0"/>
                  <a:t>) are continues then </a:t>
                </a:r>
              </a:p>
              <a:p>
                <a:pPr marL="0" indent="0">
                  <a:buNone/>
                </a:pPr>
                <a:r>
                  <a:rPr lang="en-US" dirty="0"/>
                  <a:t>_ 0 </a:t>
                </a:r>
                <a14:m>
                  <m:oMath xmlns:m="http://schemas.openxmlformats.org/officeDocument/2006/math">
                    <m:r>
                      <a:rPr lang="ar-IQ">
                        <a:latin typeface="Cambria Math"/>
                      </a:rPr>
                      <m:t>≤</m:t>
                    </m:r>
                  </m:oMath>
                </a14:m>
                <a:r>
                  <a:rPr lang="en-US" dirty="0"/>
                  <a:t> f(</a:t>
                </a:r>
                <a:r>
                  <a:rPr lang="en-US" dirty="0" err="1"/>
                  <a:t>x,y</a:t>
                </a:r>
                <a:r>
                  <a:rPr lang="en-US" dirty="0"/>
                  <a:t>) </a:t>
                </a:r>
                <a14:m>
                  <m:oMath xmlns:m="http://schemas.openxmlformats.org/officeDocument/2006/math">
                    <m:r>
                      <a:rPr lang="ar-IQ">
                        <a:latin typeface="Cambria Math"/>
                      </a:rPr>
                      <m:t>≤</m:t>
                    </m:r>
                  </m:oMath>
                </a14:m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8686800" cy="6858000"/>
              </a:xfrm>
              <a:blipFill rotWithShape="1">
                <a:blip r:embed="rId2"/>
                <a:stretch>
                  <a:fillRect l="-1754" t="-889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4265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sz="quarter" idx="1"/>
          </p:nvPr>
        </p:nvGraphicFramePr>
        <p:xfrm>
          <a:off x="1531620" y="2587752"/>
          <a:ext cx="6080760" cy="16108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6025"/>
                <a:gridCol w="1216025"/>
                <a:gridCol w="1216025"/>
                <a:gridCol w="1216025"/>
                <a:gridCol w="121666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x/y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P(x)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1/15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2/15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3/15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6/15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2/15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3/15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4/15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9/15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P(y)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3/15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5/15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7/15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31938" y="25876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67175" algn="l"/>
                <a:tab pos="5943600" algn="r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Ex : let  f(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x,y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)=  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x+y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)/15      x=1,2     y=0,1,2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67175" algn="l"/>
                <a:tab pos="5943600" algn="r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67175" algn="l"/>
                <a:tab pos="5943600" algn="r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Find p(x=2,y=1) =3/15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67175" algn="l"/>
                <a:tab pos="5943600" algn="r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P(x</a:t>
            </a:r>
            <a:r>
              <a:rPr kumimoji="0" lang="ar-IQ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libri" pitchFamily="34" charset="0"/>
                <a:cs typeface="Arial" pitchFamily="34" charset="0"/>
              </a:rPr>
              <a:t>≤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libri" pitchFamily="34" charset="0"/>
                <a:cs typeface="Arial" pitchFamily="34" charset="0"/>
              </a:rPr>
              <a:t> 2,y=2) =</a:t>
            </a:r>
            <a:r>
              <a:rPr kumimoji="0" 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libri" pitchFamily="34" charset="0"/>
                <a:cs typeface="Arial" pitchFamily="34" charset="0"/>
              </a:rPr>
              <a:t>px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libri" pitchFamily="34" charset="0"/>
                <a:cs typeface="Arial" pitchFamily="34" charset="0"/>
              </a:rPr>
              <a:t>=2,y=2+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67175" algn="l"/>
                <a:tab pos="5943600" algn="r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4/15 +3/15  =7/15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410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05297"/>
            <a:ext cx="8229600" cy="1115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042" y="2551837"/>
                <a:ext cx="7010400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 </a:t>
                </a:r>
              </a:p>
              <a:p>
                <a:pPr rtl="1"/>
                <a:r>
                  <a:rPr lang="en-US" dirty="0"/>
                  <a:t>Find p(x=2,y=1) =3/15</a:t>
                </a:r>
              </a:p>
              <a:p>
                <a:pPr rtl="1"/>
                <a:r>
                  <a:rPr lang="en-US" dirty="0"/>
                  <a:t>P(x</a:t>
                </a:r>
                <a14:m>
                  <m:oMath xmlns:m="http://schemas.openxmlformats.org/officeDocument/2006/math">
                    <m:r>
                      <a:rPr lang="ar-IQ">
                        <a:latin typeface="Cambria Math"/>
                      </a:rPr>
                      <m:t>≤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2</m:t>
                    </m:r>
                    <m:r>
                      <a:rPr lang="en-US" i="1">
                        <a:latin typeface="Cambria Math"/>
                      </a:rPr>
                      <m:t>,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2</m:t>
                    </m:r>
                    <m:r>
                      <a:rPr lang="en-US" i="1">
                        <a:latin typeface="Cambria Math"/>
                      </a:rPr>
                      <m:t>) =</m:t>
                    </m:r>
                    <m:r>
                      <a:rPr lang="en-US" i="1"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=</m:t>
                        </m:r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  <m:r>
                          <a:rPr lang="en-US" i="1">
                            <a:latin typeface="Cambria Math"/>
                          </a:rPr>
                          <m:t>=</m:t>
                        </m:r>
                        <m:r>
                          <a:rPr lang="en-US" i="1">
                            <a:latin typeface="Cambria Math"/>
                          </a:rPr>
                          <m:t>2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+ </m:t>
                    </m:r>
                  </m:oMath>
                </a14:m>
                <a:endParaRPr lang="en-US" dirty="0"/>
              </a:p>
              <a:p>
                <a:pPr rtl="1"/>
                <a:r>
                  <a:rPr lang="en-US" dirty="0"/>
                  <a:t>4/15 +3/15  =7/15</a:t>
                </a:r>
              </a:p>
              <a:p>
                <a:pPr rtl="1"/>
                <a:r>
                  <a:rPr lang="en-US" dirty="0"/>
                  <a:t> </a:t>
                </a:r>
              </a:p>
              <a:p>
                <a:pPr rtl="1"/>
                <a:r>
                  <a:rPr lang="en-US" dirty="0"/>
                  <a:t>P(x=-2,y=2) =0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42" y="2551837"/>
                <a:ext cx="7010400" cy="1754326"/>
              </a:xfrm>
              <a:prstGeom prst="rect">
                <a:avLst/>
              </a:prstGeom>
              <a:blipFill rotWithShape="1">
                <a:blip r:embed="rId3"/>
                <a:stretch>
                  <a:fillRect l="-696" b="-487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7771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609600"/>
            <a:ext cx="5419171" cy="2378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85800" y="3284821"/>
            <a:ext cx="288862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458243"/>
            <a:ext cx="5416550" cy="134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2246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060" y="2181370"/>
            <a:ext cx="5275879" cy="2571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78230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</TotalTime>
  <Words>58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</vt:lpstr>
      <vt:lpstr>المحاضرة الخامسة احتمالات متقدمة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الخامسة احتمالات متقدمة</dc:title>
  <dc:creator>LAITH</dc:creator>
  <cp:lastModifiedBy>LAITH</cp:lastModifiedBy>
  <cp:revision>13</cp:revision>
  <dcterms:created xsi:type="dcterms:W3CDTF">2006-08-16T00:00:00Z</dcterms:created>
  <dcterms:modified xsi:type="dcterms:W3CDTF">2019-08-16T12:23:43Z</dcterms:modified>
</cp:coreProperties>
</file>