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الثانية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777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76200" y="58847"/>
                <a:ext cx="6934200" cy="646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EX:- </a:t>
                </a:r>
              </a:p>
              <a:p>
                <a:r>
                  <a:rPr lang="en-US" dirty="0"/>
                  <a:t>P(x) =        2k         x=0</a:t>
                </a:r>
              </a:p>
              <a:p>
                <a:r>
                  <a:rPr lang="en-US" dirty="0"/>
                  <a:t>                   K          x=1</a:t>
                </a:r>
              </a:p>
              <a:p>
                <a:r>
                  <a:rPr lang="en-US" dirty="0"/>
                  <a:t>                   3k        x=2</a:t>
                </a:r>
              </a:p>
              <a:p>
                <a:r>
                  <a:rPr lang="en-US" dirty="0"/>
                  <a:t>                    0          other wise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 </a:t>
                </a:r>
              </a:p>
              <a:p>
                <a:r>
                  <a:rPr lang="en-US" dirty="0"/>
                  <a:t>1_ find k </a:t>
                </a:r>
              </a:p>
              <a:p>
                <a:r>
                  <a:rPr lang="en-US" dirty="0"/>
                  <a:t>2k + k + 3k = 1 </a:t>
                </a:r>
              </a:p>
              <a:p>
                <a:r>
                  <a:rPr lang="en-US" dirty="0"/>
                  <a:t>6 k= 1             k=1  /6 </a:t>
                </a:r>
              </a:p>
              <a:p>
                <a:r>
                  <a:rPr lang="en-US" dirty="0"/>
                  <a:t> P(x) = 2/6 = 1/3 ;x =0 </a:t>
                </a:r>
              </a:p>
              <a:p>
                <a:r>
                  <a:rPr lang="en-US" dirty="0"/>
                  <a:t>            1/6 ; x =1 </a:t>
                </a:r>
              </a:p>
              <a:p>
                <a:r>
                  <a:rPr lang="en-US" dirty="0"/>
                  <a:t>             3/6 = ½ , x =2 </a:t>
                </a:r>
              </a:p>
              <a:p>
                <a:pPr lvl="0"/>
                <a:r>
                  <a:rPr lang="en-US" dirty="0"/>
                  <a:t>other wise</a:t>
                </a:r>
              </a:p>
              <a:p>
                <a:r>
                  <a:rPr lang="en-US" dirty="0"/>
                  <a:t>find1-p(1.5)  , 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0) ,p(x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≥</m:t>
                    </m:r>
                  </m:oMath>
                </a14:m>
                <a:r>
                  <a:rPr lang="en-US" dirty="0"/>
                  <a:t>0) ,p(x=2)</a:t>
                </a:r>
              </a:p>
              <a:p>
                <a:r>
                  <a:rPr lang="en-US" dirty="0"/>
                  <a:t>solution:</a:t>
                </a:r>
              </a:p>
              <a:p>
                <a:r>
                  <a:rPr lang="en-US" dirty="0"/>
                  <a:t>1-p(x=1.5) =0</a:t>
                </a:r>
              </a:p>
              <a:p>
                <a:r>
                  <a:rPr lang="en-US" dirty="0"/>
                  <a:t>2=p(x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&gt;</m:t>
                    </m:r>
                  </m:oMath>
                </a14:m>
                <a:r>
                  <a:rPr lang="en-US" dirty="0"/>
                  <a:t>0) =p(x=1)+p(x=2)= 1/6 +3/6 =4/6=2/3</a:t>
                </a:r>
              </a:p>
              <a:p>
                <a:pPr lvl="0"/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≥</m:t>
                    </m:r>
                  </m:oMath>
                </a14:m>
                <a:r>
                  <a:rPr lang="en-US" dirty="0"/>
                  <a:t>0) =p(x=0)+p(x=1)+p(x=2)=2/6+1/6+3/6=6/6=1</a:t>
                </a:r>
              </a:p>
              <a:p>
                <a:pPr lvl="0"/>
                <a:r>
                  <a:rPr lang="en-US" dirty="0"/>
                  <a:t>p(x=2)=2/3</a:t>
                </a:r>
              </a:p>
              <a:p>
                <a:r>
                  <a:rPr lang="en-US" dirty="0"/>
                  <a:t> 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58847"/>
                <a:ext cx="6934200" cy="6463308"/>
              </a:xfrm>
              <a:prstGeom prst="rect">
                <a:avLst/>
              </a:prstGeom>
              <a:blipFill rotWithShape="1">
                <a:blip r:embed="rId2"/>
                <a:stretch>
                  <a:fillRect l="-70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04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0" indent="0">
              <a:buNone/>
            </a:pP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0" y="2870806"/>
                <a:ext cx="6858000" cy="3979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err="1"/>
                  <a:t>D</a:t>
                </a:r>
                <a:r>
                  <a:rPr lang="en-US" b="1" dirty="0" err="1"/>
                  <a:t>efiniton</a:t>
                </a:r>
                <a:r>
                  <a:rPr lang="en-US" b="1" dirty="0"/>
                  <a:t>:</a:t>
                </a:r>
                <a:endParaRPr lang="en-US" dirty="0"/>
              </a:p>
              <a:p>
                <a:pPr rtl="1"/>
                <a:r>
                  <a:rPr lang="ar-IQ" dirty="0"/>
                  <a:t>أذا كان   </a:t>
                </a:r>
                <a:r>
                  <a:rPr lang="en-US" dirty="0"/>
                  <a:t>x</a:t>
                </a:r>
                <a:r>
                  <a:rPr lang="ar-IQ" dirty="0"/>
                  <a:t>  متغير عشوائي يمتلك دالة أحتمالية فأذا كان  </a:t>
                </a:r>
                <a:r>
                  <a:rPr lang="en-US" dirty="0"/>
                  <a:t>f(g(x)) </a:t>
                </a:r>
                <a:r>
                  <a:rPr lang="ar-IQ" dirty="0"/>
                  <a:t> دالة حقيقية فأن التوقع الرياضي للدالة </a:t>
                </a:r>
                <a:r>
                  <a:rPr lang="en-US" dirty="0"/>
                  <a:t>g(x)</a:t>
                </a:r>
                <a:r>
                  <a:rPr lang="ar-IQ" dirty="0"/>
                  <a:t> يرمز له  </a:t>
                </a:r>
                <a:r>
                  <a:rPr lang="en-US" dirty="0"/>
                  <a:t>E(g(x) </a:t>
                </a:r>
                <a:r>
                  <a:rPr lang="ar-IQ" dirty="0"/>
                  <a:t> معطى لل صيغة الأتية :</a:t>
                </a:r>
                <a:endParaRPr lang="en-US" dirty="0"/>
              </a:p>
              <a:p>
                <a:pPr rtl="1"/>
                <a:r>
                  <a:rPr lang="ar-IQ" dirty="0"/>
                  <a:t> </a:t>
                </a:r>
                <a:r>
                  <a:rPr lang="en-US" dirty="0"/>
                  <a:t>E(g(x)) =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eqArr>
                          <m:eqArrPr>
                            <m:ctrlPr>
                              <a:rPr lang="en-US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𝑖𝑓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𝑖𝑠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𝑑𝑖𝑠𝑐𝑟𝑒𝑡𝑒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e>
                        </m:eqArr>
                      </m:e>
                    </m:nary>
                  </m:oMath>
                </a14:m>
                <a:r>
                  <a:rPr lang="en-US" dirty="0"/>
                  <a:t> </a:t>
                </a:r>
              </a:p>
              <a:p>
                <a:pPr rtl="1"/>
                <a:r>
                  <a:rPr lang="en-US" dirty="0"/>
                  <a:t>	          	       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  </m:t>
                        </m:r>
                        <m:r>
                          <a:rPr lang="en-US" i="1">
                            <a:latin typeface="Cambria Math"/>
                          </a:rPr>
                          <m:t>𝑖𝑓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𝑖𝑠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𝑐𝑜𝑛𝑡𝑖𝑛𝑢𝑠𝑒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dirty="0"/>
              </a:p>
              <a:p>
                <a:r>
                  <a:rPr lang="en-US" b="1" u="sng" dirty="0" err="1"/>
                  <a:t>Propertie</a:t>
                </a:r>
                <a:r>
                  <a:rPr lang="en-US" b="1" u="sng" dirty="0"/>
                  <a:t> of expectation :- </a:t>
                </a:r>
                <a:endParaRPr lang="en-US" dirty="0"/>
              </a:p>
              <a:p>
                <a:r>
                  <a:rPr lang="en-US" b="1" dirty="0"/>
                  <a:t>-E ( c ) =c</a:t>
                </a:r>
                <a:endParaRPr lang="en-US" dirty="0"/>
              </a:p>
              <a:p>
                <a:r>
                  <a:rPr lang="en-US" b="1" dirty="0"/>
                  <a:t>-E(cx)=</a:t>
                </a:r>
                <a:r>
                  <a:rPr lang="en-US" b="1" dirty="0" err="1"/>
                  <a:t>cE</a:t>
                </a:r>
                <a:r>
                  <a:rPr lang="en-US" b="1" dirty="0"/>
                  <a:t>(x)</a:t>
                </a:r>
                <a:endParaRPr lang="en-US" dirty="0"/>
              </a:p>
              <a:p>
                <a:r>
                  <a:rPr lang="en-US" b="1" u="sng" dirty="0"/>
                  <a:t>-</a:t>
                </a:r>
                <a:r>
                  <a:rPr lang="en-US" b="1" dirty="0"/>
                  <a:t>E (</a:t>
                </a:r>
                <a:r>
                  <a:rPr lang="en-US" b="1" dirty="0" err="1"/>
                  <a:t>xy</a:t>
                </a:r>
                <a:r>
                  <a:rPr lang="en-US" b="1" dirty="0"/>
                  <a:t> )= E(x)E(y)       </a:t>
                </a:r>
                <a:r>
                  <a:rPr lang="en-US" b="1" dirty="0" err="1"/>
                  <a:t>iff</a:t>
                </a:r>
                <a:r>
                  <a:rPr lang="en-US" b="1" dirty="0"/>
                  <a:t> x , y are </a:t>
                </a:r>
                <a:r>
                  <a:rPr lang="en-US" b="1" dirty="0" err="1"/>
                  <a:t>independ</a:t>
                </a:r>
                <a:endParaRPr lang="en-US" dirty="0"/>
              </a:p>
              <a:p>
                <a:r>
                  <a:rPr lang="en-US" b="1" dirty="0"/>
                  <a:t> </a:t>
                </a:r>
                <a:r>
                  <a:rPr lang="en-US" b="1" u="sng" dirty="0" err="1"/>
                  <a:t>Var</a:t>
                </a:r>
                <a:r>
                  <a:rPr lang="en-US" b="1" u="sng" dirty="0"/>
                  <a:t>(x)=  E(x</a:t>
                </a:r>
                <a:r>
                  <a:rPr lang="en-US" b="1" u="sng" baseline="30000" dirty="0"/>
                  <a:t>2</a:t>
                </a:r>
                <a:r>
                  <a:rPr lang="en-US" b="1" u="sng" dirty="0"/>
                  <a:t>)-(E(x))</a:t>
                </a:r>
                <a:r>
                  <a:rPr lang="en-US" b="1" u="sng" baseline="30000" dirty="0"/>
                  <a:t>2</a:t>
                </a:r>
                <a:endParaRPr lang="en-US" dirty="0"/>
              </a:p>
              <a:p>
                <a:r>
                  <a:rPr lang="en-US" b="1" dirty="0"/>
                  <a:t>E(x)=mean</a:t>
                </a:r>
                <a:endParaRPr lang="en-US" dirty="0"/>
              </a:p>
              <a:p>
                <a:r>
                  <a:rPr lang="en-US" b="1" dirty="0"/>
                  <a:t>E(x</a:t>
                </a:r>
                <a:r>
                  <a:rPr lang="en-US" b="1" baseline="30000" dirty="0"/>
                  <a:t>2</a:t>
                </a:r>
                <a:r>
                  <a:rPr lang="en-US" b="1" dirty="0"/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e>
                    </m:nary>
                  </m:oMath>
                </a14:m>
                <a:r>
                  <a:rPr lang="en-US" b="1" baseline="30000" dirty="0"/>
                  <a:t>2</a:t>
                </a:r>
                <a:r>
                  <a:rPr lang="en-US" b="1" dirty="0"/>
                  <a:t>p(x)</a:t>
                </a:r>
                <a:endParaRPr lang="en-US" dirty="0"/>
              </a:p>
              <a:p>
                <a:r>
                  <a:rPr lang="en-US" b="1" dirty="0"/>
                  <a:t>          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e>
                    </m:nary>
                  </m:oMath>
                </a14:m>
                <a:r>
                  <a:rPr lang="en-US" b="1" baseline="30000" dirty="0"/>
                  <a:t>2</a:t>
                </a:r>
                <a:r>
                  <a:rPr lang="en-US" b="1" dirty="0"/>
                  <a:t>dx</a:t>
                </a:r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70806"/>
                <a:ext cx="6858000" cy="3979359"/>
              </a:xfrm>
              <a:prstGeom prst="rect">
                <a:avLst/>
              </a:prstGeom>
              <a:blipFill rotWithShape="1">
                <a:blip r:embed="rId2"/>
                <a:stretch>
                  <a:fillRect l="-1600" t="-766" b="-1914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3616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</TotalTime>
  <Words>56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المحاضرة الثانية احتمالات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14</cp:revision>
  <dcterms:created xsi:type="dcterms:W3CDTF">2006-08-16T00:00:00Z</dcterms:created>
  <dcterms:modified xsi:type="dcterms:W3CDTF">2019-08-16T11:58:37Z</dcterms:modified>
</cp:coreProperties>
</file>