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3217565-B935-4DD7-A3E1-850A92E4CD6D}"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3736338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3217565-B935-4DD7-A3E1-850A92E4CD6D}"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213429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3217565-B935-4DD7-A3E1-850A92E4CD6D}"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105242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3217565-B935-4DD7-A3E1-850A92E4CD6D}"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195005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3217565-B935-4DD7-A3E1-850A92E4CD6D}"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275894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3217565-B935-4DD7-A3E1-850A92E4CD6D}" type="datetimeFigureOut">
              <a:rPr lang="ar-IQ" smtClean="0"/>
              <a:t>27/01/1441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337922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3217565-B935-4DD7-A3E1-850A92E4CD6D}" type="datetimeFigureOut">
              <a:rPr lang="ar-IQ" smtClean="0"/>
              <a:t>27/01/1441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3028929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3217565-B935-4DD7-A3E1-850A92E4CD6D}" type="datetimeFigureOut">
              <a:rPr lang="ar-IQ" smtClean="0"/>
              <a:t>27/01/1441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237331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3217565-B935-4DD7-A3E1-850A92E4CD6D}" type="datetimeFigureOut">
              <a:rPr lang="ar-IQ" smtClean="0"/>
              <a:t>27/01/1441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412495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3217565-B935-4DD7-A3E1-850A92E4CD6D}" type="datetimeFigureOut">
              <a:rPr lang="ar-IQ" smtClean="0"/>
              <a:t>27/01/1441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124039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3217565-B935-4DD7-A3E1-850A92E4CD6D}" type="datetimeFigureOut">
              <a:rPr lang="ar-IQ" smtClean="0"/>
              <a:t>27/01/1441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2F571DA-5880-4535-9D1F-FD310D2A0237}" type="slidenum">
              <a:rPr lang="ar-IQ" smtClean="0"/>
              <a:t>‹#›</a:t>
            </a:fld>
            <a:endParaRPr lang="ar-IQ"/>
          </a:p>
        </p:txBody>
      </p:sp>
    </p:spTree>
    <p:extLst>
      <p:ext uri="{BB962C8B-B14F-4D97-AF65-F5344CB8AC3E}">
        <p14:creationId xmlns:p14="http://schemas.microsoft.com/office/powerpoint/2010/main" val="318134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3217565-B935-4DD7-A3E1-850A92E4CD6D}" type="datetimeFigureOut">
              <a:rPr lang="ar-IQ" smtClean="0"/>
              <a:t>27/01/1441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2F571DA-5880-4535-9D1F-FD310D2A0237}" type="slidenum">
              <a:rPr lang="ar-IQ" smtClean="0"/>
              <a:t>‹#›</a:t>
            </a:fld>
            <a:endParaRPr lang="ar-IQ"/>
          </a:p>
        </p:txBody>
      </p:sp>
    </p:spTree>
    <p:extLst>
      <p:ext uri="{BB962C8B-B14F-4D97-AF65-F5344CB8AC3E}">
        <p14:creationId xmlns:p14="http://schemas.microsoft.com/office/powerpoint/2010/main" val="548515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620687"/>
          </a:xfrm>
        </p:spPr>
        <p:txBody>
          <a:bodyPr>
            <a:normAutofit fontScale="90000"/>
          </a:bodyPr>
          <a:lstStyle/>
          <a:p>
            <a:r>
              <a:rPr lang="ar-IQ" smtClean="0"/>
              <a:t>الدولة الجلائرية -1-</a:t>
            </a:r>
            <a:endParaRPr lang="ar-IQ" dirty="0"/>
          </a:p>
        </p:txBody>
      </p:sp>
      <p:sp>
        <p:nvSpPr>
          <p:cNvPr id="3" name="عنوان فرعي 2"/>
          <p:cNvSpPr>
            <a:spLocks noGrp="1"/>
          </p:cNvSpPr>
          <p:nvPr>
            <p:ph type="subTitle" idx="1"/>
          </p:nvPr>
        </p:nvSpPr>
        <p:spPr>
          <a:xfrm>
            <a:off x="0" y="620688"/>
            <a:ext cx="9036496" cy="6237312"/>
          </a:xfrm>
        </p:spPr>
        <p:txBody>
          <a:bodyPr>
            <a:normAutofit fontScale="92500" lnSpcReduction="10000"/>
          </a:bodyPr>
          <a:lstStyle/>
          <a:p>
            <a:pPr algn="r"/>
            <a:r>
              <a:rPr lang="ar-IQ" sz="1600" dirty="0" smtClean="0"/>
              <a:t>جلائر هي احدى القبائل المغولية التي ارتبطت بجنكيز خان قائد هذه القبائل قبل هولاكو خان ونال زعماؤها نفوذا لديه وبرز منهم أمراء شغلوا مراكز مهمة في الجيش المغولي ، وتوالى على حكم بغداد من العائلة الجلائرية ثمانية حكام هم الشيخ حسن الكبير وابنه أويس وثلاثة اولاد لأويس هم حسين وأحمد وعلي وأحمد حكم ثلاثة مرات ، وأخيرا حكمت بغداد السلطانة </a:t>
            </a:r>
            <a:r>
              <a:rPr lang="ar-IQ" sz="1600" dirty="0" err="1" smtClean="0"/>
              <a:t>دوندي</a:t>
            </a:r>
            <a:r>
              <a:rPr lang="ar-IQ" sz="1600" dirty="0" smtClean="0"/>
              <a:t> ابنة السلطان حسين وحفيدة الشيخ حسن الكبير والشيخ حسن بن حسين بن </a:t>
            </a:r>
            <a:r>
              <a:rPr lang="ar-IQ" sz="1600" dirty="0" err="1" smtClean="0"/>
              <a:t>آقبوغا</a:t>
            </a:r>
            <a:r>
              <a:rPr lang="ar-IQ" sz="1600" dirty="0" smtClean="0"/>
              <a:t> </a:t>
            </a:r>
            <a:r>
              <a:rPr lang="ar-IQ" sz="1600" dirty="0" err="1" smtClean="0"/>
              <a:t>الجلائري</a:t>
            </a:r>
            <a:r>
              <a:rPr lang="ar-IQ" sz="1600" dirty="0" smtClean="0"/>
              <a:t> المشهور بحسن </a:t>
            </a:r>
            <a:r>
              <a:rPr lang="ar-IQ" sz="1600" dirty="0" err="1" smtClean="0"/>
              <a:t>بزرگ</a:t>
            </a:r>
            <a:r>
              <a:rPr lang="ar-IQ" sz="1600" dirty="0" smtClean="0"/>
              <a:t> أي الكبير ، واول حاكم </a:t>
            </a:r>
            <a:r>
              <a:rPr lang="ar-IQ" sz="1600" dirty="0" err="1" smtClean="0"/>
              <a:t>جلائري</a:t>
            </a:r>
            <a:r>
              <a:rPr lang="ar-IQ" sz="1600" dirty="0" smtClean="0"/>
              <a:t> هو حسن الكبير الذي اعلن استقلاله وانهى </a:t>
            </a:r>
            <a:r>
              <a:rPr lang="ar-IQ" sz="1600" dirty="0" err="1" smtClean="0"/>
              <a:t>الايلخانين</a:t>
            </a:r>
            <a:r>
              <a:rPr lang="ar-IQ" sz="1600" dirty="0" smtClean="0"/>
              <a:t> ، نهاية ٧٣٨ هج وشهدت بغداد فترة من الهدوء والاستقرار وازداد الاهتمام </a:t>
            </a:r>
            <a:r>
              <a:rPr lang="ar-IQ" sz="1600" dirty="0" err="1" smtClean="0"/>
              <a:t>بالادارة</a:t>
            </a:r>
            <a:r>
              <a:rPr lang="ar-IQ" sz="1600" dirty="0" smtClean="0"/>
              <a:t> والعمران حيث تفرغ اول حكام الدولة الجلائرية الشيخ حسن الكبير </a:t>
            </a:r>
            <a:r>
              <a:rPr lang="ar-IQ" sz="1600" dirty="0" err="1" smtClean="0"/>
              <a:t>لاصلاح</a:t>
            </a:r>
            <a:r>
              <a:rPr lang="ar-IQ" sz="1600" dirty="0" smtClean="0"/>
              <a:t> البلاد وحمدت سيرته في اهل بغداد وتضافرت القلوب على حبه واحترامه وكان ذا سياسة حسنة في تدبير الحكم ونشر العدل وأنشأ في بغداد عمارات نفيسة وجميلة وتزوج من </a:t>
            </a:r>
            <a:r>
              <a:rPr lang="ar-IQ" sz="1600" dirty="0" err="1" smtClean="0"/>
              <a:t>دكشاد</a:t>
            </a:r>
            <a:r>
              <a:rPr lang="ar-IQ" sz="1600" dirty="0" smtClean="0"/>
              <a:t> خاتون قريبة السلطان ابو سعيد </a:t>
            </a:r>
            <a:r>
              <a:rPr lang="ar-IQ" sz="1600" dirty="0" err="1" smtClean="0"/>
              <a:t>الايلخاني</a:t>
            </a:r>
            <a:r>
              <a:rPr lang="ar-IQ" sz="1600" dirty="0" smtClean="0"/>
              <a:t> وانهى دولة </a:t>
            </a:r>
            <a:r>
              <a:rPr lang="ar-IQ" sz="1600" dirty="0" err="1" smtClean="0"/>
              <a:t>الايلخانين</a:t>
            </a:r>
            <a:r>
              <a:rPr lang="ar-IQ" sz="1600" dirty="0" smtClean="0"/>
              <a:t> وبدأ حكم دولة </a:t>
            </a:r>
            <a:r>
              <a:rPr lang="ar-IQ" sz="1600" dirty="0" err="1" smtClean="0"/>
              <a:t>الجلائريين</a:t>
            </a:r>
            <a:r>
              <a:rPr lang="ar-IQ" sz="1600" dirty="0" smtClean="0"/>
              <a:t> ، </a:t>
            </a:r>
          </a:p>
          <a:p>
            <a:pPr algn="r"/>
            <a:r>
              <a:rPr lang="ar-IQ" sz="1600" dirty="0" smtClean="0"/>
              <a:t>لاعتناء باللغة العربية</a:t>
            </a:r>
          </a:p>
          <a:p>
            <a:pPr algn="r"/>
            <a:r>
              <a:rPr lang="ar-IQ" sz="1600" dirty="0" smtClean="0"/>
              <a:t>مع أنَّ أصل </a:t>
            </a:r>
            <a:r>
              <a:rPr lang="ar-IQ" sz="1600" dirty="0" err="1" smtClean="0"/>
              <a:t>الجلائريين</a:t>
            </a:r>
            <a:r>
              <a:rPr lang="ar-IQ" sz="1600" dirty="0" smtClean="0"/>
              <a:t> "مغولي" فإنَّ أغلب أفراد الأسرة اتِّخذوا أسماء عربية إسلامية، ويفهم من أقوال شمس الدين السخاوي (ت 902هـ=1479م) في كتابه "الضوء اللامع في أعيان القرن التاسع" أنَّ نوعًا من الصراع نشأ بين الثقافتين الفارسية والعربية في العهد </a:t>
            </a:r>
            <a:r>
              <a:rPr lang="ar-IQ" sz="1600" dirty="0" err="1" smtClean="0"/>
              <a:t>الجلائري</a:t>
            </a:r>
            <a:r>
              <a:rPr lang="ar-IQ" sz="1600" dirty="0" smtClean="0"/>
              <a:t>، وساعد على رواج الثقافة الفارسية أنَّها كانت تُؤهِّل صاحبها للولوج إلى مناصب الدولة والظفر بالحظوة لدى الحكام، أما العربية فقد ظلّت لغة الدراسة في العلوم الدينية في المدارس، واقتصرت على عامَّة الناس في العراق، وفضل أغلب المثقفين العرب الانتقال إلى الأقطار العربية الأخرى.</a:t>
            </a:r>
          </a:p>
          <a:p>
            <a:pPr algn="r"/>
            <a:r>
              <a:rPr lang="ar-IQ" sz="1600" dirty="0" smtClean="0"/>
              <a:t>الحياة الثقافية في أيام الدولة الجلائرية</a:t>
            </a:r>
          </a:p>
          <a:p>
            <a:pPr algn="r"/>
            <a:r>
              <a:rPr lang="ar-IQ" sz="1600" dirty="0" smtClean="0"/>
              <a:t>تُعدُّ الدولة الجلائرية دولة شيعيَّة, لها بصماتها الواضحة على التشيُّع في العراق، خاصَّةً في بغداد والنجف الأشرف، كانت في هذا العصر مدارس كثيرة معتبرة, يقوم بالتدريس فيها أساتذة كبار، وكانت بغداد على وجه الخصوص مركزًا للعلوم والآداب، ومن أهم تلك المدارس: الوفائية- المرجانية- </a:t>
            </a:r>
            <a:r>
              <a:rPr lang="ar-IQ" sz="1600" dirty="0" err="1" smtClean="0"/>
              <a:t>خواجه</a:t>
            </a:r>
            <a:r>
              <a:rPr lang="ar-IQ" sz="1600" dirty="0" smtClean="0"/>
              <a:t> مسعود- عاقولي- جامع سراج الدين - جامع النعمان - سيد سلطان علي - ومدرسة حملت اسم الوزير إسماعيل. ومن أهم العلوم التي كانت تدرس في ذلك الوقت العلوم الرياضية مثل الهندسة وعلم النجوم والأعداد والطب والكيمياء، هذا بالإضافة إلى العلوم الدينية.</a:t>
            </a:r>
          </a:p>
          <a:p>
            <a:pPr algn="r"/>
            <a:r>
              <a:rPr lang="ar-IQ" sz="1600" dirty="0" smtClean="0"/>
              <a:t>الحياة الاقتصادية</a:t>
            </a:r>
          </a:p>
          <a:p>
            <a:pPr algn="r"/>
            <a:r>
              <a:rPr lang="ar-IQ" sz="1600" dirty="0" smtClean="0"/>
              <a:t>انتشرت في عهد </a:t>
            </a:r>
            <a:r>
              <a:rPr lang="ar-IQ" sz="1600" dirty="0" err="1" smtClean="0"/>
              <a:t>الجلائريين</a:t>
            </a:r>
            <a:r>
              <a:rPr lang="ar-IQ" sz="1600" dirty="0" smtClean="0"/>
              <a:t> صناعة المنسوجات الحريرية المقصبة, وكان أسلوب زخارفها مستمدًّا من الأقمشة الصينية, ووجدت خيوط برَّاقة من معادن صلبة يُطرَّز بها قمَّاش الساتان الفاخر، واشتملت الزخارف المطرَّزة على مراوح نخيليَّة من أزهار اللوتس وصور حيوانات وطيور صينيَّة منسَّقة داخل أشرطة أو مكرَّرة في بساطة تامَّة، وعادةً ما كونت الكتابة العربية جانبًا من الزخرفة. ت</a:t>
            </a:r>
          </a:p>
          <a:p>
            <a:pPr algn="r"/>
            <a:r>
              <a:rPr lang="ar-IQ" sz="1600" dirty="0" smtClean="0"/>
              <a:t>ولَّى الشيخ أويس بن حسن عرش الدولة الجلائريَّة واعتمد فيها على العنصر الفارسي، وأساء إلى العرب، فتقلَّص نفوذ العرب ونشاطهم في الدولة، وازداد الأمر سوءًا حينما اتَّخذ الشيخ أويس تبريز عاصمة لبلاده بدلًا من بغداد، وجعل اللغة الفارسية لغة بلاده الرسميَّة؛ فازداد نفوذ الفرس، واشتعلت الثورات في العراق، وطمع </a:t>
            </a:r>
            <a:r>
              <a:rPr lang="ar-IQ" sz="1600" dirty="0" err="1" smtClean="0"/>
              <a:t>المظفريون</a:t>
            </a:r>
            <a:r>
              <a:rPr lang="ar-IQ" sz="1600" dirty="0" smtClean="0"/>
              <a:t> في فارس، فأحدقت الأخطار بالدولة الجلائرية من كلِّ جانب فغزاها </a:t>
            </a:r>
            <a:r>
              <a:rPr lang="ar-IQ" sz="1600" dirty="0" err="1" smtClean="0"/>
              <a:t>التيموريون</a:t>
            </a:r>
            <a:r>
              <a:rPr lang="ar-IQ" sz="1600" dirty="0" smtClean="0"/>
              <a:t>، فأفقدها ذلك القدرة على مواصلة الإصلاح الاقتصادي، وأهملت المنشآت الخاصَّة بالزراعة والري، وأصبح شغل الحكام </a:t>
            </a:r>
            <a:r>
              <a:rPr lang="ar-IQ" sz="1600" dirty="0" err="1" smtClean="0"/>
              <a:t>الجلائريين</a:t>
            </a:r>
            <a:r>
              <a:rPr lang="ar-IQ" sz="1600" dirty="0" smtClean="0"/>
              <a:t> الشاغل هو الحفاظ على وجودهم في الحكم، اضطر اويس الى ان يقضي سنوات حكمه في صراع مع الاقاليم المجاورة وقمع حركات التمرد عام 1360 وخاصة في </a:t>
            </a:r>
            <a:r>
              <a:rPr lang="ar-IQ" sz="1600" dirty="0" err="1" smtClean="0"/>
              <a:t>بغداد،توفي</a:t>
            </a:r>
            <a:r>
              <a:rPr lang="ar-IQ" sz="1600" dirty="0" smtClean="0"/>
              <a:t> السلطان اويس عام 1374 وخلفه ابنه حسين  وفي عهده تسلط الامراء على شؤون الحكم  وكثرت الفتن ،وانت بغداد تحت حكم اخيه  </a:t>
            </a:r>
            <a:r>
              <a:rPr lang="ar-IQ" sz="1600" dirty="0" err="1" smtClean="0"/>
              <a:t>الشاهزاده</a:t>
            </a:r>
            <a:r>
              <a:rPr lang="ar-IQ" sz="1600" dirty="0" smtClean="0"/>
              <a:t> الشيخ علي ،وجرى الصراع بين الاخوة  حتى قتل السلطان حسين 1382 واصبح اخيه احمد حاكما </a:t>
            </a:r>
          </a:p>
          <a:p>
            <a:pPr algn="r"/>
            <a:endParaRPr lang="ar-IQ" sz="1600" dirty="0" smtClean="0"/>
          </a:p>
          <a:p>
            <a:pPr algn="r"/>
            <a:endParaRPr lang="ar-IQ" sz="1600" dirty="0"/>
          </a:p>
        </p:txBody>
      </p:sp>
    </p:spTree>
    <p:extLst>
      <p:ext uri="{BB962C8B-B14F-4D97-AF65-F5344CB8AC3E}">
        <p14:creationId xmlns:p14="http://schemas.microsoft.com/office/powerpoint/2010/main" val="124142987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TotalTime>
  <Words>581</Words>
  <Application>Microsoft Office PowerPoint</Application>
  <PresentationFormat>عرض على الشاشة (3:4)‏</PresentationFormat>
  <Paragraphs>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الدولة الجلائرية -1-</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الدولة الجلائرية</dc:title>
  <dc:creator>DR.Ahmed Saker 2O11</dc:creator>
  <cp:lastModifiedBy>DR.Ahmed Saker 2O11</cp:lastModifiedBy>
  <cp:revision>5</cp:revision>
  <dcterms:created xsi:type="dcterms:W3CDTF">2019-09-26T16:45:31Z</dcterms:created>
  <dcterms:modified xsi:type="dcterms:W3CDTF">2019-09-27T06:42:42Z</dcterms:modified>
</cp:coreProperties>
</file>