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72F95B0-04F9-4A79-B23B-E99A1306B844}"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475279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72F95B0-04F9-4A79-B23B-E99A1306B844}"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3758483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72F95B0-04F9-4A79-B23B-E99A1306B844}"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53743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72F95B0-04F9-4A79-B23B-E99A1306B844}"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158955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72F95B0-04F9-4A79-B23B-E99A1306B844}" type="datetimeFigureOut">
              <a:rPr lang="ar-IQ" smtClean="0"/>
              <a:t>27/01/1441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2189130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72F95B0-04F9-4A79-B23B-E99A1306B844}" type="datetimeFigureOut">
              <a:rPr lang="ar-IQ" smtClean="0"/>
              <a:t>27/01/1441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2385585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72F95B0-04F9-4A79-B23B-E99A1306B844}" type="datetimeFigureOut">
              <a:rPr lang="ar-IQ" smtClean="0"/>
              <a:t>27/01/1441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313830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72F95B0-04F9-4A79-B23B-E99A1306B844}" type="datetimeFigureOut">
              <a:rPr lang="ar-IQ" smtClean="0"/>
              <a:t>27/01/1441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325463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72F95B0-04F9-4A79-B23B-E99A1306B844}" type="datetimeFigureOut">
              <a:rPr lang="ar-IQ" smtClean="0"/>
              <a:t>27/01/1441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247150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72F95B0-04F9-4A79-B23B-E99A1306B844}" type="datetimeFigureOut">
              <a:rPr lang="ar-IQ" smtClean="0"/>
              <a:t>27/01/1441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210086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72F95B0-04F9-4A79-B23B-E99A1306B844}" type="datetimeFigureOut">
              <a:rPr lang="ar-IQ" smtClean="0"/>
              <a:t>27/01/1441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BEEAD9-03FA-46E3-8299-C0A57B393BDA}" type="slidenum">
              <a:rPr lang="ar-IQ" smtClean="0"/>
              <a:t>‹#›</a:t>
            </a:fld>
            <a:endParaRPr lang="ar-IQ"/>
          </a:p>
        </p:txBody>
      </p:sp>
    </p:spTree>
    <p:extLst>
      <p:ext uri="{BB962C8B-B14F-4D97-AF65-F5344CB8AC3E}">
        <p14:creationId xmlns:p14="http://schemas.microsoft.com/office/powerpoint/2010/main" val="320019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72F95B0-04F9-4A79-B23B-E99A1306B844}" type="datetimeFigureOut">
              <a:rPr lang="ar-IQ" smtClean="0"/>
              <a:t>27/01/1441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BEEAD9-03FA-46E3-8299-C0A57B393BDA}" type="slidenum">
              <a:rPr lang="ar-IQ" smtClean="0"/>
              <a:t>‹#›</a:t>
            </a:fld>
            <a:endParaRPr lang="ar-IQ"/>
          </a:p>
        </p:txBody>
      </p:sp>
    </p:spTree>
    <p:extLst>
      <p:ext uri="{BB962C8B-B14F-4D97-AF65-F5344CB8AC3E}">
        <p14:creationId xmlns:p14="http://schemas.microsoft.com/office/powerpoint/2010/main" val="1564931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720079"/>
          </a:xfrm>
        </p:spPr>
        <p:txBody>
          <a:bodyPr>
            <a:normAutofit fontScale="90000"/>
          </a:bodyPr>
          <a:lstStyle/>
          <a:p>
            <a:r>
              <a:rPr lang="ar-IQ" dirty="0" smtClean="0"/>
              <a:t>الحكم الاليخاني في العراق</a:t>
            </a:r>
            <a:endParaRPr lang="ar-IQ" dirty="0"/>
          </a:p>
        </p:txBody>
      </p:sp>
      <p:sp>
        <p:nvSpPr>
          <p:cNvPr id="3" name="عنوان فرعي 2"/>
          <p:cNvSpPr>
            <a:spLocks noGrp="1"/>
          </p:cNvSpPr>
          <p:nvPr>
            <p:ph type="subTitle" idx="1"/>
          </p:nvPr>
        </p:nvSpPr>
        <p:spPr>
          <a:xfrm>
            <a:off x="179512" y="764704"/>
            <a:ext cx="8712968" cy="6093296"/>
          </a:xfrm>
        </p:spPr>
        <p:txBody>
          <a:bodyPr>
            <a:normAutofit/>
          </a:bodyPr>
          <a:lstStyle/>
          <a:p>
            <a:pPr algn="r"/>
            <a:r>
              <a:rPr lang="ar-IQ" sz="1600" dirty="0" smtClean="0"/>
              <a:t>لدَّولَةُ الإِلخَانِيَّةُ أو الدَّولَةُ الإيلخَانِيَّةُ أو دَولَةُ مَغُولِ فَارِسَ (بِالفارسيَّة: دولت </a:t>
            </a:r>
            <a:r>
              <a:rPr lang="ar-IQ" sz="1600" dirty="0" err="1" smtClean="0"/>
              <a:t>ایلخانی</a:t>
            </a:r>
            <a:r>
              <a:rPr lang="ar-IQ" sz="1600" dirty="0" smtClean="0"/>
              <a:t>؛ بِالمغوليَّة: </a:t>
            </a:r>
            <a:r>
              <a:rPr lang="mn-Mong-CN" sz="1600" dirty="0" smtClean="0"/>
              <a:t>ᠬᠦᠯᠢᠭ ᠦᠨ ᠤᠯᠤᠰ) </a:t>
            </a:r>
            <a:r>
              <a:rPr lang="ar-IQ" sz="1600" dirty="0" smtClean="0"/>
              <a:t>هي دولةٌ قامت بدايةً كإحدى </a:t>
            </a:r>
            <a:r>
              <a:rPr lang="ar-IQ" sz="1600" dirty="0" err="1" smtClean="0"/>
              <a:t>خانيَّات</a:t>
            </a:r>
            <a:r>
              <a:rPr lang="ar-IQ" sz="1600" dirty="0" smtClean="0"/>
              <a:t> إمبراطوريَّة المغول، واحتلَّت الرُكن الجنوبي الغربي منها، وحُكمت من قِبل آل هولاكو، تيمُنًا بِمُؤسس هذه السُلالة هولاكو خان، وذلك خلال القرن الثالث عشر الميلاديّ. شكَّلت البلاد الإيرانيَّة المُعاصرة لُبَّ هذه الدولة، التي ضمَّت أيضًا أجزاءً واسعة من البلاد المُجاورة لِإيران، كالعراق وأذربيجان وأرمينيا وأواسط تُركيَّا وشرقها، إضافةً إلى أفغانستان وبعض </a:t>
            </a:r>
            <a:r>
              <a:rPr lang="ar-IQ" sz="1600" dirty="0" err="1" smtClean="0"/>
              <a:t>پاكستان</a:t>
            </a:r>
            <a:r>
              <a:rPr lang="ar-IQ" sz="1600" dirty="0" smtClean="0"/>
              <a:t> وتُركمانستان. بدأت الإلخانيَّة تتشكَّل بُعيد الغزو المغولي لِخوارزم في عهد جنكيز خان، إلَّا أنها لم تُصبح دولة قائمة وفعليَّة إلَّا في عهد حفيد الأخير، وهو هولاكو بن تولي خان، ومع بداية تفتت الإمبراطوريَّة المغوليَّة سنة 1259م، أصبحت الدولة الإلخانيَّة دولةً مُستقلَّةً بِنفسها بِحُكم الأمر الواقع، على أنَّ حُكَّامها استمرُّوا يُقدمون فُرُوض الولاء والطاعة إلى الخاقان الأكبر في خان بالق، واتخذوا لِأنفسهم لقب «</a:t>
            </a:r>
            <a:r>
              <a:rPr lang="ar-IQ" sz="1600" dirty="0" err="1" smtClean="0"/>
              <a:t>إلخان</a:t>
            </a:r>
            <a:r>
              <a:rPr lang="ar-IQ" sz="1600" dirty="0" smtClean="0"/>
              <a:t>» أو «</a:t>
            </a:r>
            <a:r>
              <a:rPr lang="ar-IQ" sz="1600" dirty="0" err="1" smtClean="0"/>
              <a:t>إيلخان</a:t>
            </a:r>
            <a:r>
              <a:rPr lang="ar-IQ" sz="1600" dirty="0" smtClean="0"/>
              <a:t>» بِمعنى «الخان الصغير» أو «الخان الخاضع»[لِلدلالة على هذه التبعيَّة وإن كانت إسميَّة</a:t>
            </a:r>
            <a:r>
              <a:rPr lang="ar-IQ" dirty="0" smtClean="0"/>
              <a:t>.</a:t>
            </a:r>
          </a:p>
          <a:p>
            <a:pPr algn="r"/>
            <a:r>
              <a:rPr lang="ar-IQ" dirty="0" smtClean="0"/>
              <a:t>الادارة </a:t>
            </a:r>
            <a:r>
              <a:rPr lang="ar-IQ" dirty="0" smtClean="0"/>
              <a:t>الإيلخانية </a:t>
            </a:r>
            <a:r>
              <a:rPr lang="ar-IQ" dirty="0" smtClean="0"/>
              <a:t>في العراق </a:t>
            </a:r>
          </a:p>
          <a:p>
            <a:pPr algn="r"/>
            <a:r>
              <a:rPr lang="ar-IQ" sz="1600" dirty="0" smtClean="0"/>
              <a:t>كان على راس الادارة  في </a:t>
            </a:r>
            <a:r>
              <a:rPr lang="ar-IQ" sz="1600" dirty="0" smtClean="0"/>
              <a:t>العراق الحاكم </a:t>
            </a:r>
            <a:r>
              <a:rPr lang="ar-IQ" sz="1600" dirty="0" smtClean="0"/>
              <a:t>المغولي ويدعى ايلخان ،كانت الادارة غير مركزية  ويتمتع حاكم العراق بدرجة من الاستقلال  مقابل تقديمه المال اللازم  لخزينة الامبراطور وارسال القوات العسكرية في حالة الحرب ،وكان الامبراطور يقضي الشتاء في العراق  ويرسل مشرفا  ليرفع له التقارير ،ولم تكن للشعب اية حقوق ،واهم سمة للحكم هي عدم الاستقرار والفساد ،شهد عهد </a:t>
            </a:r>
            <a:r>
              <a:rPr lang="ar-IQ" sz="1600" dirty="0" err="1" smtClean="0"/>
              <a:t>الايلخان</a:t>
            </a:r>
            <a:r>
              <a:rPr lang="ar-IQ" sz="1600" dirty="0" smtClean="0"/>
              <a:t> السابع محمود غازان (1295-1303)  اصلاحات نادرة واصبح الاسلام دين الدولة الرسمي  .</a:t>
            </a:r>
          </a:p>
          <a:p>
            <a:pPr algn="r"/>
            <a:r>
              <a:rPr lang="ar-IQ" sz="1600" dirty="0" smtClean="0"/>
              <a:t>تحول العراق في </a:t>
            </a:r>
            <a:r>
              <a:rPr lang="ar-IQ" sz="1600" dirty="0" smtClean="0"/>
              <a:t>عهدهم الى </a:t>
            </a:r>
            <a:r>
              <a:rPr lang="ar-IQ" sz="1600" dirty="0" smtClean="0"/>
              <a:t>جزء من الامبراطورية </a:t>
            </a:r>
            <a:r>
              <a:rPr lang="ar-IQ" sz="1600" dirty="0" smtClean="0"/>
              <a:t>الإيلخانية  </a:t>
            </a:r>
            <a:r>
              <a:rPr lang="ar-IQ" sz="1600" dirty="0" smtClean="0"/>
              <a:t>والتي كانت عاصمتها تبريز ثم تحولت الى السلطانية في </a:t>
            </a:r>
            <a:r>
              <a:rPr lang="ar-IQ" sz="1600" dirty="0" err="1" smtClean="0"/>
              <a:t>اذريبيجان</a:t>
            </a:r>
            <a:r>
              <a:rPr lang="ar-IQ" sz="1600" dirty="0" smtClean="0"/>
              <a:t> ، فقدت بغداد مركزها المتميز نتيجة الخراب والدمار ، قسم العراق الى ثلاثة اقاليم (الجبال ،الجزيرة الفراتية ،اقليم بغداد).</a:t>
            </a:r>
          </a:p>
          <a:p>
            <a:pPr algn="r"/>
            <a:r>
              <a:rPr lang="ar-IQ" sz="1600" dirty="0" smtClean="0"/>
              <a:t>ابقت الادارة </a:t>
            </a:r>
            <a:r>
              <a:rPr lang="ar-IQ" sz="1600" dirty="0" err="1" smtClean="0"/>
              <a:t>الايلخانية</a:t>
            </a:r>
            <a:r>
              <a:rPr lang="ar-IQ" sz="1600" dirty="0" smtClean="0"/>
              <a:t>  الكثير من مظاهر الادارة العباسية  ،والغت الادارة الكثير </a:t>
            </a:r>
            <a:r>
              <a:rPr lang="ar-IQ" sz="1600" smtClean="0"/>
              <a:t>من </a:t>
            </a:r>
            <a:r>
              <a:rPr lang="ar-IQ" sz="1600" smtClean="0"/>
              <a:t>الدواوين </a:t>
            </a:r>
            <a:r>
              <a:rPr lang="ar-IQ" sz="1600" dirty="0" smtClean="0"/>
              <a:t>وابقت ديواني  الزمام والوزير .</a:t>
            </a:r>
          </a:p>
          <a:p>
            <a:pPr algn="r"/>
            <a:r>
              <a:rPr lang="ar-IQ" sz="1600" dirty="0" smtClean="0"/>
              <a:t>تدهورت الاوضاع  في بغداد وحدث تدمير كبير  ولم يهتموا بالزراعة والري  مما ادى الى غرق بغداد والحلة ،وتدهورت اوضاع التجارة ،وكثرت الضرائب ،تدهور الوضع العلمي والثقافي</a:t>
            </a:r>
          </a:p>
          <a:p>
            <a:pPr algn="r"/>
            <a:endParaRPr lang="ar-IQ" sz="1600" dirty="0"/>
          </a:p>
        </p:txBody>
      </p:sp>
    </p:spTree>
    <p:extLst>
      <p:ext uri="{BB962C8B-B14F-4D97-AF65-F5344CB8AC3E}">
        <p14:creationId xmlns:p14="http://schemas.microsoft.com/office/powerpoint/2010/main" val="334519252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22</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الحكم الاليخاني في العراق</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الحكم الاليخاني في العراق</dc:title>
  <dc:creator>DR.Ahmed Saker 2O11</dc:creator>
  <cp:lastModifiedBy>DR.Ahmed Saker 2O11</cp:lastModifiedBy>
  <cp:revision>4</cp:revision>
  <dcterms:created xsi:type="dcterms:W3CDTF">2019-09-26T15:56:03Z</dcterms:created>
  <dcterms:modified xsi:type="dcterms:W3CDTF">2019-09-26T16:45:22Z</dcterms:modified>
</cp:coreProperties>
</file>