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B8ABB09-4A1D-463E-8065-109CC2B7EFAA}" type="datetimeFigureOut">
              <a:rPr lang="ar-SA" smtClean="0"/>
              <a:t>12/01/1441</a:t>
            </a:fld>
            <a:endParaRPr lang="ar-SA"/>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SA"/>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B8ABB09-4A1D-463E-8065-109CC2B7EFAA}" type="datetimeFigureOut">
              <a:rPr lang="ar-SA" smtClean="0"/>
              <a:t>12/01/1441</a:t>
            </a:fld>
            <a:endParaRPr lang="ar-SA"/>
          </a:p>
        </p:txBody>
      </p:sp>
      <p:sp>
        <p:nvSpPr>
          <p:cNvPr id="27" name="عنصر نائب لرقم الشريحة 26"/>
          <p:cNvSpPr>
            <a:spLocks noGrp="1"/>
          </p:cNvSpPr>
          <p:nvPr>
            <p:ph type="sldNum" sz="quarter" idx="11"/>
          </p:nvPr>
        </p:nvSpPr>
        <p:spPr/>
        <p:txBody>
          <a:bodyPr rtlCol="0"/>
          <a:lstStyle/>
          <a:p>
            <a:fld id="{0B34F065-1154-456A-91E3-76DE8E75E17B}" type="slidenum">
              <a:rPr lang="ar-SA" smtClean="0"/>
              <a:t>‹#›</a:t>
            </a:fld>
            <a:endParaRPr lang="ar-SA"/>
          </a:p>
        </p:txBody>
      </p:sp>
      <p:sp>
        <p:nvSpPr>
          <p:cNvPr id="28" name="عنصر نائب للتذييل 27"/>
          <p:cNvSpPr>
            <a:spLocks noGrp="1"/>
          </p:cNvSpPr>
          <p:nvPr>
            <p:ph type="ftr" sz="quarter" idx="12"/>
          </p:nvPr>
        </p:nvSpPr>
        <p:spPr/>
        <p:txBody>
          <a:bodyPr rtlCol="0"/>
          <a:lstStyle/>
          <a:p>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B8ABB09-4A1D-463E-8065-109CC2B7EFAA}" type="datetimeFigureOut">
              <a:rPr lang="ar-SA" smtClean="0"/>
              <a:t>12/01/1441</a:t>
            </a:fld>
            <a:endParaRPr lang="ar-SA"/>
          </a:p>
        </p:txBody>
      </p:sp>
      <p:sp>
        <p:nvSpPr>
          <p:cNvPr id="4" name="عنصر نائب للتذييل 3"/>
          <p:cNvSpPr>
            <a:spLocks noGrp="1"/>
          </p:cNvSpPr>
          <p:nvPr>
            <p:ph type="ftr" sz="quarter" idx="11"/>
          </p:nvPr>
        </p:nvSpPr>
        <p:spPr>
          <a:xfrm>
            <a:off x="5257800" y="612648"/>
            <a:ext cx="1325880" cy="457200"/>
          </a:xfrm>
        </p:spPr>
        <p:txBody>
          <a:bodyPr/>
          <a:lstStyle/>
          <a:p>
            <a:endParaRPr lang="ar-SA"/>
          </a:p>
        </p:txBody>
      </p:sp>
      <p:sp>
        <p:nvSpPr>
          <p:cNvPr id="5" name="عنصر نائب لرقم الشريحة 4"/>
          <p:cNvSpPr>
            <a:spLocks noGrp="1"/>
          </p:cNvSpPr>
          <p:nvPr>
            <p:ph type="sldNum" sz="quarter" idx="12"/>
          </p:nvPr>
        </p:nvSpPr>
        <p:spPr>
          <a:xfrm>
            <a:off x="8174736" y="2272"/>
            <a:ext cx="762000" cy="365760"/>
          </a:xfrm>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SA"/>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t>علاج صعوبات القراءة </a:t>
            </a:r>
          </a:p>
        </p:txBody>
      </p:sp>
    </p:spTree>
    <p:extLst>
      <p:ext uri="{BB962C8B-B14F-4D97-AF65-F5344CB8AC3E}">
        <p14:creationId xmlns:p14="http://schemas.microsoft.com/office/powerpoint/2010/main" val="41959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700808"/>
            <a:ext cx="8229600" cy="4873728"/>
          </a:xfrm>
        </p:spPr>
        <p:txBody>
          <a:bodyPr>
            <a:normAutofit/>
          </a:bodyPr>
          <a:lstStyle/>
          <a:p>
            <a:r>
              <a:rPr lang="ar-IQ" dirty="0"/>
              <a:t>ثمة طرق ثلاث تستهدف علاج صعوبة تفسير الرموز اللغوية وقراءتها بعضها يبدأ بالحرف وبعضها يبدأ بالكلمة بيانها على النحو التالي  :</a:t>
            </a:r>
          </a:p>
          <a:p>
            <a:r>
              <a:rPr lang="ar-IQ" dirty="0"/>
              <a:t>1 ـ  الطريقة الصوتية : طريقة </a:t>
            </a:r>
            <a:r>
              <a:rPr lang="ar-IQ" dirty="0" err="1"/>
              <a:t>جلينجهام</a:t>
            </a:r>
            <a:r>
              <a:rPr lang="ar-IQ" dirty="0"/>
              <a:t> : </a:t>
            </a:r>
            <a:r>
              <a:rPr lang="en-US" dirty="0" err="1"/>
              <a:t>Gillingham</a:t>
            </a:r>
            <a:r>
              <a:rPr lang="en-US" dirty="0"/>
              <a:t> </a:t>
            </a:r>
          </a:p>
          <a:p>
            <a:r>
              <a:rPr lang="ar-IQ" dirty="0"/>
              <a:t>وتستخدم مع الطلاب الذين لا يقدرون على تفسير رموز الكلمات وقراءتها بالطرق العادية وتقوم على التعامل مع الحروف الهجائية كوحدات صوتية وتسمى أيضاً بالطريقة الهجائية حيث نبدأ من خلالها بتعليم الطالب الحرف ثم الكلمة ثم الجملة كما يمكن أن نسميها بالطريقة الترابطية .</a:t>
            </a:r>
          </a:p>
          <a:p>
            <a:r>
              <a:rPr lang="ar-IQ" dirty="0"/>
              <a:t>ومن خلالها نستطيع أن نحقق عدة أهداف منها : </a:t>
            </a:r>
          </a:p>
          <a:p>
            <a:endParaRPr lang="ar-IQ" dirty="0"/>
          </a:p>
        </p:txBody>
      </p:sp>
    </p:spTree>
    <p:extLst>
      <p:ext uri="{BB962C8B-B14F-4D97-AF65-F5344CB8AC3E}">
        <p14:creationId xmlns:p14="http://schemas.microsoft.com/office/powerpoint/2010/main" val="2249139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4784"/>
            <a:ext cx="8229600" cy="5089752"/>
          </a:xfrm>
        </p:spPr>
        <p:txBody>
          <a:bodyPr>
            <a:normAutofit fontScale="92500" lnSpcReduction="20000"/>
          </a:bodyPr>
          <a:lstStyle/>
          <a:p>
            <a:r>
              <a:rPr lang="ar-IQ" dirty="0"/>
              <a:t>ربط الرمز البصري مع اسم الحرف .</a:t>
            </a:r>
          </a:p>
          <a:p>
            <a:r>
              <a:rPr lang="ar-IQ" dirty="0"/>
              <a:t>ـ ربط الرمز البصري مع صوت الحرف .</a:t>
            </a:r>
          </a:p>
          <a:p>
            <a:r>
              <a:rPr lang="ar-IQ" dirty="0"/>
              <a:t>ـ ربط حواس الطالب بالمادة المتعلمة</a:t>
            </a:r>
          </a:p>
          <a:p>
            <a:r>
              <a:rPr lang="ar-IQ" sz="3000" dirty="0">
                <a:solidFill>
                  <a:srgbClr val="92D050"/>
                </a:solidFill>
              </a:rPr>
              <a:t>الطريقة متعددة الحواس </a:t>
            </a:r>
            <a:r>
              <a:rPr lang="en-US" sz="3000" dirty="0">
                <a:solidFill>
                  <a:srgbClr val="92D050"/>
                </a:solidFill>
              </a:rPr>
              <a:t>V. A .K .T ) </a:t>
            </a:r>
            <a:r>
              <a:rPr lang="ar-IQ" sz="3000" dirty="0">
                <a:solidFill>
                  <a:srgbClr val="92D050"/>
                </a:solidFill>
              </a:rPr>
              <a:t>طريقة </a:t>
            </a:r>
            <a:r>
              <a:rPr lang="ar-IQ" sz="3000" dirty="0" err="1">
                <a:solidFill>
                  <a:srgbClr val="92D050"/>
                </a:solidFill>
              </a:rPr>
              <a:t>فيرنالد</a:t>
            </a:r>
            <a:r>
              <a:rPr lang="ar-IQ" sz="3000" dirty="0">
                <a:solidFill>
                  <a:srgbClr val="92D050"/>
                </a:solidFill>
              </a:rPr>
              <a:t> </a:t>
            </a:r>
            <a:r>
              <a:rPr lang="en-US" dirty="0" smtClean="0"/>
              <a:t>(</a:t>
            </a:r>
            <a:endParaRPr lang="en-US" dirty="0"/>
          </a:p>
          <a:p>
            <a:r>
              <a:rPr lang="ar-IQ" dirty="0"/>
              <a:t>ونقوم باستخدامها مع الطلاب الذين لم يقرؤوا بعد أو من هم تحصيلهم منخفض وتتم على النحو التالي : </a:t>
            </a:r>
          </a:p>
          <a:p>
            <a:r>
              <a:rPr lang="ar-IQ" dirty="0"/>
              <a:t>يكتب المعلم الكلمة على السبورة أو على الورقة ويتتبعها الطالب بإصبعه وينطق أثناء ذلك كل جزء فيها ويكرر هذه العملية حتى يستطيع أن يكتبها الطالب من الذاكرة .</a:t>
            </a:r>
          </a:p>
          <a:p>
            <a:r>
              <a:rPr lang="ar-IQ" dirty="0"/>
              <a:t>يتمكن الطالب بعد ذلك من قراءة الكلمة التي يكتبها المعلم ويكتبها دون تتبع .</a:t>
            </a:r>
          </a:p>
          <a:p>
            <a:r>
              <a:rPr lang="ar-IQ" dirty="0"/>
              <a:t>يتعلم الطالب كتابة الكلمة من الذاكرة دون الرجوع إلى النسخة الأصلية .</a:t>
            </a:r>
          </a:p>
          <a:p>
            <a:r>
              <a:rPr lang="ar-IQ" dirty="0"/>
              <a:t>يتم تعليم الطالب كلمة جديدة من خلال تشابهها مع كلمات سبق له تعلمها أي يتم تدريبه على التعميم .</a:t>
            </a:r>
          </a:p>
          <a:p>
            <a:endParaRPr lang="ar-IQ" dirty="0"/>
          </a:p>
        </p:txBody>
      </p:sp>
    </p:spTree>
    <p:extLst>
      <p:ext uri="{BB962C8B-B14F-4D97-AF65-F5344CB8AC3E}">
        <p14:creationId xmlns:p14="http://schemas.microsoft.com/office/powerpoint/2010/main" val="4102709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4784"/>
            <a:ext cx="8229600" cy="5089752"/>
          </a:xfrm>
        </p:spPr>
        <p:txBody>
          <a:bodyPr>
            <a:normAutofit/>
          </a:bodyPr>
          <a:lstStyle/>
          <a:p>
            <a:r>
              <a:rPr lang="ar-IQ" dirty="0"/>
              <a:t>3 ـ طريقة هيج – كيرك : </a:t>
            </a:r>
            <a:r>
              <a:rPr lang="en-US" dirty="0" err="1"/>
              <a:t>Hegg</a:t>
            </a:r>
            <a:r>
              <a:rPr lang="en-US" dirty="0"/>
              <a:t> – Kirk </a:t>
            </a:r>
          </a:p>
          <a:p>
            <a:r>
              <a:rPr lang="ar-IQ" dirty="0"/>
              <a:t>وهي تعتمد على نظام القراءة الصوتية بطريقة منظمة في إطار مبادئ التعليم المبرمج الذي يتحكم في العملية التعليمية ويعطي الطالب تغذية مرتدة </a:t>
            </a:r>
            <a:r>
              <a:rPr lang="en-US" dirty="0"/>
              <a:t>Feedback </a:t>
            </a:r>
            <a:r>
              <a:rPr lang="ar-IQ" dirty="0"/>
              <a:t>تصحح خطأه وتصوب مساره باستمرار وتقوم على البدء باستخدام الحروف الساكنة ثم المتحركة وتعليم أصواتها للأطفال .</a:t>
            </a:r>
          </a:p>
          <a:p>
            <a:r>
              <a:rPr lang="ar-IQ" dirty="0"/>
              <a:t>هذا وقد أشار كل من </a:t>
            </a:r>
            <a:r>
              <a:rPr lang="ar-IQ" dirty="0" err="1"/>
              <a:t>تورجيسون</a:t>
            </a:r>
            <a:r>
              <a:rPr lang="ar-IQ" dirty="0"/>
              <a:t> </a:t>
            </a:r>
            <a:r>
              <a:rPr lang="en-US" dirty="0" err="1"/>
              <a:t>Torgesen</a:t>
            </a:r>
            <a:r>
              <a:rPr lang="en-US" dirty="0"/>
              <a:t> </a:t>
            </a:r>
            <a:r>
              <a:rPr lang="ar-IQ" dirty="0"/>
              <a:t>وباركر </a:t>
            </a:r>
            <a:r>
              <a:rPr lang="en-US" dirty="0"/>
              <a:t>Barker </a:t>
            </a:r>
            <a:r>
              <a:rPr lang="ar-IQ" dirty="0"/>
              <a:t>إلى الدور الذي يمكن أن يلعبه استخدام أسلوب التدريس الذي يستعين بالحاسب الآلي </a:t>
            </a:r>
            <a:r>
              <a:rPr lang="en-US" dirty="0"/>
              <a:t>Computer – </a:t>
            </a:r>
            <a:r>
              <a:rPr lang="en-US" dirty="0" err="1"/>
              <a:t>Assissted</a:t>
            </a:r>
            <a:r>
              <a:rPr lang="en-US" dirty="0"/>
              <a:t> Instruction </a:t>
            </a:r>
            <a:r>
              <a:rPr lang="ar-IQ" dirty="0"/>
              <a:t>في علاج صعوبات تعلم القراءة وفي تدريب الطلاب على التعرف على الحروف الهجائية وقراءة الكلمات والنصوص . </a:t>
            </a:r>
          </a:p>
          <a:p>
            <a:endParaRPr lang="ar-IQ" dirty="0"/>
          </a:p>
        </p:txBody>
      </p:sp>
    </p:spTree>
    <p:extLst>
      <p:ext uri="{BB962C8B-B14F-4D97-AF65-F5344CB8AC3E}">
        <p14:creationId xmlns:p14="http://schemas.microsoft.com/office/powerpoint/2010/main" val="4034574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4784"/>
            <a:ext cx="8229600" cy="5089752"/>
          </a:xfrm>
        </p:spPr>
        <p:txBody>
          <a:bodyPr>
            <a:normAutofit fontScale="77500" lnSpcReduction="20000"/>
          </a:bodyPr>
          <a:lstStyle/>
          <a:p>
            <a:r>
              <a:rPr lang="ar-IQ" dirty="0"/>
              <a:t>و نلاحظ كثيرا من البرامج التدريبية المصممة لمعالجة الإدراك السمعي و تأخذ هذه الأنشطة عدة أشكال أذكر منها : </a:t>
            </a:r>
          </a:p>
          <a:p>
            <a:r>
              <a:rPr lang="ar-IQ" dirty="0"/>
              <a:t>ـ تنبيه حاسة السمع أو التدريب السمعي و هذه الأنشطة تعد كثيرة و متنوعة أذكر منها التدريب على الملاحظة و تمييز الأصوات من داخل البيت)صوت الهاتف ـ التلفزيون ـ جرس الباب ـ أصوات أدوات مختلفة....إلخ( و كذلك التدريب على تمييز أصوات خارج البيت )أصوات حيوانات ـ أصوات وسائل النقل ( </a:t>
            </a:r>
          </a:p>
          <a:p>
            <a:r>
              <a:rPr lang="ar-IQ" dirty="0"/>
              <a:t>ـ أنشطة التمييز السمعي كتمييز الأصوات الرفيعة من الأصوات الغليظة أو تمييز أصوات عالية و أصوات منخفضة أو التمييز بين الإيقاع السريع و البطيء .</a:t>
            </a:r>
          </a:p>
          <a:p>
            <a:r>
              <a:rPr lang="ar-IQ" dirty="0"/>
              <a:t>ـ التدرب على تمييز عدد المقاطع في الكلمة , كأن يطلب من الطفل النقر على الطاولة بعدد المقاطع التي يسمعها : باب =                                                   مقطع واحد .</a:t>
            </a:r>
          </a:p>
          <a:p>
            <a:r>
              <a:rPr lang="ar-IQ" dirty="0"/>
              <a:t>                          قلم = ق \ لم                                              مقطعين .</a:t>
            </a:r>
          </a:p>
          <a:p>
            <a:r>
              <a:rPr lang="ar-IQ" dirty="0"/>
              <a:t>                         تفاحة = ت \ </a:t>
            </a:r>
            <a:r>
              <a:rPr lang="ar-IQ" dirty="0" err="1"/>
              <a:t>فا</a:t>
            </a:r>
            <a:r>
              <a:rPr lang="ar-IQ" dirty="0"/>
              <a:t> \ </a:t>
            </a:r>
            <a:r>
              <a:rPr lang="ar-IQ" dirty="0" err="1"/>
              <a:t>حة</a:t>
            </a:r>
            <a:r>
              <a:rPr lang="ar-IQ" dirty="0"/>
              <a:t>                                    ثلاثة مقاطع .</a:t>
            </a:r>
          </a:p>
          <a:p>
            <a:r>
              <a:rPr lang="ar-IQ" dirty="0"/>
              <a:t>                       برتقالة = بر \ ت \ </a:t>
            </a:r>
            <a:r>
              <a:rPr lang="ar-IQ" dirty="0" err="1"/>
              <a:t>قا</a:t>
            </a:r>
            <a:r>
              <a:rPr lang="ar-IQ" dirty="0"/>
              <a:t>\ </a:t>
            </a:r>
            <a:r>
              <a:rPr lang="ar-IQ" dirty="0" err="1"/>
              <a:t>لة</a:t>
            </a:r>
            <a:r>
              <a:rPr lang="ar-IQ" dirty="0"/>
              <a:t> =                            أربعة مقاطع .</a:t>
            </a:r>
          </a:p>
          <a:p>
            <a:r>
              <a:rPr lang="ar-IQ" dirty="0"/>
              <a:t>أو أن يطلب منه وضع علامة دائرة أو خط على سبيل المثال تحت كل مقطع لفظي </a:t>
            </a:r>
          </a:p>
          <a:p>
            <a:r>
              <a:rPr lang="ar-IQ" dirty="0"/>
              <a:t>                        مدرسة =  مد    ر     </a:t>
            </a:r>
            <a:r>
              <a:rPr lang="ar-IQ" dirty="0" err="1"/>
              <a:t>سة</a:t>
            </a:r>
            <a:endParaRPr lang="ar-IQ" dirty="0"/>
          </a:p>
          <a:p>
            <a:endParaRPr lang="ar-IQ" dirty="0"/>
          </a:p>
        </p:txBody>
      </p:sp>
    </p:spTree>
    <p:extLst>
      <p:ext uri="{BB962C8B-B14F-4D97-AF65-F5344CB8AC3E}">
        <p14:creationId xmlns:p14="http://schemas.microsoft.com/office/powerpoint/2010/main" val="190483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5305776"/>
          </a:xfrm>
        </p:spPr>
        <p:txBody>
          <a:bodyPr>
            <a:normAutofit fontScale="92500" lnSpcReduction="10000"/>
          </a:bodyPr>
          <a:lstStyle/>
          <a:p>
            <a:r>
              <a:rPr lang="ar-IQ" dirty="0"/>
              <a:t>التدرب على تمييز عدد المقاطع في الكلمة , كأن يطلب من الطفل النقر على الطاولة بعدد المقاطع التي يسمعها </a:t>
            </a:r>
            <a:r>
              <a:rPr lang="ar-IQ" dirty="0" smtClean="0"/>
              <a:t>:</a:t>
            </a:r>
          </a:p>
          <a:p>
            <a:r>
              <a:rPr lang="ar-IQ" dirty="0" smtClean="0"/>
              <a:t> </a:t>
            </a:r>
            <a:r>
              <a:rPr lang="ar-IQ" dirty="0"/>
              <a:t>باب = </a:t>
            </a:r>
            <a:r>
              <a:rPr lang="ar-IQ" dirty="0" smtClean="0"/>
              <a:t>مقطع واحد                               </a:t>
            </a:r>
            <a:endParaRPr lang="ar-IQ" dirty="0"/>
          </a:p>
          <a:p>
            <a:pPr marL="109728" indent="0">
              <a:buNone/>
            </a:pPr>
            <a:r>
              <a:rPr lang="ar-IQ" dirty="0" smtClean="0"/>
              <a:t> </a:t>
            </a:r>
            <a:r>
              <a:rPr lang="ar-IQ" dirty="0"/>
              <a:t>قلم = ق \ لم     </a:t>
            </a:r>
            <a:r>
              <a:rPr lang="ar-IQ" dirty="0" smtClean="0"/>
              <a:t> </a:t>
            </a:r>
            <a:r>
              <a:rPr lang="ar-IQ" dirty="0"/>
              <a:t>مقطعين .</a:t>
            </a:r>
          </a:p>
          <a:p>
            <a:r>
              <a:rPr lang="ar-IQ" dirty="0"/>
              <a:t> </a:t>
            </a:r>
            <a:r>
              <a:rPr lang="ar-IQ" dirty="0" smtClean="0"/>
              <a:t>تفاحة </a:t>
            </a:r>
            <a:r>
              <a:rPr lang="ar-IQ" dirty="0"/>
              <a:t>= ت \ </a:t>
            </a:r>
            <a:r>
              <a:rPr lang="ar-IQ" dirty="0" err="1"/>
              <a:t>فا</a:t>
            </a:r>
            <a:r>
              <a:rPr lang="ar-IQ" dirty="0"/>
              <a:t> \ </a:t>
            </a:r>
            <a:r>
              <a:rPr lang="ar-IQ" dirty="0" err="1"/>
              <a:t>حة</a:t>
            </a:r>
            <a:r>
              <a:rPr lang="ar-IQ" dirty="0"/>
              <a:t>    </a:t>
            </a:r>
            <a:r>
              <a:rPr lang="ar-IQ" dirty="0" smtClean="0"/>
              <a:t>   </a:t>
            </a:r>
            <a:r>
              <a:rPr lang="ar-IQ" dirty="0"/>
              <a:t>ثلاثة مقاطع </a:t>
            </a:r>
            <a:r>
              <a:rPr lang="ar-IQ" dirty="0" smtClean="0"/>
              <a:t>.</a:t>
            </a:r>
          </a:p>
          <a:p>
            <a:pPr marL="109728" indent="0">
              <a:buNone/>
            </a:pPr>
            <a:r>
              <a:rPr lang="ar-IQ" dirty="0" smtClean="0"/>
              <a:t>برتقالة = بر \ ت \ </a:t>
            </a:r>
            <a:r>
              <a:rPr lang="ar-IQ" dirty="0" err="1" smtClean="0"/>
              <a:t>قا</a:t>
            </a:r>
            <a:r>
              <a:rPr lang="ar-IQ" dirty="0" smtClean="0"/>
              <a:t>\ </a:t>
            </a:r>
            <a:r>
              <a:rPr lang="ar-IQ" dirty="0" err="1" smtClean="0"/>
              <a:t>لة</a:t>
            </a:r>
            <a:r>
              <a:rPr lang="ar-IQ" dirty="0" smtClean="0"/>
              <a:t> =    أربعة مقاطع .</a:t>
            </a:r>
          </a:p>
          <a:p>
            <a:r>
              <a:rPr lang="ar-IQ" dirty="0" smtClean="0"/>
              <a:t>أو </a:t>
            </a:r>
            <a:r>
              <a:rPr lang="ar-IQ" dirty="0"/>
              <a:t>أن يطلب منه وضع علامة دائرة أو خط على سبيل المثال تحت كل مقطع لفظي </a:t>
            </a:r>
          </a:p>
          <a:p>
            <a:r>
              <a:rPr lang="ar-IQ" dirty="0"/>
              <a:t>                        مدرسة =  مد    ر     </a:t>
            </a:r>
            <a:r>
              <a:rPr lang="ar-IQ" dirty="0" err="1" smtClean="0"/>
              <a:t>سة</a:t>
            </a:r>
            <a:endParaRPr lang="ar-IQ" dirty="0" smtClean="0"/>
          </a:p>
          <a:p>
            <a:r>
              <a:rPr lang="ar-IQ" dirty="0"/>
              <a:t>الإغلاق السمعي و تشتمل هذه الأنشطة على تدريب الطفل على تكملة كلمة ينقصها صوت أو مقطع لفظي واحد مثل : حصا....    حصان </a:t>
            </a:r>
          </a:p>
          <a:p>
            <a:r>
              <a:rPr lang="ar-IQ" dirty="0"/>
              <a:t>                               تفا......     تفاحة </a:t>
            </a:r>
          </a:p>
          <a:p>
            <a:r>
              <a:rPr lang="ar-IQ" dirty="0"/>
              <a:t>                              </a:t>
            </a:r>
            <a:r>
              <a:rPr lang="ar-IQ" dirty="0" err="1"/>
              <a:t>طعا</a:t>
            </a:r>
            <a:r>
              <a:rPr lang="ar-IQ" dirty="0"/>
              <a:t>...      طعام </a:t>
            </a:r>
          </a:p>
          <a:p>
            <a:endParaRPr lang="ar-IQ" dirty="0"/>
          </a:p>
          <a:p>
            <a:endParaRPr lang="ar-IQ" dirty="0"/>
          </a:p>
        </p:txBody>
      </p:sp>
    </p:spTree>
    <p:extLst>
      <p:ext uri="{BB962C8B-B14F-4D97-AF65-F5344CB8AC3E}">
        <p14:creationId xmlns:p14="http://schemas.microsoft.com/office/powerpoint/2010/main" val="40224034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593</Words>
  <Application>Microsoft Office PowerPoint</Application>
  <PresentationFormat>عرض على الشاشة (3:4)‏</PresentationFormat>
  <Paragraphs>36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حضري</vt:lpstr>
      <vt:lpstr>علاج صعوبات القراءة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علاج صعوبات القراءة </dc:title>
  <dc:creator>dr.baidaa</dc:creator>
  <cp:lastModifiedBy>dr.baidaa</cp:lastModifiedBy>
  <cp:revision>2</cp:revision>
  <dcterms:created xsi:type="dcterms:W3CDTF">2019-09-11T14:36:06Z</dcterms:created>
  <dcterms:modified xsi:type="dcterms:W3CDTF">2019-09-11T14:48:19Z</dcterms:modified>
</cp:coreProperties>
</file>