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t>12/01/1441</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12/01/1441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12/01/1441</a:t>
            </a:fld>
            <a:endParaRPr lang="ar-SA"/>
          </a:p>
        </p:txBody>
      </p:sp>
      <p:sp>
        <p:nvSpPr>
          <p:cNvPr id="8" name="عنصر نائب لرقم الشريحة 7"/>
          <p:cNvSpPr>
            <a:spLocks noGrp="1"/>
          </p:cNvSpPr>
          <p:nvPr>
            <p:ph type="sldNum" sz="quarter" idx="11"/>
          </p:nvPr>
        </p:nvSpPr>
        <p:spPr/>
        <p:txBody>
          <a:bodyPr/>
          <a:lstStyle/>
          <a:p>
            <a:fld id="{0B34F065-1154-456A-91E3-76DE8E75E17B}" type="slidenum">
              <a:rPr lang="ar-SA" smtClean="0"/>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B8ABB09-4A1D-463E-8065-109CC2B7EFAA}" type="datetimeFigureOut">
              <a:rPr lang="ar-SA" smtClean="0"/>
              <a:t>12/01/1441</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40544" y="776288"/>
            <a:ext cx="8062912" cy="4524920"/>
          </a:xfrm>
        </p:spPr>
        <p:txBody>
          <a:bodyPr/>
          <a:lstStyle/>
          <a:p>
            <a:pPr algn="l"/>
            <a:r>
              <a:rPr lang="ar-IQ" dirty="0" smtClean="0"/>
              <a:t>اسباب صعوبات القراءة </a:t>
            </a:r>
            <a:endParaRPr lang="ar-IQ" dirty="0"/>
          </a:p>
        </p:txBody>
      </p:sp>
    </p:spTree>
    <p:extLst>
      <p:ext uri="{BB962C8B-B14F-4D97-AF65-F5344CB8AC3E}">
        <p14:creationId xmlns:p14="http://schemas.microsoft.com/office/powerpoint/2010/main" val="951368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62500" lnSpcReduction="20000"/>
          </a:bodyPr>
          <a:lstStyle/>
          <a:p>
            <a:r>
              <a:rPr lang="ar-IQ" dirty="0"/>
              <a:t>الأسباب الانفعالية والبيئية والتربوية التي تؤدي إلى التأخر في القراءة  </a:t>
            </a:r>
          </a:p>
          <a:p>
            <a:r>
              <a:rPr lang="ar-IQ" dirty="0"/>
              <a:t>1-عدم التوافق مع الذات والمجتمع:</a:t>
            </a:r>
          </a:p>
          <a:p>
            <a:r>
              <a:rPr lang="ar-IQ" dirty="0"/>
              <a:t>كثير من الأطفال غير مستقر انفعاليا مما يسهم في تأخره القرائي مثل الرفض الصريح لتعلم القراءة وتحويل المشاعر إلى سلوكيات أخرى سلبية.</a:t>
            </a:r>
          </a:p>
          <a:p>
            <a:r>
              <a:rPr lang="ar-IQ" dirty="0"/>
              <a:t>2- العوامل البيئية منها:</a:t>
            </a:r>
          </a:p>
          <a:p>
            <a:r>
              <a:rPr lang="ar-IQ" dirty="0"/>
              <a:t>أ‌.	عدم وجود مفتاح صحي مناسب.</a:t>
            </a:r>
          </a:p>
          <a:p>
            <a:r>
              <a:rPr lang="ar-IQ" dirty="0"/>
              <a:t>ب‌.	المشاجرات بين الوالدين وإهمالهما للأطفال وتجاهل فرديتهم.</a:t>
            </a:r>
          </a:p>
          <a:p>
            <a:r>
              <a:rPr lang="ar-IQ" dirty="0"/>
              <a:t>ت‌.	الاهتمام المفرط من قبل الأب بكل مرحلة من مراحل أنشطة الطفل في القراءة مما يؤدي إلى قلق الطفل لدرجة يرفض معها تماما تعلم القراءة.</a:t>
            </a:r>
          </a:p>
          <a:p>
            <a:r>
              <a:rPr lang="ar-IQ" dirty="0"/>
              <a:t>3- الأسباب التعليمية:</a:t>
            </a:r>
          </a:p>
          <a:p>
            <a:r>
              <a:rPr lang="ar-IQ" dirty="0"/>
              <a:t>تعتبر الظروف التعليمية من أهم الأسباب التي ينشأ عنها التأخر القرائي، وتشمل:</a:t>
            </a:r>
          </a:p>
          <a:p>
            <a:endParaRPr lang="ar-IQ" dirty="0"/>
          </a:p>
        </p:txBody>
      </p:sp>
    </p:spTree>
    <p:extLst>
      <p:ext uri="{BB962C8B-B14F-4D97-AF65-F5344CB8AC3E}">
        <p14:creationId xmlns:p14="http://schemas.microsoft.com/office/powerpoint/2010/main" val="1317127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7467600" cy="5217443"/>
          </a:xfrm>
        </p:spPr>
        <p:txBody>
          <a:bodyPr>
            <a:normAutofit fontScale="77500" lnSpcReduction="20000"/>
          </a:bodyPr>
          <a:lstStyle/>
          <a:p>
            <a:r>
              <a:rPr lang="ar-IQ" dirty="0"/>
              <a:t>أ‌.	الجدل بين أهمية تنمية مهارات القراءة لدى الطفل وتنمية شخصية الطفل وإشباع حاجاته الأساسية بشكل كامل ومتوازن.</a:t>
            </a:r>
          </a:p>
          <a:p>
            <a:r>
              <a:rPr lang="ar-IQ" dirty="0"/>
              <a:t>ب‌.	مستوى النمو والبلوغ الشامل للطفل والذي يتوقف عليه تعلم القراءة لدى الطفل.</a:t>
            </a:r>
          </a:p>
          <a:p>
            <a:r>
              <a:rPr lang="ar-IQ" dirty="0"/>
              <a:t>ت‌.	عدم الاستعداد إلى الخبرات والمهارات اللفظية ونمو الإدراك السمعي والبصري وعدم النضج الكامل</a:t>
            </a:r>
            <a:r>
              <a:rPr lang="ar-IQ" dirty="0" smtClean="0"/>
              <a:t>.</a:t>
            </a:r>
          </a:p>
          <a:p>
            <a:r>
              <a:rPr lang="ar-IQ" dirty="0"/>
              <a:t>4- الأسباب العضوية:</a:t>
            </a:r>
          </a:p>
          <a:p>
            <a:r>
              <a:rPr lang="ar-IQ" dirty="0"/>
              <a:t>أ‌.	العيوب البصرية:</a:t>
            </a:r>
          </a:p>
          <a:p>
            <a:r>
              <a:rPr lang="ar-IQ" dirty="0"/>
              <a:t>إن عدداً من البحوث والدراسات ركزت على نواحي القصور في القدرة البصرية كسبب رئيسي للتخلف القرائي، ومعظم نتائج هذه الدراسات تشير إلى أن نسبه الأطفال الذين يعانون من القصور في القدرة البصرية يجدون صعوبة في القراءة أكبر من نسبه الأطفال الذين لا يعانون من القصور في القدرة البصرية.</a:t>
            </a:r>
          </a:p>
          <a:p>
            <a:endParaRPr lang="ar-IQ" dirty="0"/>
          </a:p>
          <a:p>
            <a:endParaRPr lang="ar-IQ" dirty="0"/>
          </a:p>
        </p:txBody>
      </p:sp>
    </p:spTree>
    <p:extLst>
      <p:ext uri="{BB962C8B-B14F-4D97-AF65-F5344CB8AC3E}">
        <p14:creationId xmlns:p14="http://schemas.microsoft.com/office/powerpoint/2010/main" val="804486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620688"/>
            <a:ext cx="7467600" cy="5534075"/>
          </a:xfrm>
        </p:spPr>
        <p:txBody>
          <a:bodyPr>
            <a:normAutofit fontScale="77500" lnSpcReduction="20000"/>
          </a:bodyPr>
          <a:lstStyle/>
          <a:p>
            <a:endParaRPr lang="ar-IQ" dirty="0"/>
          </a:p>
          <a:p>
            <a:r>
              <a:rPr lang="ar-IQ" dirty="0"/>
              <a:t>ب‌.	العيوب السمعية:</a:t>
            </a:r>
          </a:p>
          <a:p>
            <a:r>
              <a:rPr lang="ar-IQ" dirty="0"/>
              <a:t>تدل النتائج التي توصلت إليها البحوث والتجارب الإكلينيكية على أن بعض الأطفال استطاعوا التغلب على ما يفتقرون إليه من مزايا سمعية، بينما فشل أطفال آخرون في ذلك ويتوقف النتاج النهائي لحالات الضعف السمعي على العديد من العوامل التي تتكاثر معا، منها نوع الضعف ودرجته في القدرة السمعية، والفترة الزمنية التي مضت على هذا الضعف قبل اكتشافه، ونوعية البرامج التعليمية، وتوافر الوسائل للتنسيق بين جهود الآباء والأخصائيين، ورغبة الطفل في القراءة، وتشير النتائج أن عددا كبيرا يبلغ نسبه 5% من أطفال المدارس في العالم يعانون من فقدان السمع بدرجة خطيرة وعدداً آخر يعانون من فقدان السمع بدرجة خفيفة تلك هذه الحالات تجد صعوبة في تعليم القراءة.</a:t>
            </a:r>
          </a:p>
          <a:p>
            <a:endParaRPr lang="ar-IQ" dirty="0"/>
          </a:p>
        </p:txBody>
      </p:sp>
    </p:spTree>
    <p:extLst>
      <p:ext uri="{BB962C8B-B14F-4D97-AF65-F5344CB8AC3E}">
        <p14:creationId xmlns:p14="http://schemas.microsoft.com/office/powerpoint/2010/main" val="711835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r>
              <a:rPr lang="ar-IQ" dirty="0"/>
              <a:t>ت‌.	عيوب النطق والكلام : </a:t>
            </a:r>
          </a:p>
          <a:p>
            <a:r>
              <a:rPr lang="ar-IQ" dirty="0"/>
              <a:t>وترتبط بصعوبة القراءة ومشكلاتها، ومن المتفق عليه بصورة عامة أنه في حالات كثيرة يرتبط كل من النطق غير السليم وصعوبات القراءة بعوامل مثل: النمو البطيء للعمليات العقلية وخلل في الجهاز العصبي، أو عدم القدرة على التمييز بين الأصوات التي تتألف منها الكلمات، وينزعج بعض الأطفال عندما يطلب منهم القراءة بطريقة جهرية، ويرجع ذلك إلى حساسيتهم نحو ما يرتكبون من أخطاء في النطق </a:t>
            </a:r>
            <a:r>
              <a:rPr lang="ar-IQ" dirty="0" err="1"/>
              <a:t>وكراهيتم</a:t>
            </a:r>
            <a:r>
              <a:rPr lang="ar-IQ" dirty="0"/>
              <a:t> لإظهارها في مواقف القراءة الجهرية.</a:t>
            </a:r>
          </a:p>
          <a:p>
            <a:endParaRPr lang="ar-IQ" dirty="0"/>
          </a:p>
        </p:txBody>
      </p:sp>
    </p:spTree>
    <p:extLst>
      <p:ext uri="{BB962C8B-B14F-4D97-AF65-F5344CB8AC3E}">
        <p14:creationId xmlns:p14="http://schemas.microsoft.com/office/powerpoint/2010/main" val="2540447802"/>
      </p:ext>
    </p:extLst>
  </p:cSld>
  <p:clrMapOvr>
    <a:masterClrMapping/>
  </p:clrMapOvr>
</p:sld>
</file>

<file path=ppt/theme/theme1.xml><?xml version="1.0" encoding="utf-8"?>
<a:theme xmlns:a="http://schemas.openxmlformats.org/drawingml/2006/main" name="تقنية">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0</TotalTime>
  <Words>55</Words>
  <Application>Microsoft Office PowerPoint</Application>
  <PresentationFormat>عرض على الشاشة (3:4)‏</PresentationFormat>
  <Paragraphs>21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اسباب صعوبات القراءة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اسباب صعوبات القراءة </dc:title>
  <dc:creator>dr.baidaa</dc:creator>
  <cp:lastModifiedBy>dr.baidaa</cp:lastModifiedBy>
  <cp:revision>1</cp:revision>
  <dcterms:created xsi:type="dcterms:W3CDTF">2019-09-11T14:24:43Z</dcterms:created>
  <dcterms:modified xsi:type="dcterms:W3CDTF">2019-09-11T14:31:27Z</dcterms:modified>
</cp:coreProperties>
</file>