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12/01/1441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12/01/1441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1B8ABB09-4A1D-463E-8065-109CC2B7EFAA}" type="datetimeFigureOut">
              <a:rPr lang="ar-SA" smtClean="0"/>
              <a:t>12/01/1441</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4F065-1154-456A-91E3-76DE8E75E17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8ABB09-4A1D-463E-8065-109CC2B7EFAA}" type="datetimeFigureOut">
              <a:rPr lang="ar-SA" smtClean="0"/>
              <a:t>12/01/1441</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dirty="0"/>
              <a:t>أعراض و أسباب  صعوبات القراءة</a:t>
            </a:r>
          </a:p>
        </p:txBody>
      </p:sp>
    </p:spTree>
    <p:extLst>
      <p:ext uri="{BB962C8B-B14F-4D97-AF65-F5344CB8AC3E}">
        <p14:creationId xmlns:p14="http://schemas.microsoft.com/office/powerpoint/2010/main" val="141188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IQ" dirty="0"/>
              <a:t>1 ـ أعراض صعوبات القراءة : اختلفت أعراض صعوبات القراءة باختلاف المفكرين و الفلاسفة و العلماء و يظهر ذلك في : </a:t>
            </a:r>
          </a:p>
          <a:p>
            <a:r>
              <a:rPr lang="ar-IQ" dirty="0"/>
              <a:t>صنف </a:t>
            </a:r>
            <a:r>
              <a:rPr lang="ar-IQ" dirty="0" err="1"/>
              <a:t>آرون</a:t>
            </a:r>
            <a:r>
              <a:rPr lang="ar-IQ" dirty="0"/>
              <a:t> (</a:t>
            </a:r>
            <a:r>
              <a:rPr lang="en-US" dirty="0"/>
              <a:t>Aaron:1984) </a:t>
            </a:r>
            <a:r>
              <a:rPr lang="ar-IQ" dirty="0"/>
              <a:t>أعراض صعوبات القراءة لدى </a:t>
            </a:r>
            <a:r>
              <a:rPr lang="ar-IQ" dirty="0" err="1"/>
              <a:t>الدسلكسيين</a:t>
            </a:r>
            <a:r>
              <a:rPr lang="ar-IQ" dirty="0"/>
              <a:t> إلى صنفين هما:</a:t>
            </a:r>
          </a:p>
          <a:p>
            <a:r>
              <a:rPr lang="ar-IQ" dirty="0"/>
              <a:t>أولا: أعراض ثابتة </a:t>
            </a:r>
            <a:r>
              <a:rPr lang="en-US" dirty="0"/>
              <a:t>Invariant variables</a:t>
            </a:r>
          </a:p>
          <a:p>
            <a:r>
              <a:rPr lang="en-US" dirty="0"/>
              <a:t>1 ـ </a:t>
            </a:r>
            <a:r>
              <a:rPr lang="ar-IQ" dirty="0"/>
              <a:t>بطء القراءة </a:t>
            </a:r>
            <a:r>
              <a:rPr lang="en-US" dirty="0"/>
              <a:t>Reading slowness.</a:t>
            </a:r>
          </a:p>
          <a:p>
            <a:r>
              <a:rPr lang="en-US" dirty="0"/>
              <a:t>2 ـ </a:t>
            </a:r>
            <a:r>
              <a:rPr lang="ar-IQ" dirty="0"/>
              <a:t>أخطاء في القراءة</a:t>
            </a:r>
            <a:r>
              <a:rPr lang="en-US" dirty="0"/>
              <a:t>Errors in reading .</a:t>
            </a:r>
          </a:p>
          <a:p>
            <a:r>
              <a:rPr lang="en-US" dirty="0"/>
              <a:t>3 ـ </a:t>
            </a:r>
            <a:r>
              <a:rPr lang="ar-IQ" dirty="0"/>
              <a:t>ضعف الهجاء</a:t>
            </a:r>
            <a:r>
              <a:rPr lang="en-US" dirty="0"/>
              <a:t>Poor spelling .</a:t>
            </a:r>
          </a:p>
          <a:p>
            <a:r>
              <a:rPr lang="en-US" dirty="0"/>
              <a:t>4 ـ </a:t>
            </a:r>
            <a:r>
              <a:rPr lang="ar-IQ" dirty="0"/>
              <a:t>أخطاء التركيب النحوي في اللغة المكتوبة </a:t>
            </a:r>
            <a:r>
              <a:rPr lang="en-US" dirty="0"/>
              <a:t>Syntax errors in written language.</a:t>
            </a:r>
          </a:p>
          <a:p>
            <a:r>
              <a:rPr lang="en-US" dirty="0"/>
              <a:t>5 ـ </a:t>
            </a:r>
            <a:r>
              <a:rPr lang="ar-IQ" dirty="0"/>
              <a:t>الاعتماد الزائد على السياق للتعرف على الكلمات.</a:t>
            </a:r>
          </a:p>
          <a:p>
            <a:endParaRPr lang="ar-IQ" dirty="0"/>
          </a:p>
        </p:txBody>
      </p:sp>
    </p:spTree>
    <p:extLst>
      <p:ext uri="{BB962C8B-B14F-4D97-AF65-F5344CB8AC3E}">
        <p14:creationId xmlns:p14="http://schemas.microsoft.com/office/powerpoint/2010/main" val="134785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ثانيا: أعراض متغيرة </a:t>
            </a:r>
            <a:r>
              <a:rPr lang="en-US" dirty="0"/>
              <a:t>Variant variables</a:t>
            </a:r>
          </a:p>
          <a:p>
            <a:r>
              <a:rPr lang="en-US" dirty="0"/>
              <a:t>1 ـ </a:t>
            </a:r>
            <a:r>
              <a:rPr lang="ar-IQ" dirty="0"/>
              <a:t>قلب الحروف أثناء الكتابة </a:t>
            </a:r>
            <a:r>
              <a:rPr lang="en-US" dirty="0"/>
              <a:t>Reversals in writing.</a:t>
            </a:r>
          </a:p>
          <a:p>
            <a:r>
              <a:rPr lang="en-US" dirty="0"/>
              <a:t>2 ـ </a:t>
            </a:r>
            <a:r>
              <a:rPr lang="ar-IQ" dirty="0"/>
              <a:t>دلائل عصبية خفيفة</a:t>
            </a:r>
            <a:r>
              <a:rPr lang="en-US" dirty="0"/>
              <a:t>Neurological soft signs .</a:t>
            </a:r>
          </a:p>
          <a:p>
            <a:r>
              <a:rPr lang="en-US" dirty="0"/>
              <a:t>3 ـ </a:t>
            </a:r>
            <a:r>
              <a:rPr lang="ar-IQ" dirty="0"/>
              <a:t>عدم القدرة على تسمية الإصبع الذي يلمسه القائم بالاختبار وهو مغمض العينين.</a:t>
            </a:r>
          </a:p>
          <a:p>
            <a:r>
              <a:rPr lang="ar-IQ" dirty="0"/>
              <a:t>4 ـ عدم القدرة على تحريك اليد اليمنى مثلا أو أحد أصابعها ، إلا مع القيام بنفس الحركات في الجانب الأيسر.</a:t>
            </a:r>
          </a:p>
          <a:p>
            <a:r>
              <a:rPr lang="ar-IQ" dirty="0"/>
              <a:t>5  ـ عدم القدرة على القيام بالحركات المتصلة السهلة باستخدام ذراع واحد.</a:t>
            </a:r>
          </a:p>
          <a:p>
            <a:endParaRPr lang="ar-IQ" dirty="0"/>
          </a:p>
        </p:txBody>
      </p:sp>
    </p:spTree>
    <p:extLst>
      <p:ext uri="{BB962C8B-B14F-4D97-AF65-F5344CB8AC3E}">
        <p14:creationId xmlns:p14="http://schemas.microsoft.com/office/powerpoint/2010/main" val="108105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وأشار </a:t>
            </a:r>
            <a:r>
              <a:rPr lang="ar-IQ" dirty="0" err="1"/>
              <a:t>جرستمان</a:t>
            </a:r>
            <a:r>
              <a:rPr lang="ar-IQ" dirty="0"/>
              <a:t> </a:t>
            </a:r>
            <a:r>
              <a:rPr lang="en-US" dirty="0" smtClean="0"/>
              <a:t>Grestman:1990</a:t>
            </a:r>
            <a:r>
              <a:rPr lang="en-US" dirty="0"/>
              <a:t>) </a:t>
            </a:r>
            <a:r>
              <a:rPr lang="ar-IQ" dirty="0" smtClean="0"/>
              <a:t>) إلى </a:t>
            </a:r>
            <a:r>
              <a:rPr lang="ar-IQ" dirty="0"/>
              <a:t>أن التلميذ </a:t>
            </a:r>
            <a:r>
              <a:rPr lang="ar-IQ" dirty="0" err="1"/>
              <a:t>الدسلكسي</a:t>
            </a:r>
            <a:r>
              <a:rPr lang="ar-IQ" dirty="0"/>
              <a:t> يعانى من صعوبة غير عادية ومستمرة في تعلم مكونات الكلمات والجمل وفى الكتابة، وفى تعلم كيفية التعبير عن الوقت، والتمييز بين فصول السنة، ويواجه صعوبة في تمييز وتحديد الاتجاهات (اليمين أو اليسار ،أعلى وأسفل)، كما أنه لا يترك مساحات خالية بين الجمل أثناء تحدث، ويصعب عليه تفسير الإشارات ذات المعنى التي يمكن إحداثها بواسطة الأصابع</a:t>
            </a:r>
            <a:r>
              <a:rPr lang="ar-IQ" dirty="0" smtClean="0"/>
              <a:t>.</a:t>
            </a:r>
          </a:p>
          <a:p>
            <a:r>
              <a:rPr lang="ar-IQ" dirty="0"/>
              <a:t>وذكر </a:t>
            </a:r>
            <a:r>
              <a:rPr lang="ar-IQ" dirty="0" err="1"/>
              <a:t>أورتون</a:t>
            </a:r>
            <a:r>
              <a:rPr lang="ar-IQ" dirty="0"/>
              <a:t> وآخرون (</a:t>
            </a:r>
            <a:r>
              <a:rPr lang="en-US" dirty="0"/>
              <a:t>Orton &amp; others: 1992) </a:t>
            </a:r>
            <a:r>
              <a:rPr lang="ar-IQ" dirty="0" smtClean="0"/>
              <a:t>أ) ن </a:t>
            </a:r>
            <a:r>
              <a:rPr lang="ar-IQ" dirty="0"/>
              <a:t>التلميذ </a:t>
            </a:r>
            <a:r>
              <a:rPr lang="ar-IQ" dirty="0" err="1"/>
              <a:t>الدسـلكسى</a:t>
            </a:r>
            <a:r>
              <a:rPr lang="ar-IQ" dirty="0"/>
              <a:t> يتمـيز بـعرض لوى الرمـوز </a:t>
            </a:r>
            <a:r>
              <a:rPr lang="en-US" dirty="0" err="1"/>
              <a:t>Strephosymbolia</a:t>
            </a:r>
            <a:r>
              <a:rPr lang="en-US" dirty="0"/>
              <a:t> </a:t>
            </a:r>
            <a:r>
              <a:rPr lang="ar-IQ" dirty="0"/>
              <a:t>الناتـج عن عـدم اكتـمال الســـــــيطرة المخية للنصف الأيسر من المخ على وظيفة اللغة، مما يؤدى إلى التخلف القرائي </a:t>
            </a:r>
            <a:r>
              <a:rPr lang="en-US" dirty="0"/>
              <a:t>Developmental reading retardation .</a:t>
            </a:r>
            <a:endParaRPr lang="ar-IQ" dirty="0"/>
          </a:p>
        </p:txBody>
      </p:sp>
    </p:spTree>
    <p:extLst>
      <p:ext uri="{BB962C8B-B14F-4D97-AF65-F5344CB8AC3E}">
        <p14:creationId xmlns:p14="http://schemas.microsoft.com/office/powerpoint/2010/main" val="1999362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الخصائص والأعراض الشائعة المرتبطة </a:t>
            </a:r>
            <a:r>
              <a:rPr lang="ar-IQ" dirty="0" err="1"/>
              <a:t>بالدسلكسيا</a:t>
            </a:r>
            <a:r>
              <a:rPr lang="ar-IQ" dirty="0"/>
              <a:t> وهي :</a:t>
            </a:r>
          </a:p>
          <a:p>
            <a:r>
              <a:rPr lang="ar-IQ" dirty="0"/>
              <a:t>1 ـ  يتمتع بقدرة عقلية متوسطة أو أعلى من المتوسط، إلا أن تحصيله الدراسي يكون منخفضا مقارنة بهذه القدرة.</a:t>
            </a:r>
          </a:p>
          <a:p>
            <a:r>
              <a:rPr lang="ar-IQ" dirty="0"/>
              <a:t>2  ـ تظهر صعوبات التعلم عنده على هيئة اضطرابات إدراكية أو مشكلات في تكوين المفاهيم أو في القدرة على تحقيق التتابع أو اضطراب في التنسيق والتآزر الحركي</a:t>
            </a:r>
          </a:p>
          <a:p>
            <a:r>
              <a:rPr lang="ar-IQ" dirty="0"/>
              <a:t>3 ـ ينعكس الإدراك البصري المعوق على سوء التنسيق بين حركة اليد وحركة العينين، أو في صعوبة تمييز الشكل والخلفية، أو في عدم القدرة على التنظيم وإدراك العلاقات المكانية .</a:t>
            </a:r>
          </a:p>
          <a:p>
            <a:r>
              <a:rPr lang="ar-IQ" dirty="0"/>
              <a:t>4 ـ يعانى من اضطراب في الإدراك السمعي لاسيما تتابع الكلمات، ويواجه صعوبة دمج الأصوات وتنخفض مهاراته في تعرفها وتمييزها.</a:t>
            </a:r>
          </a:p>
          <a:p>
            <a:endParaRPr lang="ar-IQ" dirty="0"/>
          </a:p>
        </p:txBody>
      </p:sp>
    </p:spTree>
    <p:extLst>
      <p:ext uri="{BB962C8B-B14F-4D97-AF65-F5344CB8AC3E}">
        <p14:creationId xmlns:p14="http://schemas.microsoft.com/office/powerpoint/2010/main" val="2804747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620688"/>
            <a:ext cx="7620000" cy="5160640"/>
          </a:xfrm>
        </p:spPr>
        <p:txBody>
          <a:bodyPr/>
          <a:lstStyle/>
          <a:p>
            <a:r>
              <a:rPr lang="ar-IQ" dirty="0"/>
              <a:t>5 ـ  تنخفض ثروته اللفظية وتقل عدد الكلمات التي يستطيع تذكرها، ويعكس الحروف .</a:t>
            </a:r>
          </a:p>
          <a:p>
            <a:r>
              <a:rPr lang="ar-IQ" dirty="0"/>
              <a:t> 6 ـ يعانى من مشكلة تحديد الاتجاهات، وقصور في التنسيق الحركي.</a:t>
            </a:r>
          </a:p>
          <a:p>
            <a:r>
              <a:rPr lang="ar-IQ" dirty="0"/>
              <a:t>7 ـ يظهر اضطرابات في النطق بدرجات متفاوتة .</a:t>
            </a:r>
          </a:p>
          <a:p>
            <a:r>
              <a:rPr lang="ar-IQ" dirty="0"/>
              <a:t>8ـ تنخفض قدرته على تركيز الانتباه .</a:t>
            </a:r>
          </a:p>
          <a:p>
            <a:r>
              <a:rPr lang="ar-IQ" dirty="0"/>
              <a:t>9 ـ صعب توقع السلوك الذي سيقوم به في المواقف المحبطة </a:t>
            </a:r>
          </a:p>
          <a:p>
            <a:r>
              <a:rPr lang="ar-IQ" dirty="0"/>
              <a:t>واتفق كل من جلجل (1994) و أبو </a:t>
            </a:r>
            <a:r>
              <a:rPr lang="ar-IQ" dirty="0" err="1"/>
              <a:t>شعيشع</a:t>
            </a:r>
            <a:r>
              <a:rPr lang="ar-IQ" dirty="0"/>
              <a:t> (1996) حول تحديد بعض الخصائص المميزة للتلميذ </a:t>
            </a:r>
            <a:r>
              <a:rPr lang="ar-IQ" dirty="0" err="1"/>
              <a:t>الدسلكسى</a:t>
            </a:r>
            <a:r>
              <a:rPr lang="ar-IQ" dirty="0"/>
              <a:t> منها:</a:t>
            </a:r>
          </a:p>
          <a:p>
            <a:r>
              <a:rPr lang="ar-IQ" dirty="0"/>
              <a:t>1 ـ  وجود فروق جوهرية بين مستوى ذكائه ومستواه في القراءة.</a:t>
            </a:r>
          </a:p>
          <a:p>
            <a:r>
              <a:rPr lang="ar-IQ" dirty="0"/>
              <a:t>2 ـ معاناته من اضطرابات </a:t>
            </a:r>
            <a:r>
              <a:rPr lang="ar-IQ" dirty="0" err="1"/>
              <a:t>فى</a:t>
            </a:r>
            <a:r>
              <a:rPr lang="ar-IQ" dirty="0"/>
              <a:t> الهجاء وتعرف الحروف والكلمات وفهم الجمل.</a:t>
            </a:r>
          </a:p>
          <a:p>
            <a:r>
              <a:rPr lang="ar-IQ" dirty="0"/>
              <a:t>3 ـ معاناته من صعوبات في الكتابة </a:t>
            </a:r>
            <a:r>
              <a:rPr lang="en-US" dirty="0" err="1"/>
              <a:t>Agraphia</a:t>
            </a:r>
            <a:r>
              <a:rPr lang="en-US" dirty="0"/>
              <a:t> </a:t>
            </a:r>
            <a:r>
              <a:rPr lang="ar-IQ" dirty="0"/>
              <a:t>وحل المسائل الحسابية </a:t>
            </a:r>
            <a:r>
              <a:rPr lang="en-US" dirty="0" err="1"/>
              <a:t>Acalculia</a:t>
            </a:r>
            <a:endParaRPr lang="en-US" dirty="0"/>
          </a:p>
          <a:p>
            <a:endParaRPr lang="ar-IQ" dirty="0"/>
          </a:p>
        </p:txBody>
      </p:sp>
    </p:spTree>
    <p:extLst>
      <p:ext uri="{BB962C8B-B14F-4D97-AF65-F5344CB8AC3E}">
        <p14:creationId xmlns:p14="http://schemas.microsoft.com/office/powerpoint/2010/main" val="3808061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507</Words>
  <Application>Microsoft Office PowerPoint</Application>
  <PresentationFormat>عرض على الشاشة (3:4)‏</PresentationFormat>
  <Paragraphs>31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تجاور</vt:lpstr>
      <vt:lpstr>أعراض و أسباب  صعوبات القراءة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أعراض و أسباب  صعوبات القراءة</dc:title>
  <dc:creator>dr.baidaa</dc:creator>
  <cp:lastModifiedBy>dr.baidaa</cp:lastModifiedBy>
  <cp:revision>2</cp:revision>
  <dcterms:created xsi:type="dcterms:W3CDTF">2019-09-11T14:13:50Z</dcterms:created>
  <dcterms:modified xsi:type="dcterms:W3CDTF">2019-09-11T14:24:29Z</dcterms:modified>
</cp:coreProperties>
</file>