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t>12/01/1441</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t>12/01/1441</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عوامل الاستعداد للقراءة</a:t>
            </a:r>
          </a:p>
        </p:txBody>
      </p:sp>
    </p:spTree>
    <p:extLst>
      <p:ext uri="{BB962C8B-B14F-4D97-AF65-F5344CB8AC3E}">
        <p14:creationId xmlns:p14="http://schemas.microsoft.com/office/powerpoint/2010/main" val="352647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620688"/>
            <a:ext cx="8229600" cy="5386603"/>
          </a:xfrm>
        </p:spPr>
        <p:txBody>
          <a:bodyPr>
            <a:normAutofit fontScale="92500" lnSpcReduction="10000"/>
          </a:bodyPr>
          <a:lstStyle/>
          <a:p>
            <a:r>
              <a:rPr lang="ar-IQ" dirty="0"/>
              <a:t>الاستعداد  للقراءة كما أشار بعض الباحثين هو عبارة عن عمليات نمو مستمرة تبدأ بقدرات في الإدراك البصري والسمعي وتمتد إلى القدرة على التلقي السريع والتعبير اللغوي . </a:t>
            </a:r>
          </a:p>
          <a:p>
            <a:r>
              <a:rPr lang="ar-IQ" dirty="0"/>
              <a:t>والبعض الأخر يقول بأنه مرحلة من مراحل نمو الطفل  متكاملة وضرورية لتمكنه من تعلم القراءة وتشترط هذه المرحلة بلوغ الطفل السادسة والنضج العقلي والجسمي . </a:t>
            </a:r>
          </a:p>
          <a:p>
            <a:r>
              <a:rPr lang="ar-IQ" dirty="0"/>
              <a:t>أما عن عوامل الاستعداد للقراءة </a:t>
            </a:r>
            <a:r>
              <a:rPr lang="ar-IQ" dirty="0" smtClean="0"/>
              <a:t>:</a:t>
            </a:r>
          </a:p>
          <a:p>
            <a:r>
              <a:rPr lang="ar-IQ" dirty="0"/>
              <a:t>أولا : النمو العقلي </a:t>
            </a:r>
          </a:p>
          <a:p>
            <a:r>
              <a:rPr lang="ar-IQ" dirty="0"/>
              <a:t> ويعد النمو العقلي عاملا مهما من عوامل الاستعداد للقراءة بالنسبة للطفل ذلك لأننا نجد أن الأطفال كما ذكرت كثير من الدراسات يستعدون لغويا وعمرهم العقلي 6 سنوات ونصف وربما يصل إلى سبع سنوات قبل إعدادهم لعملية القراءة ، وعامل النمو العقلي  يرتبط بالذكاء حيث انه العنصر الذي يحدد مدى استعداد الطفل اللغوي ومدى سرعته في الاستعداد أكثر من غيره من الأطفال الذين يتساوون في العمر الزمني. </a:t>
            </a:r>
          </a:p>
          <a:p>
            <a:endParaRPr lang="ar-IQ" dirty="0"/>
          </a:p>
          <a:p>
            <a:endParaRPr lang="ar-IQ" dirty="0"/>
          </a:p>
        </p:txBody>
      </p:sp>
    </p:spTree>
    <p:extLst>
      <p:ext uri="{BB962C8B-B14F-4D97-AF65-F5344CB8AC3E}">
        <p14:creationId xmlns:p14="http://schemas.microsoft.com/office/powerpoint/2010/main" val="2891140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48680"/>
            <a:ext cx="8229600" cy="5458611"/>
          </a:xfrm>
        </p:spPr>
        <p:txBody>
          <a:bodyPr>
            <a:normAutofit fontScale="92500" lnSpcReduction="20000"/>
          </a:bodyPr>
          <a:lstStyle/>
          <a:p>
            <a:r>
              <a:rPr lang="ar-IQ" dirty="0"/>
              <a:t>ثانيا  : النمو اللغوي </a:t>
            </a:r>
          </a:p>
          <a:p>
            <a:r>
              <a:rPr lang="ar-IQ" dirty="0"/>
              <a:t>تعد من العوامل المهمة للاستعداد للقراءة حيث أنها تقوم على أساس الارتقاء المعرفي فالطفل لا يستطيع التعبير عن أفكاره ومشاعره ورغباته إلا بعد أن تتكون لدى الطفل معلومات ومفاهيم وخبرات ومدركات عقلية يستطيع عن طريقها التعبير عن نفسه وأفكاره . </a:t>
            </a:r>
          </a:p>
          <a:p>
            <a:r>
              <a:rPr lang="ar-IQ" dirty="0"/>
              <a:t>وقد وضح احد الباحثين أن النمو اللغوي عند الطفل يعني أن يصل الطفل إلى مرحلة يكون فيها قادرا على التعبير عما يجول في نفسه من خواطر وأفكار عند سماعه أو رؤيته أي شيء.  </a:t>
            </a:r>
          </a:p>
          <a:p>
            <a:r>
              <a:rPr lang="ar-IQ" dirty="0"/>
              <a:t>كما أن هناك عدة عوامل تؤثر في درجة استعداد الطفل ومحاولة تعليمه القراءة قبل أن يتهيأ لها ، يترتب عنها نتائج سلبية وتخلق عنده كرها للكتاب والمدرسة معا والسبيل الوحيد في تعلم الطفل القراءة يكمن في تكوين الاستعداد عن طريق: </a:t>
            </a:r>
          </a:p>
          <a:p>
            <a:r>
              <a:rPr lang="ar-IQ" dirty="0"/>
              <a:t>-	تنمية القدرة على تذكر الأشكال والتفكير المجرد والثابت الانفعالي . </a:t>
            </a:r>
          </a:p>
          <a:p>
            <a:r>
              <a:rPr lang="ar-IQ" dirty="0"/>
              <a:t>-	دراسة سيكولوجية الطفل ليسهل التعامل معه.</a:t>
            </a:r>
          </a:p>
          <a:p>
            <a:r>
              <a:rPr lang="ar-IQ" dirty="0"/>
              <a:t>-	تزويده بالخبرات المتراكمة قبل انطلاقه إلى المدرسة من خلال الاحتكاك المباشر بالبيئة.</a:t>
            </a:r>
          </a:p>
          <a:p>
            <a:pPr marL="109728" indent="0">
              <a:buNone/>
            </a:pPr>
            <a:endParaRPr lang="ar-IQ" dirty="0"/>
          </a:p>
        </p:txBody>
      </p:sp>
    </p:spTree>
    <p:extLst>
      <p:ext uri="{BB962C8B-B14F-4D97-AF65-F5344CB8AC3E}">
        <p14:creationId xmlns:p14="http://schemas.microsoft.com/office/powerpoint/2010/main" val="2500733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76672"/>
            <a:ext cx="8229600" cy="5530619"/>
          </a:xfrm>
        </p:spPr>
        <p:txBody>
          <a:bodyPr>
            <a:normAutofit/>
          </a:bodyPr>
          <a:lstStyle/>
          <a:p>
            <a:r>
              <a:rPr lang="ar-IQ" dirty="0"/>
              <a:t>تعريف الطفل بالكتاب وأدوات القرطاسية قبل التحاقه بالمدرسة . </a:t>
            </a:r>
          </a:p>
          <a:p>
            <a:r>
              <a:rPr lang="ar-IQ" dirty="0"/>
              <a:t>-	تشجيع الأطفال على توظيف مقرراتهم في تراكيب لفظية خاصة بهم . </a:t>
            </a:r>
          </a:p>
          <a:p>
            <a:r>
              <a:rPr lang="ar-IQ" dirty="0"/>
              <a:t>وتمتاز مرحلة الاستعداد للقراءة بضرورة تعميق سعة القاموس اللغوي للطفل وإبراز المعاني والمفاهيم للمادة المقروءة وإبراز القدرة على إدراك المختلف من المفردات ومواصلة الرغبة  في القراءة بشغف </a:t>
            </a:r>
            <a:r>
              <a:rPr lang="ar-IQ" dirty="0" smtClean="0"/>
              <a:t>.</a:t>
            </a:r>
          </a:p>
          <a:p>
            <a:r>
              <a:rPr lang="ar-IQ" dirty="0"/>
              <a:t>ثالثا : الاستعداد الجسمي </a:t>
            </a:r>
          </a:p>
          <a:p>
            <a:r>
              <a:rPr lang="ar-IQ" dirty="0"/>
              <a:t>تعتمد القراءة على استخدام الحواس في الإبصار والاستماع والنطق كما تعتمد على الصحة العامة للمتعلم. </a:t>
            </a:r>
          </a:p>
          <a:p>
            <a:pPr marL="109728" indent="0">
              <a:buNone/>
            </a:pPr>
            <a:endParaRPr lang="ar-IQ" dirty="0" smtClean="0"/>
          </a:p>
          <a:p>
            <a:endParaRPr lang="ar-IQ" dirty="0"/>
          </a:p>
        </p:txBody>
      </p:sp>
    </p:spTree>
    <p:extLst>
      <p:ext uri="{BB962C8B-B14F-4D97-AF65-F5344CB8AC3E}">
        <p14:creationId xmlns:p14="http://schemas.microsoft.com/office/powerpoint/2010/main" val="336707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908720"/>
            <a:ext cx="8229600" cy="5098571"/>
          </a:xfrm>
        </p:spPr>
        <p:txBody>
          <a:bodyPr>
            <a:normAutofit fontScale="77500" lnSpcReduction="20000"/>
          </a:bodyPr>
          <a:lstStyle/>
          <a:p>
            <a:endParaRPr lang="ar-IQ" dirty="0" smtClean="0"/>
          </a:p>
          <a:p>
            <a:endParaRPr lang="ar-IQ" dirty="0"/>
          </a:p>
          <a:p>
            <a:r>
              <a:rPr lang="ar-IQ" dirty="0" smtClean="0"/>
              <a:t>استعداد البصر : ولا شك أن البصر السوي ضروري للنجاح في تعلم القراءة ، حيث تتطلب هذه العملية القدرة على رؤية الكلمات بوضوح وملاحظة ما بينها من اختلاف ويعتقد بعض الباحثين أن كثيرا من الأطفال حينما يبدؤون تعلم القراءة لا يكونون قد بلغوا النضج الكافي لتحمل ما </a:t>
            </a:r>
            <a:r>
              <a:rPr lang="ar-IQ" dirty="0" err="1" smtClean="0"/>
              <a:t>تقتضيه</a:t>
            </a:r>
            <a:r>
              <a:rPr lang="ar-IQ" dirty="0" smtClean="0"/>
              <a:t> القراءة من إجهاد للعينين وذلك بسبب عدم نضج حاسة الإبصار . </a:t>
            </a:r>
            <a:endParaRPr lang="ar-IQ" dirty="0"/>
          </a:p>
          <a:p>
            <a:r>
              <a:rPr lang="ar-IQ" dirty="0"/>
              <a:t>كما أن كثرة نكسات العينين في أثناء قراءة الطفل الصغير سواء كانت راجعة إلى عدم النضج أو قلة التدريب فإنها تؤثر على استعداد الطفل للقراءة كل هذه العيوب يرى بعض العلماء أنها تختفي بمرور الوقت لما يحققه الطفل من وقت وان كان يحتاج إلى بعض التدريب. </a:t>
            </a:r>
            <a:endParaRPr lang="ar-IQ" dirty="0" smtClean="0"/>
          </a:p>
          <a:p>
            <a:endParaRPr lang="ar-IQ" dirty="0"/>
          </a:p>
          <a:p>
            <a:pPr marL="109728" indent="0">
              <a:buNone/>
            </a:pPr>
            <a:endParaRPr lang="ar-IQ" dirty="0"/>
          </a:p>
          <a:p>
            <a:r>
              <a:rPr lang="ar-IQ" dirty="0"/>
              <a:t>استعداد السمع والنطق : من الطبيعي أن تكون لقدرة الطفل على السمع أهميتها في مقدرة الطفل على سماع الحديث من حوله حتى يستطيع أن ينطق بما استقر في سمعه من الأصوات اللغوية. أما إذا كان الطفل غير قادر على السمع الجيد فإنه سيجد صعوبة على ربط الأصوات المسموعة بالكلمات المرئية التي تقدم له كمادة . أيضا سيجد هذه الصعوبة في الدروس الشفهية التي يلقيها المعلم له ولكن بمرور الوقت سوف يتغلبون على هذه المشكلة التي يعانون منها .</a:t>
            </a:r>
          </a:p>
          <a:p>
            <a:endParaRPr lang="ar-IQ" dirty="0"/>
          </a:p>
        </p:txBody>
      </p:sp>
    </p:spTree>
    <p:extLst>
      <p:ext uri="{BB962C8B-B14F-4D97-AF65-F5344CB8AC3E}">
        <p14:creationId xmlns:p14="http://schemas.microsoft.com/office/powerpoint/2010/main" val="491956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IQ" smtClean="0"/>
              <a:t> </a:t>
            </a:r>
            <a:r>
              <a:rPr lang="ar-IQ" dirty="0"/>
              <a:t>الصحة العامة للمتعلم : بسبب صعوبة عملية القراءة فإن تعلمها يتطلب انتباها ويقظة وتركيزا في كل عملية فرعية تتضمنها القراءة . فالطفل الذي يتعب ويشعر بالتعب والإرهاق بعد قليل من الجهد لا يجد الطاقة الكاملة التي تمكنه من الاستمرار في العمل فسرعان ما يشرد ذهنه ويفقد حماسه للاستمرار في القراءة وإذا مرض وانقطع عن المدرسة فان متابعة عملية القراءة تزداد صعوبة وينعكس لدى الطفل اتجاهات سلبية نحو القراءة لكثرة ما يوجه إليه من نقد. </a:t>
            </a:r>
          </a:p>
          <a:p>
            <a:endParaRPr lang="ar-IQ" dirty="0"/>
          </a:p>
        </p:txBody>
      </p:sp>
    </p:spTree>
    <p:extLst>
      <p:ext uri="{BB962C8B-B14F-4D97-AF65-F5344CB8AC3E}">
        <p14:creationId xmlns:p14="http://schemas.microsoft.com/office/powerpoint/2010/main" val="1346374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524</Words>
  <Application>Microsoft Office PowerPoint</Application>
  <PresentationFormat>عرض على الشاشة (3:4)‏</PresentationFormat>
  <Paragraphs>26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ملتقى</vt:lpstr>
      <vt:lpstr>عوامل الاستعداد للقراءة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عوامل الاستعداد للقراءة</dc:title>
  <dc:creator>dr.baidaa</dc:creator>
  <cp:lastModifiedBy>dr.baidaa</cp:lastModifiedBy>
  <cp:revision>2</cp:revision>
  <dcterms:created xsi:type="dcterms:W3CDTF">2019-09-11T13:53:16Z</dcterms:created>
  <dcterms:modified xsi:type="dcterms:W3CDTF">2019-09-11T14:03:46Z</dcterms:modified>
</cp:coreProperties>
</file>