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t>12/01/1441</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t>12/01/1441</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12/01/1441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b="1" dirty="0">
                <a:effectLst/>
                <a:ea typeface="Times New Roman"/>
                <a:cs typeface="Times New Roman"/>
              </a:rPr>
              <a:t>طرائق تدريس القراءة للصف الثاني الابتدائي </a:t>
            </a:r>
            <a:endParaRPr lang="ar-IQ" dirty="0"/>
          </a:p>
        </p:txBody>
      </p:sp>
    </p:spTree>
    <p:extLst>
      <p:ext uri="{BB962C8B-B14F-4D97-AF65-F5344CB8AC3E}">
        <p14:creationId xmlns:p14="http://schemas.microsoft.com/office/powerpoint/2010/main" val="123444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r>
              <a:rPr lang="ar-IQ" dirty="0"/>
              <a:t>ينبغي للمعلم عند تدريس موضوعات القراءة لتلاميذ الصف الثاني الابتدائي أن يتبع الخطوات التالية  /  بعد أن :</a:t>
            </a:r>
          </a:p>
          <a:p>
            <a:r>
              <a:rPr lang="ar-IQ" dirty="0"/>
              <a:t>- يعد المعلم الدرس إعدادا كاملا ذهنيا وكتابيا بحيث يشتمل على الأهداف ، السلوكية وخطوات تنفيذها وتقويمها ، والأساليب والإجراءات ، التي ترمي إلى تحقيق تلك الأهداف في تسلسل علمي ومنطقي .والمتضمنة شرح الألفاظ ، والأساليب ، والإشارات التاريخية والجغرافية ، والعلمية وغيرها ، إضافة إلى الأسئلة المنتقاة والتي تحتاج إلى أعمال الفكر في الإجابة عنها ، والتي تدور حول النقاط الأساسية التي عالجها الموضوع.</a:t>
            </a:r>
          </a:p>
          <a:p>
            <a:endParaRPr lang="ar-IQ" dirty="0"/>
          </a:p>
        </p:txBody>
      </p:sp>
    </p:spTree>
    <p:extLst>
      <p:ext uri="{BB962C8B-B14F-4D97-AF65-F5344CB8AC3E}">
        <p14:creationId xmlns:p14="http://schemas.microsoft.com/office/powerpoint/2010/main" val="1618591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r>
              <a:rPr lang="ar-IQ" dirty="0"/>
              <a:t>1-	يبدأ المعلم الحصة داخل الفصل بتدوين المعلومات الأساسية من على السبورة من البسملة ، والمادة ، والتاريخ . </a:t>
            </a:r>
          </a:p>
          <a:p>
            <a:r>
              <a:rPr lang="ar-IQ" dirty="0"/>
              <a:t>2-	يمهد المعلم لدرسه من خلال عرض وسيلة إيضاح للدرس أو إلقاء أسئلة أو طرح أمثلة أو سرد قصة تتصل بموضوع الدرس . وذلك بقصد تهيئة أذهان التلاميذ وتشويقهم ، مع مراعاة طبيعة كل درس ووسط هذا التشويق والإثارة يثبت عنوان الدرس على السبورة .</a:t>
            </a:r>
          </a:p>
          <a:p>
            <a:r>
              <a:rPr lang="ar-IQ" dirty="0"/>
              <a:t>3-	يطلب المعلم من تلاميذه فتح الكتب على موضوع الدرس .</a:t>
            </a:r>
          </a:p>
          <a:p>
            <a:r>
              <a:rPr lang="ar-IQ" dirty="0"/>
              <a:t>-يقرأ المعلم الفقرة الأولى من الدرس قراءة نموذجية مراعيا فيها حسن الأداء وتمثيل المعنى ومواضع الوقف والوصل عند القراءة . </a:t>
            </a:r>
          </a:p>
          <a:p>
            <a:endParaRPr lang="ar-IQ" dirty="0"/>
          </a:p>
        </p:txBody>
      </p:sp>
    </p:spTree>
    <p:extLst>
      <p:ext uri="{BB962C8B-B14F-4D97-AF65-F5344CB8AC3E}">
        <p14:creationId xmlns:p14="http://schemas.microsoft.com/office/powerpoint/2010/main" val="4017648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r>
              <a:rPr lang="ar-IQ" dirty="0"/>
              <a:t>-	يطالب المعلم المجيد من التلاميذ بقراءة هذه الفقرة مراعيا في توزيع القراءة عدم الترتيب ويلقي بين الحين والآخر سؤالا حتى لا تنصرف أذهان التلاميذ عن موضوع الدرس .</a:t>
            </a:r>
          </a:p>
          <a:p>
            <a:r>
              <a:rPr lang="ar-IQ" dirty="0"/>
              <a:t>-	ينتقل المعلم إلى الفقرة الثانية ويسير فيها على غرار الفقرة الأولى وعلى هذا المنوال تسير بقية فقرات الدرس مع تغطية جميع التلاميذ أو معظمهم بالقراءة .</a:t>
            </a:r>
          </a:p>
          <a:p>
            <a:r>
              <a:rPr lang="ar-IQ" dirty="0"/>
              <a:t>-	ينتقل بعد ذلك إلى توضيح وشرح معاني المقررات اللغوية الصعبة عن طريق وضعها في جمل مفيدة تمكن التلاميذ من الوصول إلى المعنى المقصود ويثبته على السبورة . </a:t>
            </a:r>
          </a:p>
          <a:p>
            <a:r>
              <a:rPr lang="ar-IQ" dirty="0"/>
              <a:t>-	يقرأ عدد من التلاميذ الموضوع قراءة أخرى .</a:t>
            </a:r>
          </a:p>
          <a:p>
            <a:r>
              <a:rPr lang="ar-IQ" dirty="0"/>
              <a:t>-	</a:t>
            </a:r>
            <a:r>
              <a:rPr lang="ar-IQ" dirty="0" smtClean="0"/>
              <a:t>. </a:t>
            </a:r>
            <a:endParaRPr lang="ar-IQ" dirty="0"/>
          </a:p>
          <a:p>
            <a:endParaRPr lang="ar-IQ" dirty="0"/>
          </a:p>
        </p:txBody>
      </p:sp>
    </p:spTree>
    <p:extLst>
      <p:ext uri="{BB962C8B-B14F-4D97-AF65-F5344CB8AC3E}">
        <p14:creationId xmlns:p14="http://schemas.microsoft.com/office/powerpoint/2010/main" val="1392796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بعد انتهاء القراءة يناقشهم في الموضوع بتوجيه عدد من الأسئلة بلغة عربية سهلة ومناسبة ،تحفزهم إلى التفكير والإجابة عنها بجمل مفيدة ، لمعرفة مدى استيعابهم وفهمهم . </a:t>
            </a:r>
          </a:p>
          <a:p>
            <a:r>
              <a:rPr lang="ar-IQ"/>
              <a:t>-	تحديد الواجب المنزلي سواء كان من تدريبات الكتاب أو اختيار جزئية محددة من الموضوع يطلب من التلاميذ نسخها على أن تركز تلك الجزئية على مهارات إملائية وخطية تناسب مستوى تلاميذ هذا الصف </a:t>
            </a:r>
            <a:endParaRPr lang="ar-IQ" dirty="0"/>
          </a:p>
        </p:txBody>
      </p:sp>
    </p:spTree>
    <p:extLst>
      <p:ext uri="{BB962C8B-B14F-4D97-AF65-F5344CB8AC3E}">
        <p14:creationId xmlns:p14="http://schemas.microsoft.com/office/powerpoint/2010/main" val="22479759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122</Words>
  <Application>Microsoft Office PowerPoint</Application>
  <PresentationFormat>عرض على الشاشة (3:4)‏</PresentationFormat>
  <Paragraphs>14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حيوية</vt:lpstr>
      <vt:lpstr>طرائق تدريس القراءة للصف الثاني الابتدائي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طرائق تدريس القراءة للصف الثاني الابتدائي </dc:title>
  <dc:creator>dr.baidaa</dc:creator>
  <cp:lastModifiedBy>dr.baidaa</cp:lastModifiedBy>
  <cp:revision>1</cp:revision>
  <dcterms:created xsi:type="dcterms:W3CDTF">2019-09-11T13:37:07Z</dcterms:created>
  <dcterms:modified xsi:type="dcterms:W3CDTF">2019-09-11T13:43:43Z</dcterms:modified>
</cp:coreProperties>
</file>