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8" r:id="rId4"/>
    <p:sldId id="259" r:id="rId5"/>
    <p:sldId id="260" r:id="rId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12/01/1441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B8ABB09-4A1D-463E-8065-109CC2B7EFAA}" type="datetimeFigureOut">
              <a:rPr lang="ar-SA" smtClean="0"/>
              <a:t>12/01/1441</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normAutofit/>
          </a:bodyPr>
          <a:lstStyle/>
          <a:p>
            <a:pPr algn="ctr"/>
            <a:r>
              <a:rPr lang="ar-IQ" sz="6600" dirty="0" smtClean="0"/>
              <a:t>الطريقة التحليلية </a:t>
            </a:r>
            <a:endParaRPr lang="ar-IQ" sz="6600" dirty="0"/>
          </a:p>
        </p:txBody>
      </p:sp>
    </p:spTree>
    <p:extLst>
      <p:ext uri="{BB962C8B-B14F-4D97-AF65-F5344CB8AC3E}">
        <p14:creationId xmlns:p14="http://schemas.microsoft.com/office/powerpoint/2010/main" val="361020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70000" lnSpcReduction="20000"/>
          </a:bodyPr>
          <a:lstStyle/>
          <a:p>
            <a:endParaRPr lang="ar-IQ" dirty="0"/>
          </a:p>
          <a:p>
            <a:r>
              <a:rPr lang="ar-IQ" dirty="0"/>
              <a:t>وهذه الطريقة تسير على عكس الطريقة التركيبية ، وهي تقوم على البدء بكلمات والانتقال منها إلى الحروف ، وأساس هذه الطريقة معرفة الطفل كثيرا من الأشياء المحيطة ببيئته التي يعيش فيها مع معرفة أسمائها ، وذلك قبل أن يدخل المدرسة ، فتعرض عليه كلمات مما </a:t>
            </a:r>
            <a:r>
              <a:rPr lang="ar-IQ" dirty="0" smtClean="0"/>
              <a:t>يسمعه ويستعمله </a:t>
            </a:r>
            <a:r>
              <a:rPr lang="ar-IQ" dirty="0"/>
              <a:t>في حياته ، ثم يعلم الكلمات صورة وصوتا ، ثم ينتقل تدريجيا – بتوجيه المعلم وإرشاده – إلى النظر في أجزائها ، كي يمكنه معرفتها ثانية ، ويقدر على تهجئتها عند مطالبته بكتابتها ولهذا سميت " الطريقة التحليلية " لأن الطفل يتعلم الكلمة مركبة ، ثم يحللها إلى أجزائها وهي الحروف وتسمى كذلك الطريقة الكلية لأنها تبدأ بتعليم الكل وهو الكلمة أو الجملة ، وتنتقل إلى الجزء وهو الحرف وأشهر ما يندرج تحت هذه الطريقة ، طريقة(( انظر وقل ))</a:t>
            </a:r>
          </a:p>
          <a:p>
            <a:r>
              <a:rPr lang="ar-IQ" dirty="0"/>
              <a:t>  طريقة " انظر وقل " : </a:t>
            </a:r>
          </a:p>
          <a:p>
            <a:r>
              <a:rPr lang="ar-IQ" dirty="0"/>
              <a:t>أساسها النظر إلى الكلمات ، ثم التلفظ بها ، وهي نوعان : </a:t>
            </a:r>
          </a:p>
          <a:p>
            <a:r>
              <a:rPr lang="ar-IQ" dirty="0"/>
              <a:t>      طريقة الكلمة  ، وطريقة الجملة .</a:t>
            </a:r>
          </a:p>
          <a:p>
            <a:pPr marL="82296" indent="0">
              <a:buNone/>
            </a:pPr>
            <a:endParaRPr lang="ar-IQ" dirty="0"/>
          </a:p>
        </p:txBody>
      </p:sp>
    </p:spTree>
    <p:extLst>
      <p:ext uri="{BB962C8B-B14F-4D97-AF65-F5344CB8AC3E}">
        <p14:creationId xmlns:p14="http://schemas.microsoft.com/office/powerpoint/2010/main" val="101560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70000" lnSpcReduction="20000"/>
          </a:bodyPr>
          <a:lstStyle/>
          <a:p>
            <a:r>
              <a:rPr lang="ar-IQ" dirty="0"/>
              <a:t>1ـ طريقة الكلمة : وهي إحدى طرق القراءة التحليلية ،وتبدأ هذه الطريقة بعرض المعلم على المتعلم " كلمة " من الكلمات التي يعرف لفظها ومعناها ولكنه لا يعرف شكلها .</a:t>
            </a:r>
          </a:p>
          <a:p>
            <a:r>
              <a:rPr lang="ar-IQ" dirty="0"/>
              <a:t>ويطالبه بمعرفة شكلها وحفظه .وبعد تأكد المعلم من ذلك يقدم له كلمة ثانية بنفس الطريقة ، ثم ثالثة ورابعة على نفس المنوال وعندما يتكون لدى المتعلم قدر من هذه الكلمات يدخلها المعلم في جمل ثم يعرضها عليه ، ويدربه على تعرفها وفهمها ، فإذا تكون عند المتعلم ذخيرة من الكلمات ولاحظ أوجه الشبه والاختلاف بينهما انتقل به المعلم إلى المرحلة الثانية وهي تحليل الكلمة إلى العناصر التي تتألف منها وهي الحروف . </a:t>
            </a:r>
          </a:p>
          <a:p>
            <a:r>
              <a:rPr lang="ar-IQ" dirty="0"/>
              <a:t>وفي هذه المرحلة تقدم الحروف إلى المتعلم عن طريق استغلال ملاحظته لتكرار صوت الحروف وأشكالها في الكلمات المختلفة .</a:t>
            </a:r>
          </a:p>
          <a:p>
            <a:r>
              <a:rPr lang="ar-IQ" dirty="0"/>
              <a:t>فعند عرض كلمتي ( عروس ، وعصفور ) على المتعلم يقدم إليه حرف العين على أساس أنه رمز الصوت الذي لاحظه ، وعلى هذا تسير بقية الحروف ، حتى يعرفها جيدا وتستمر مرحلة التحليل حتى يتم عرض الحروف كلها دون أن يتخللها تقديم كلمات </a:t>
            </a:r>
            <a:r>
              <a:rPr lang="ar-IQ" dirty="0" smtClean="0"/>
              <a:t>جديدة</a:t>
            </a:r>
            <a:endParaRPr lang="ar-IQ" dirty="0"/>
          </a:p>
        </p:txBody>
      </p:sp>
    </p:spTree>
    <p:extLst>
      <p:ext uri="{BB962C8B-B14F-4D97-AF65-F5344CB8AC3E}">
        <p14:creationId xmlns:p14="http://schemas.microsoft.com/office/powerpoint/2010/main" val="106201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الطريقة </a:t>
            </a:r>
            <a:r>
              <a:rPr lang="ar-IQ" dirty="0" err="1" smtClean="0"/>
              <a:t>التوليفية</a:t>
            </a:r>
            <a:r>
              <a:rPr lang="ar-IQ" dirty="0" smtClean="0"/>
              <a:t> </a:t>
            </a:r>
            <a:endParaRPr lang="ar-IQ" dirty="0"/>
          </a:p>
        </p:txBody>
      </p:sp>
      <p:sp>
        <p:nvSpPr>
          <p:cNvPr id="3" name="عنصر نائب للمحتوى 2"/>
          <p:cNvSpPr>
            <a:spLocks noGrp="1"/>
          </p:cNvSpPr>
          <p:nvPr>
            <p:ph idx="1"/>
          </p:nvPr>
        </p:nvSpPr>
        <p:spPr/>
        <p:txBody>
          <a:bodyPr>
            <a:normAutofit fontScale="77500" lnSpcReduction="20000"/>
          </a:bodyPr>
          <a:lstStyle/>
          <a:p>
            <a:endParaRPr lang="ar-IQ" dirty="0"/>
          </a:p>
          <a:p>
            <a:r>
              <a:rPr lang="ar-IQ" dirty="0"/>
              <a:t>وهي طريقة تجمع بين الكل والجزء، وتستفيد من مزايا الطريقتين، ويتم ذلك بإتباع الآتي:</a:t>
            </a:r>
          </a:p>
          <a:p>
            <a:r>
              <a:rPr lang="ar-IQ" dirty="0"/>
              <a:t>1-	يقدم المعلم إلى الأطفال كلمات وجملاً من المفردات التي يستعملونها ويفهمون معانيها، ويعرفونها كلياً، فيميلون إلى قراءتها، وتتكرر هذه الكلمات والجمل حتى تثبت في أذهانهم، فيستطيعون قراءتها بمجرد وقوع أنظارهم عليها، وفي ذلك إفادة من طريقة الكلمة وطريقة الجملة.</a:t>
            </a:r>
          </a:p>
          <a:p>
            <a:r>
              <a:rPr lang="ar-IQ" dirty="0"/>
              <a:t>2-	بعد أن تثبت الكلمات والجمل في أذهان التلاميذ، تحلل الجملة إلى كلمات والكلمة إلى أحرف، فيتعلم التلاميذ أصوات الحروف ويربطون بينها وبين أشكالها، ويركّبون كلمات منها، ويكسبون القدرة على قراءة كلمات جديدة، وفي ذلك إفادة من الطريقة الصوتية، ولكن البدء لا يكون بتعليم الحروف وأصواتها.</a:t>
            </a:r>
          </a:p>
          <a:p>
            <a:r>
              <a:rPr lang="ar-IQ" dirty="0"/>
              <a:t>3-	</a:t>
            </a:r>
          </a:p>
        </p:txBody>
      </p:sp>
    </p:spTree>
    <p:extLst>
      <p:ext uri="{BB962C8B-B14F-4D97-AF65-F5344CB8AC3E}">
        <p14:creationId xmlns:p14="http://schemas.microsoft.com/office/powerpoint/2010/main" val="828630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r>
              <a:rPr lang="ar-IQ" dirty="0"/>
              <a:t>وبعد أن يتقن التلاميذ القراءة والكتابة، يتعلمون أسماء الحروف بعد مرحلة متأخرة، بعد التمكن من مهارات القراءة وهي السرعة والفهم وجودة النطق وتعرف أشكال الحروف وأصواتها، وفي ذلك إفادة من الطريقة الهجائية، ولكن البدء لا يكون بتعليم أسماء الحروف.</a:t>
            </a:r>
          </a:p>
          <a:p>
            <a:r>
              <a:rPr lang="ar-IQ" dirty="0"/>
              <a:t>هذا، ويلاحظ أن الطريقة </a:t>
            </a:r>
            <a:r>
              <a:rPr lang="ar-IQ" dirty="0" err="1"/>
              <a:t>التوليفية</a:t>
            </a:r>
            <a:r>
              <a:rPr lang="ar-IQ" dirty="0"/>
              <a:t> هي الطريقة السائدة التي تأخذ بها معظم البلاد العربية في تعليم القراءة والكتابة للمبتدئين في الوقت الحاضر.</a:t>
            </a:r>
          </a:p>
          <a:p>
            <a:endParaRPr lang="ar-IQ" dirty="0"/>
          </a:p>
        </p:txBody>
      </p:sp>
    </p:spTree>
    <p:extLst>
      <p:ext uri="{BB962C8B-B14F-4D97-AF65-F5344CB8AC3E}">
        <p14:creationId xmlns:p14="http://schemas.microsoft.com/office/powerpoint/2010/main" val="1659555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0</TotalTime>
  <Words>412</Words>
  <Application>Microsoft Office PowerPoint</Application>
  <PresentationFormat>عرض على الشاشة (3:4)‏</PresentationFormat>
  <Paragraphs>18</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انقلاب</vt:lpstr>
      <vt:lpstr>عرض تقديمي في PowerPoint</vt:lpstr>
      <vt:lpstr>عرض تقديمي في PowerPoint</vt:lpstr>
      <vt:lpstr>عرض تقديمي في PowerPoint</vt:lpstr>
      <vt:lpstr>الطريقة التوليفية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dr.baidaa</dc:creator>
  <cp:lastModifiedBy>dr.baidaa</cp:lastModifiedBy>
  <cp:revision>1</cp:revision>
  <dcterms:created xsi:type="dcterms:W3CDTF">2019-09-11T13:16:39Z</dcterms:created>
  <dcterms:modified xsi:type="dcterms:W3CDTF">2019-09-11T13:26:24Z</dcterms:modified>
</cp:coreProperties>
</file>