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87D0C57-C288-43B7-8EB6-A856753E934C}" type="datetimeFigureOut">
              <a:rPr lang="ar-IQ" smtClean="0"/>
              <a:t>12/01/1441</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99ABAFA-8649-4BAB-AC2D-47F5B6457202}" type="slidenum">
              <a:rPr lang="ar-IQ" smtClean="0"/>
              <a:t>‹#›</a:t>
            </a:fld>
            <a:endParaRPr lang="ar-IQ"/>
          </a:p>
        </p:txBody>
      </p:sp>
    </p:spTree>
    <p:extLst>
      <p:ext uri="{BB962C8B-B14F-4D97-AF65-F5344CB8AC3E}">
        <p14:creationId xmlns:p14="http://schemas.microsoft.com/office/powerpoint/2010/main" val="340495819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199ABAFA-8649-4BAB-AC2D-47F5B6457202}" type="slidenum">
              <a:rPr lang="ar-IQ" smtClean="0"/>
              <a:t>6</a:t>
            </a:fld>
            <a:endParaRPr lang="ar-IQ"/>
          </a:p>
        </p:txBody>
      </p:sp>
    </p:spTree>
    <p:extLst>
      <p:ext uri="{BB962C8B-B14F-4D97-AF65-F5344CB8AC3E}">
        <p14:creationId xmlns:p14="http://schemas.microsoft.com/office/powerpoint/2010/main" val="3499092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1" name="Rectangle 10"/>
          <p:cNvSpPr/>
          <p:nvPr/>
        </p:nvSpPr>
        <p:spPr>
          <a:xfrm>
            <a:off x="0" y="0"/>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 name="Subtitle 2"/>
          <p:cNvSpPr>
            <a:spLocks noGrp="1"/>
          </p:cNvSpPr>
          <p:nvPr>
            <p:ph type="subTitle" idx="1"/>
          </p:nvPr>
        </p:nvSpPr>
        <p:spPr>
          <a:xfrm>
            <a:off x="3743323" y="3721473"/>
            <a:ext cx="5120640" cy="1581150"/>
          </a:xfrm>
        </p:spPr>
        <p:txBody>
          <a:bodyPr>
            <a:normAutofit/>
          </a:bodyPr>
          <a:lstStyle>
            <a:lvl1pPr marL="0" indent="0" algn="l">
              <a:buNone/>
              <a:defRPr sz="2400" b="0" i="0" cap="none" spc="12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lvl1pPr>
              <a:defRPr>
                <a:solidFill>
                  <a:schemeClr val="bg2"/>
                </a:solidFill>
              </a:defRPr>
            </a:lvl1pPr>
          </a:lstStyle>
          <a:p>
            <a:fld id="{1B8ABB09-4A1D-463E-8065-109CC2B7EFAA}" type="datetimeFigureOut">
              <a:rPr lang="ar-SA" smtClean="0"/>
              <a:t>12/01/1441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a:xfrm>
            <a:off x="7991475" y="6429375"/>
            <a:ext cx="876300" cy="292100"/>
          </a:xfrm>
        </p:spPr>
        <p:txBody>
          <a:bodyPr/>
          <a:lstStyle/>
          <a:p>
            <a:fld id="{0B34F065-1154-456A-91E3-76DE8E75E17B}" type="slidenum">
              <a:rPr lang="ar-SA" smtClean="0"/>
              <a:t>‹#›</a:t>
            </a:fld>
            <a:endParaRPr lang="ar-SA"/>
          </a:p>
        </p:txBody>
      </p:sp>
      <p:sp>
        <p:nvSpPr>
          <p:cNvPr id="9"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Title 9"/>
          <p:cNvSpPr>
            <a:spLocks noGrp="1"/>
          </p:cNvSpPr>
          <p:nvPr>
            <p:ph type="title"/>
          </p:nvPr>
        </p:nvSpPr>
        <p:spPr>
          <a:xfrm>
            <a:off x="3739896" y="1417320"/>
            <a:ext cx="5120640" cy="2304288"/>
          </a:xfrm>
        </p:spPr>
        <p:txBody>
          <a:bodyPr>
            <a:normAutofit/>
          </a:bodyPr>
          <a:lstStyle>
            <a:lvl1pPr>
              <a:defRPr sz="4000" cap="all" baseline="0"/>
            </a:lvl1pPr>
          </a:lstStyle>
          <a:p>
            <a:r>
              <a:rPr lang="ar-SA" smtClean="0"/>
              <a:t>انقر لتحرير نمط العنوان الرئيسي</a:t>
            </a:r>
            <a:endParaRPr lang="en-US" dirty="0"/>
          </a:p>
        </p:txBody>
      </p:sp>
      <p:sp>
        <p:nvSpPr>
          <p:cNvPr id="13"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12/01/1441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12/01/1441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9" name="Freeform 8"/>
          <p:cNvSpPr>
            <a:spLocks noChangeAspect="1" noEditPoints="1"/>
          </p:cNvSpPr>
          <p:nvPr/>
        </p:nvSpPr>
        <p:spPr bwMode="auto">
          <a:xfrm>
            <a:off x="5489634" y="0"/>
            <a:ext cx="3393768" cy="6858000"/>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2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12/01/1441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25" name="Title Placeholder 1"/>
          <p:cNvSpPr>
            <a:spLocks noGrp="1"/>
          </p:cNvSpPr>
          <p:nvPr>
            <p:ph type="title"/>
          </p:nvPr>
        </p:nvSpPr>
        <p:spPr>
          <a:xfrm>
            <a:off x="276225" y="228600"/>
            <a:ext cx="8591550" cy="1066801"/>
          </a:xfrm>
          <a:prstGeom prst="rect">
            <a:avLst/>
          </a:prstGeom>
        </p:spPr>
        <p:txBody>
          <a:bodyPr vert="horz" lIns="91440" tIns="45720" rIns="91440" bIns="45720" rtlCol="0" anchor="b" anchorCtr="0">
            <a:normAutofit/>
          </a:bodyPr>
          <a:lstStyle/>
          <a:p>
            <a:r>
              <a:rPr lang="ar-SA" smtClean="0"/>
              <a:t>انقر لتحرير نمط العنوان الرئيسي</a:t>
            </a:r>
            <a:endParaRPr lang="en-US" dirty="0"/>
          </a:p>
        </p:txBody>
      </p:sp>
      <p:sp>
        <p:nvSpPr>
          <p:cNvPr id="31" name="Content Placeholder 30"/>
          <p:cNvSpPr>
            <a:spLocks noGrp="1"/>
          </p:cNvSpPr>
          <p:nvPr>
            <p:ph sz="quarter" idx="13"/>
          </p:nvPr>
        </p:nvSpPr>
        <p:spPr>
          <a:xfrm>
            <a:off x="274320" y="1298448"/>
            <a:ext cx="8595360" cy="493776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9" name="Rectangle 8"/>
          <p:cNvSpPr/>
          <p:nvPr/>
        </p:nvSpPr>
        <p:spPr>
          <a:xfrm>
            <a:off x="0" y="0"/>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lvl1pPr>
              <a:defRPr>
                <a:solidFill>
                  <a:schemeClr val="bg2"/>
                </a:solidFill>
              </a:defRPr>
            </a:lvl1pPr>
          </a:lstStyle>
          <a:p>
            <a:fld id="{1B8ABB09-4A1D-463E-8065-109CC2B7EFAA}" type="datetimeFigureOut">
              <a:rPr lang="ar-SA" smtClean="0"/>
              <a:t>12/01/1441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15" name="Subtitle 2"/>
          <p:cNvSpPr>
            <a:spLocks noGrp="1"/>
          </p:cNvSpPr>
          <p:nvPr>
            <p:ph type="subTitle" idx="1"/>
          </p:nvPr>
        </p:nvSpPr>
        <p:spPr>
          <a:xfrm>
            <a:off x="3743324" y="1400174"/>
            <a:ext cx="5120640" cy="1476375"/>
          </a:xfrm>
        </p:spPr>
        <p:txBody>
          <a:bodyPr anchor="b" anchorCtr="0">
            <a:normAutofit/>
          </a:bodyPr>
          <a:lstStyle>
            <a:lvl1pPr marL="0" indent="0" algn="l">
              <a:buNone/>
              <a:defRPr sz="2400" b="0" i="0" cap="none" spc="12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10" name="Freeform 7"/>
          <p:cNvSpPr>
            <a:spLocks noChangeAspect="1" noEditPoints="1"/>
          </p:cNvSpPr>
          <p:nvPr/>
        </p:nvSpPr>
        <p:spPr bwMode="auto">
          <a:xfrm>
            <a:off x="34289" y="136641"/>
            <a:ext cx="3326149" cy="6721359"/>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Title 11"/>
          <p:cNvSpPr>
            <a:spLocks noGrp="1"/>
          </p:cNvSpPr>
          <p:nvPr>
            <p:ph type="title"/>
          </p:nvPr>
        </p:nvSpPr>
        <p:spPr>
          <a:xfrm>
            <a:off x="3733800" y="2895599"/>
            <a:ext cx="5129543" cy="2667001"/>
          </a:xfrm>
        </p:spPr>
        <p:txBody>
          <a:bodyPr anchor="t">
            <a:normAutofit/>
          </a:bodyPr>
          <a:lstStyle>
            <a:lvl1pPr>
              <a:defRPr kumimoji="0" lang="en-US" sz="4000" b="0" i="0" u="none" strike="noStrike" kern="1200" cap="all" spc="0" normalizeH="0" baseline="0" noProof="0" dirty="0" smtClean="0">
                <a:ln>
                  <a:noFill/>
                </a:ln>
                <a:solidFill>
                  <a:schemeClr val="tx2"/>
                </a:solidFill>
                <a:effectLst/>
                <a:uLnTx/>
                <a:uFillTx/>
                <a:latin typeface="+mj-lt"/>
                <a:ea typeface="+mj-ea"/>
                <a:cs typeface="Tunga" pitchFamily="2"/>
              </a:defRPr>
            </a:lvl1pPr>
          </a:lstStyle>
          <a:p>
            <a:r>
              <a:rPr lang="ar-SA" smtClean="0"/>
              <a:t>انقر لتحرير نمط العنوان الرئيسي</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B8ABB09-4A1D-463E-8065-109CC2B7EFAA}" type="datetimeFigureOut">
              <a:rPr lang="ar-SA" smtClean="0"/>
              <a:t>12/01/1441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9"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ar-SA" smtClean="0"/>
              <a:t>انقر لتحرير نمط العنوان الرئيسي</a:t>
            </a:r>
            <a:endParaRPr lang="en-US" dirty="0"/>
          </a:p>
        </p:txBody>
      </p:sp>
      <p:sp>
        <p:nvSpPr>
          <p:cNvPr id="12" name="Content Placeholder 11"/>
          <p:cNvSpPr>
            <a:spLocks noGrp="1"/>
          </p:cNvSpPr>
          <p:nvPr>
            <p:ph sz="quarter" idx="13"/>
          </p:nvPr>
        </p:nvSpPr>
        <p:spPr>
          <a:xfrm>
            <a:off x="276225" y="1298448"/>
            <a:ext cx="4251960" cy="4937760"/>
          </a:xfrm>
        </p:spPr>
        <p:txBody>
          <a:bodyPr>
            <a:normAutofit/>
          </a:bodyPr>
          <a:lstStyle>
            <a:lvl1pPr>
              <a:defRPr sz="2000"/>
            </a:lvl1pPr>
            <a:lvl2pPr>
              <a:defRPr sz="1800"/>
            </a:lvl2pPr>
            <a:lvl3pPr>
              <a:defRPr sz="16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3" name="Content Placeholder 11"/>
          <p:cNvSpPr>
            <a:spLocks noGrp="1"/>
          </p:cNvSpPr>
          <p:nvPr>
            <p:ph sz="quarter" idx="14"/>
          </p:nvPr>
        </p:nvSpPr>
        <p:spPr>
          <a:xfrm>
            <a:off x="4615815" y="1298448"/>
            <a:ext cx="4251960" cy="4937760"/>
          </a:xfrm>
        </p:spPr>
        <p:txBody>
          <a:bodyPr>
            <a:normAutofit/>
          </a:bodyPr>
          <a:lstStyle>
            <a:lvl1pPr>
              <a:defRPr sz="2000"/>
            </a:lvl1pPr>
            <a:lvl2pPr>
              <a:defRPr sz="1800"/>
            </a:lvl2pPr>
            <a:lvl3pPr>
              <a:defRPr sz="16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1B8ABB09-4A1D-463E-8065-109CC2B7EFAA}" type="datetimeFigureOut">
              <a:rPr lang="ar-SA" smtClean="0"/>
              <a:t>12/01/1441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
        <p:nvSpPr>
          <p:cNvPr id="12"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ar-SA" smtClean="0"/>
              <a:t>انقر لتحرير نمط العنوان الرئيسي</a:t>
            </a:r>
            <a:endParaRPr lang="en-US" dirty="0"/>
          </a:p>
        </p:txBody>
      </p:sp>
      <p:sp>
        <p:nvSpPr>
          <p:cNvPr id="14" name="Content Placeholder 11"/>
          <p:cNvSpPr>
            <a:spLocks noGrp="1"/>
          </p:cNvSpPr>
          <p:nvPr>
            <p:ph sz="quarter" idx="13"/>
          </p:nvPr>
        </p:nvSpPr>
        <p:spPr>
          <a:xfrm>
            <a:off x="276225" y="1810512"/>
            <a:ext cx="4251960" cy="4425696"/>
          </a:xfrm>
        </p:spPr>
        <p:txBody>
          <a:bodyPr>
            <a:normAutofit/>
          </a:bodyPr>
          <a:lstStyle>
            <a:lvl1pPr>
              <a:defRPr sz="2000"/>
            </a:lvl1pPr>
            <a:lvl2pPr>
              <a:defRPr sz="1800"/>
            </a:lvl2pPr>
            <a:lvl3pPr>
              <a:defRPr sz="16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5" name="Content Placeholder 11"/>
          <p:cNvSpPr>
            <a:spLocks noGrp="1"/>
          </p:cNvSpPr>
          <p:nvPr>
            <p:ph sz="quarter" idx="14"/>
          </p:nvPr>
        </p:nvSpPr>
        <p:spPr>
          <a:xfrm>
            <a:off x="4615815" y="1810512"/>
            <a:ext cx="4251960" cy="4425696"/>
          </a:xfrm>
        </p:spPr>
        <p:txBody>
          <a:bodyPr>
            <a:normAutofit/>
          </a:bodyPr>
          <a:lstStyle>
            <a:lvl1pPr>
              <a:defRPr sz="2000"/>
            </a:lvl1pPr>
            <a:lvl2pPr>
              <a:defRPr sz="1800"/>
            </a:lvl2pPr>
            <a:lvl3pPr>
              <a:defRPr sz="16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20" name="Text Placeholder 3"/>
          <p:cNvSpPr>
            <a:spLocks noGrp="1"/>
          </p:cNvSpPr>
          <p:nvPr>
            <p:ph type="body" sz="half" idx="2"/>
          </p:nvPr>
        </p:nvSpPr>
        <p:spPr>
          <a:xfrm>
            <a:off x="276225" y="1298448"/>
            <a:ext cx="4248150" cy="509587"/>
          </a:xfrm>
        </p:spPr>
        <p:txBody>
          <a:bodyPr anchor="ctr">
            <a:normAutofit/>
          </a:bodyPr>
          <a:lstStyle>
            <a:lvl1pPr marL="0" indent="0" algn="l">
              <a:buNone/>
              <a:defRPr sz="2000" b="0" i="0" spc="0" baseline="0">
                <a:solidFill>
                  <a:schemeClr val="tx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21" name="Text Placeholder 3"/>
          <p:cNvSpPr>
            <a:spLocks noGrp="1"/>
          </p:cNvSpPr>
          <p:nvPr>
            <p:ph type="body" sz="half" idx="15"/>
          </p:nvPr>
        </p:nvSpPr>
        <p:spPr>
          <a:xfrm>
            <a:off x="4615815" y="1298448"/>
            <a:ext cx="4248150" cy="509587"/>
          </a:xfrm>
        </p:spPr>
        <p:txBody>
          <a:bodyPr anchor="ctr">
            <a:normAutofit/>
          </a:bodyPr>
          <a:lstStyle>
            <a:lvl1pPr marL="0" indent="0">
              <a:buNone/>
              <a:defRPr sz="2000" b="0" i="0" spc="0" baseline="0">
                <a:solidFill>
                  <a:schemeClr val="tx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tx2"/>
                </a:solidFill>
              </a:defRPr>
            </a:lvl1pPr>
          </a:lstStyle>
          <a:p>
            <a:fld id="{1B8ABB09-4A1D-463E-8065-109CC2B7EFAA}" type="datetimeFigureOut">
              <a:rPr lang="ar-SA" smtClean="0"/>
              <a:t>12/01/1441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
        <p:nvSpPr>
          <p:cNvPr id="17"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ar-SA" smtClean="0"/>
              <a:t>انقر لتحرير نمط العنوان الرئيسي</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12/01/1441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8" name="Rectangle 7"/>
          <p:cNvSpPr/>
          <p:nvPr/>
        </p:nvSpPr>
        <p:spPr>
          <a:xfrm>
            <a:off x="0" y="-1"/>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lvl1pPr>
              <a:defRPr>
                <a:solidFill>
                  <a:schemeClr val="bg2"/>
                </a:solidFill>
              </a:defRPr>
            </a:lvl1pPr>
          </a:lstStyle>
          <a:p>
            <a:fld id="{1B8ABB09-4A1D-463E-8065-109CC2B7EFAA}" type="datetimeFigureOut">
              <a:rPr lang="ar-SA" smtClean="0"/>
              <a:t>12/01/1441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9" name="Title Placeholder 1"/>
          <p:cNvSpPr>
            <a:spLocks noGrp="1"/>
          </p:cNvSpPr>
          <p:nvPr>
            <p:ph type="title"/>
          </p:nvPr>
        </p:nvSpPr>
        <p:spPr>
          <a:xfrm>
            <a:off x="276225" y="228601"/>
            <a:ext cx="2834640" cy="1298448"/>
          </a:xfrm>
          <a:prstGeom prst="rect">
            <a:avLst/>
          </a:prstGeom>
        </p:spPr>
        <p:txBody>
          <a:bodyPr vert="horz" lIns="91440" tIns="45720" rIns="91440" bIns="45720" rtlCol="0" anchor="b" anchorCtr="0">
            <a:normAutofit/>
          </a:bodyPr>
          <a:lstStyle>
            <a:lvl1pPr>
              <a:defRPr sz="2400">
                <a:solidFill>
                  <a:schemeClr val="bg2"/>
                </a:solidFill>
              </a:defRPr>
            </a:lvl1pPr>
          </a:lstStyle>
          <a:p>
            <a:r>
              <a:rPr lang="ar-SA" smtClean="0"/>
              <a:t>انقر لتحرير نمط العنوان الرئيسي</a:t>
            </a:r>
            <a:endParaRPr lang="en-US" dirty="0"/>
          </a:p>
        </p:txBody>
      </p:sp>
      <p:sp>
        <p:nvSpPr>
          <p:cNvPr id="10" name="Content Placeholder 11"/>
          <p:cNvSpPr>
            <a:spLocks noGrp="1"/>
          </p:cNvSpPr>
          <p:nvPr>
            <p:ph sz="quarter" idx="14"/>
          </p:nvPr>
        </p:nvSpPr>
        <p:spPr>
          <a:xfrm>
            <a:off x="3775935" y="533400"/>
            <a:ext cx="5063266" cy="5702808"/>
          </a:xfrm>
        </p:spPr>
        <p:txBody>
          <a:bodyPr>
            <a:normAutofit/>
          </a:bodyPr>
          <a:lstStyle>
            <a:lvl1pPr>
              <a:defRPr sz="2000"/>
            </a:lvl1pPr>
            <a:lvl2pPr>
              <a:defRPr sz="1800"/>
            </a:lvl2pPr>
            <a:lvl3pPr>
              <a:defRPr sz="16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Text Placeholder 3"/>
          <p:cNvSpPr>
            <a:spLocks noGrp="1"/>
          </p:cNvSpPr>
          <p:nvPr>
            <p:ph type="body" sz="half" idx="2"/>
          </p:nvPr>
        </p:nvSpPr>
        <p:spPr>
          <a:xfrm>
            <a:off x="276224" y="1539240"/>
            <a:ext cx="2834640" cy="4709160"/>
          </a:xfrm>
        </p:spPr>
        <p:txBody>
          <a:bodyPr>
            <a:normAutofit/>
          </a:bodyPr>
          <a:lstStyle>
            <a:lvl1pPr marL="0" indent="0">
              <a:buNone/>
              <a:defRPr lang="en-US" sz="1600" b="0" i="0" kern="1200" cap="none" spc="30" baseline="0" dirty="0" smtClean="0">
                <a:solidFill>
                  <a:schemeClr val="bg2"/>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600"/>
              </a:spcBef>
              <a:spcAft>
                <a:spcPts val="0"/>
              </a:spcAft>
              <a:buClr>
                <a:schemeClr val="accent1"/>
              </a:buClr>
              <a:buFont typeface="Arial" pitchFamily="34" charset="0"/>
              <a:buNone/>
            </a:pPr>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13" name="Rectangle 12"/>
          <p:cNvSpPr/>
          <p:nvPr/>
        </p:nvSpPr>
        <p:spPr>
          <a:xfrm>
            <a:off x="0" y="-1"/>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3409950" y="0"/>
            <a:ext cx="5734050" cy="6858000"/>
          </a:xfrm>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5" name="Date Placeholder 4"/>
          <p:cNvSpPr>
            <a:spLocks noGrp="1"/>
          </p:cNvSpPr>
          <p:nvPr>
            <p:ph type="dt" sz="half" idx="10"/>
          </p:nvPr>
        </p:nvSpPr>
        <p:spPr/>
        <p:txBody>
          <a:bodyPr/>
          <a:lstStyle>
            <a:lvl1pPr>
              <a:defRPr>
                <a:solidFill>
                  <a:schemeClr val="bg2"/>
                </a:solidFill>
              </a:defRPr>
            </a:lvl1pPr>
          </a:lstStyle>
          <a:p>
            <a:fld id="{1B8ABB09-4A1D-463E-8065-109CC2B7EFAA}" type="datetimeFigureOut">
              <a:rPr lang="ar-SA" smtClean="0"/>
              <a:t>12/01/1441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21" name="Title Placeholder 1"/>
          <p:cNvSpPr>
            <a:spLocks noGrp="1"/>
          </p:cNvSpPr>
          <p:nvPr>
            <p:ph type="title"/>
          </p:nvPr>
        </p:nvSpPr>
        <p:spPr>
          <a:xfrm>
            <a:off x="276224" y="228600"/>
            <a:ext cx="2834640" cy="1295399"/>
          </a:xfrm>
          <a:prstGeom prst="rect">
            <a:avLst/>
          </a:prstGeom>
        </p:spPr>
        <p:txBody>
          <a:bodyPr vert="horz" lIns="91440" tIns="45720" rIns="91440" bIns="45720" rtlCol="0" anchor="b" anchorCtr="0">
            <a:normAutofit/>
          </a:bodyPr>
          <a:lstStyle>
            <a:lvl1pPr>
              <a:defRPr sz="2400">
                <a:solidFill>
                  <a:schemeClr val="bg2"/>
                </a:solidFill>
              </a:defRPr>
            </a:lvl1pPr>
          </a:lstStyle>
          <a:p>
            <a:r>
              <a:rPr lang="ar-SA" smtClean="0"/>
              <a:t>انقر لتحرير نمط العنوان الرئيسي</a:t>
            </a:r>
            <a:endParaRPr lang="en-US" dirty="0"/>
          </a:p>
        </p:txBody>
      </p:sp>
      <p:sp>
        <p:nvSpPr>
          <p:cNvPr id="25" name="Text Placeholder 24"/>
          <p:cNvSpPr>
            <a:spLocks noGrp="1"/>
          </p:cNvSpPr>
          <p:nvPr>
            <p:ph type="body" sz="quarter" idx="13"/>
          </p:nvPr>
        </p:nvSpPr>
        <p:spPr>
          <a:xfrm>
            <a:off x="274320" y="1536192"/>
            <a:ext cx="2834640" cy="4712208"/>
          </a:xfrm>
        </p:spPr>
        <p:txBody>
          <a:bodyPr>
            <a:normAutofit/>
          </a:bodyPr>
          <a:lstStyle>
            <a:lvl1pPr marL="0" indent="0">
              <a:buNone/>
              <a:defRPr sz="1600">
                <a:solidFill>
                  <a:schemeClr val="bg2"/>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76225" y="1295400"/>
            <a:ext cx="8591550" cy="4933949"/>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276225" y="6429375"/>
            <a:ext cx="2133600" cy="292100"/>
          </a:xfrm>
          <a:prstGeom prst="rect">
            <a:avLst/>
          </a:prstGeom>
        </p:spPr>
        <p:txBody>
          <a:bodyPr vert="horz" lIns="91440" tIns="45720" rIns="91440" bIns="45720" rtlCol="0" anchor="ctr">
            <a:normAutofit/>
          </a:bodyPr>
          <a:lstStyle>
            <a:lvl1pPr algn="l">
              <a:defRPr sz="1050" b="1">
                <a:solidFill>
                  <a:schemeClr val="tx2"/>
                </a:solidFill>
              </a:defRPr>
            </a:lvl1pPr>
          </a:lstStyle>
          <a:p>
            <a:fld id="{1B8ABB09-4A1D-463E-8065-109CC2B7EFAA}" type="datetimeFigureOut">
              <a:rPr lang="ar-SA" smtClean="0"/>
              <a:t>12/01/1441</a:t>
            </a:fld>
            <a:endParaRPr lang="ar-SA"/>
          </a:p>
        </p:txBody>
      </p:sp>
      <p:sp>
        <p:nvSpPr>
          <p:cNvPr id="5" name="Footer Placeholder 4"/>
          <p:cNvSpPr>
            <a:spLocks noGrp="1"/>
          </p:cNvSpPr>
          <p:nvPr>
            <p:ph type="ftr" sz="quarter" idx="3"/>
          </p:nvPr>
        </p:nvSpPr>
        <p:spPr>
          <a:xfrm>
            <a:off x="3743324" y="6429375"/>
            <a:ext cx="4086225" cy="292100"/>
          </a:xfrm>
          <a:prstGeom prst="rect">
            <a:avLst/>
          </a:prstGeom>
        </p:spPr>
        <p:txBody>
          <a:bodyPr vert="horz" lIns="91440" tIns="45720" rIns="91440" bIns="45720" rtlCol="0" anchor="ctr">
            <a:normAutofit/>
          </a:bodyPr>
          <a:lstStyle>
            <a:lvl1pPr algn="l">
              <a:defRPr sz="1050" b="1">
                <a:solidFill>
                  <a:schemeClr val="tx2"/>
                </a:solidFill>
              </a:defRPr>
            </a:lvl1pPr>
          </a:lstStyle>
          <a:p>
            <a:endParaRPr lang="ar-SA"/>
          </a:p>
        </p:txBody>
      </p:sp>
      <p:sp>
        <p:nvSpPr>
          <p:cNvPr id="6" name="Slide Number Placeholder 5"/>
          <p:cNvSpPr>
            <a:spLocks noGrp="1"/>
          </p:cNvSpPr>
          <p:nvPr>
            <p:ph type="sldNum" sz="quarter" idx="4"/>
          </p:nvPr>
        </p:nvSpPr>
        <p:spPr>
          <a:xfrm>
            <a:off x="7991475" y="6429375"/>
            <a:ext cx="876300" cy="292100"/>
          </a:xfrm>
          <a:prstGeom prst="rect">
            <a:avLst/>
          </a:prstGeom>
        </p:spPr>
        <p:txBody>
          <a:bodyPr vert="horz" lIns="91440" tIns="45720" rIns="91440" bIns="45720" rtlCol="0" anchor="ctr">
            <a:normAutofit/>
          </a:bodyPr>
          <a:lstStyle>
            <a:lvl1pPr algn="r">
              <a:defRPr sz="1600" b="1">
                <a:solidFill>
                  <a:schemeClr val="tx2"/>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ts val="400"/>
        </a:spcBef>
        <a:buNone/>
        <a:defRPr sz="3600" b="0" kern="1200" cap="none" spc="0" baseline="0">
          <a:solidFill>
            <a:schemeClr val="tx2"/>
          </a:solidFill>
          <a:latin typeface="+mj-lt"/>
          <a:ea typeface="+mj-ea"/>
          <a:cs typeface="Tunga" pitchFamily="2"/>
        </a:defRPr>
      </a:lvl1pPr>
    </p:titleStyle>
    <p:bodyStyle>
      <a:lvl1pPr marL="171450" indent="-173736" algn="r" defTabSz="914400" rtl="1"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r" defTabSz="914400" rtl="1"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r" defTabSz="914400" rtl="1"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r" defTabSz="914400" rtl="1"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r" defTabSz="914400" rtl="1"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أنواع القراءة من حيث الغرض</a:t>
            </a:r>
          </a:p>
        </p:txBody>
      </p:sp>
    </p:spTree>
    <p:extLst>
      <p:ext uri="{BB962C8B-B14F-4D97-AF65-F5344CB8AC3E}">
        <p14:creationId xmlns:p14="http://schemas.microsoft.com/office/powerpoint/2010/main" val="4083828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p:txBody>
          <a:bodyPr>
            <a:normAutofit fontScale="92500" lnSpcReduction="10000"/>
          </a:bodyPr>
          <a:lstStyle/>
          <a:p>
            <a:endParaRPr lang="ar-IQ" dirty="0" smtClean="0"/>
          </a:p>
          <a:p>
            <a:r>
              <a:rPr lang="ar-IQ" dirty="0"/>
              <a:t>- القراءة السريعة العاجلة : وهي القراءة التي يقصد منها القارئ البحث عن شيء بشكل عاجل ، وتهم الباحثين  كقراءة فهارس الكتب ، وقوائم الأسماء … وتفيد في البحث عن المصطلحات ، واستعراض المادة ومراجعتها ، والكشف عن معاني المفردات من المعاجم وللتدريب عليها يكلف المعلم تلاميذه بالبحث عن الموضوع المطلوب من خلال الفهرس أو البحث عن كلمة </a:t>
            </a:r>
            <a:r>
              <a:rPr lang="ar-IQ" dirty="0" smtClean="0"/>
              <a:t>.</a:t>
            </a:r>
            <a:endParaRPr lang="ar-IQ" dirty="0"/>
          </a:p>
          <a:p>
            <a:r>
              <a:rPr lang="ar-IQ" dirty="0" smtClean="0"/>
              <a:t>ـ </a:t>
            </a:r>
            <a:r>
              <a:rPr lang="ar-IQ" dirty="0"/>
              <a:t>قراءة لتكوين فكرة عامة : عن موضوع متسع وهي أكثر دقة من القراءة السريعة. </a:t>
            </a:r>
            <a:r>
              <a:rPr lang="ar-IQ" dirty="0" smtClean="0"/>
              <a:t>وتستعمل </a:t>
            </a:r>
            <a:r>
              <a:rPr lang="ar-IQ" dirty="0"/>
              <a:t>في مثل قراءة التقارير ، واستيعاب الحقائق ، وتفيد في الاستذكار ، واستخلاص الأفكار ، وكتابة الملاحظات .</a:t>
            </a:r>
          </a:p>
          <a:p>
            <a:r>
              <a:rPr lang="ar-IQ" dirty="0"/>
              <a:t>وللتدريب عليها : يكلف المعلم تلاميذه بتلخيص ما يقرؤون في المكتبة المدرسية أو الفصلية … </a:t>
            </a:r>
          </a:p>
          <a:p>
            <a:r>
              <a:rPr lang="ar-IQ" dirty="0" smtClean="0"/>
              <a:t>ـ </a:t>
            </a:r>
            <a:r>
              <a:rPr lang="ar-IQ" dirty="0"/>
              <a:t>القراءة التحصيلية : ويقصد بها الفهم والإلمام ، ويشترط في هذه القراءة التريث والتأني لفهم ما يقرأ إجمالا وتفصيلا . وتستعمل في استذكار الدروس لتثبيت المعلومات والحقائق في الأذهان ، واستخلاص الأفكار من المقروء ، وعقد موازنة بين المعلومات المتشابهة والمختلفة ، وكتابة الملاحظات .</a:t>
            </a:r>
          </a:p>
          <a:p>
            <a:endParaRPr lang="ar-IQ" dirty="0"/>
          </a:p>
        </p:txBody>
      </p:sp>
    </p:spTree>
    <p:extLst>
      <p:ext uri="{BB962C8B-B14F-4D97-AF65-F5344CB8AC3E}">
        <p14:creationId xmlns:p14="http://schemas.microsoft.com/office/powerpoint/2010/main" val="2320346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p:txBody>
          <a:bodyPr/>
          <a:lstStyle/>
          <a:p>
            <a:r>
              <a:rPr lang="ar-IQ" dirty="0"/>
              <a:t>ـ قراءة لجمع المعلومات : وفيها يرجع القارئ إلى عدة مصادر ، يجمع منها ما يحتاج إليه من معلومات خاصة مثل قراءة الدارس الذي يعد رسالة أو بحثا ويتطلب هذا النوع من القراءة مهارة في التصفح السريع وقدرة على التلخيص. </a:t>
            </a:r>
          </a:p>
          <a:p>
            <a:r>
              <a:rPr lang="ar-IQ" dirty="0"/>
              <a:t>وتستعمل في الرجوع إلى المصادر المتعددة ،والتصفح السريع والقدرة على التلخيص والتحليل </a:t>
            </a:r>
          </a:p>
          <a:p>
            <a:r>
              <a:rPr lang="ar-IQ" dirty="0"/>
              <a:t>ـ قراءة للمتعة : في أوقات الفراغ وهي قراءة خالية من التعمق والتفكير وقد تكون متقطعة تتخللها فترات ، كقراءة الأدب والفكاهات والطرائف ، وقد يقرأ المرء خلالها الصحف والمجلات . </a:t>
            </a:r>
          </a:p>
          <a:p>
            <a:r>
              <a:rPr lang="ar-IQ" dirty="0"/>
              <a:t>ـ القراءة النقدية التحليلية : وهي القراءة المتأنية التي يتولد لدى المرء من ممارستها نظرة نقدية نافذة يستطيع من خلالها الحكم على الأشياء ، من خلال الموازنة والربط والاستنتاج . مثل نقد قصة أدبية ، أو قصيدة شعرية …</a:t>
            </a:r>
          </a:p>
          <a:p>
            <a:endParaRPr lang="ar-IQ" dirty="0"/>
          </a:p>
        </p:txBody>
      </p:sp>
    </p:spTree>
    <p:extLst>
      <p:ext uri="{BB962C8B-B14F-4D97-AF65-F5344CB8AC3E}">
        <p14:creationId xmlns:p14="http://schemas.microsoft.com/office/powerpoint/2010/main" val="771799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مبادئ عن طبيعة القراءة </a:t>
            </a:r>
            <a:endParaRPr lang="ar-IQ" dirty="0"/>
          </a:p>
        </p:txBody>
      </p:sp>
      <p:sp>
        <p:nvSpPr>
          <p:cNvPr id="3" name="عنصر نائب للمحتوى 2"/>
          <p:cNvSpPr>
            <a:spLocks noGrp="1"/>
          </p:cNvSpPr>
          <p:nvPr>
            <p:ph sz="quarter" idx="13"/>
          </p:nvPr>
        </p:nvSpPr>
        <p:spPr/>
        <p:txBody>
          <a:bodyPr>
            <a:normAutofit fontScale="92500" lnSpcReduction="20000"/>
          </a:bodyPr>
          <a:lstStyle/>
          <a:p>
            <a:r>
              <a:rPr lang="ar-IQ" dirty="0"/>
              <a:t>اولا - هو أن القراءة عملية بنائية</a:t>
            </a:r>
          </a:p>
          <a:p>
            <a:r>
              <a:rPr lang="ar-IQ" dirty="0"/>
              <a:t> أي أنه لا يوجد نص يفسر نفسه تفسيراً كاملاً ، فعند تفسير النص، يعتمد القارئ على مخزون المعرفة عن موضوع النص ، ويستخدم القارئ معرفته السابقة ، ويؤلف بين الأجزاء المختلفة للمعلومات المتضمنة في النص ، وقد يتنوع المعنى الذي يبنيه القارئ عن المعنى الذي يبنيه قارئ آخر عند قراءة نفس النص ، وذلك بسبب الفروق في المعرفة لدى كل منهما وأحياناً لا يكون لدى بعض الناس معرفة كافية لفهم نص ما ،  وقد يكون لديهم معرفة لكن لا يستخدمونها الاستخدام الأمثل ، وتنشأ الاختلافات في تفسير النص غالباً لأن للناس تصورات مختلفة عن الموضوع عما يذكره المؤلف </a:t>
            </a:r>
            <a:r>
              <a:rPr lang="ar-IQ" dirty="0" smtClean="0"/>
              <a:t>.</a:t>
            </a:r>
          </a:p>
          <a:p>
            <a:r>
              <a:rPr lang="ar-IQ" dirty="0"/>
              <a:t>ثانياً - ينبغي أن تتسم القراءة بالطلاقة </a:t>
            </a:r>
          </a:p>
          <a:p>
            <a:r>
              <a:rPr lang="ar-IQ" dirty="0"/>
              <a:t>وأساس الطلاقة القدرة على تعرف الكلمات المنفردة ،  وحيث أن اللغة العربية لغة تقوم على الأبجدية ،  فإن هناك ارتباطاً منتظماً إلى حد كبير بين هجاء الكلمة ونطقها ، وقد ذكرت بعض البحوث إلى أنه  بصرف النظر عن الاستراتيجيات المستخدمة لتعليم الأطفال المبتدئين القراءة فإن الأطفال الذين يحصلون على أعلى الدرجات في اختبارات فهم المقروء في الصف الثاني هم أولئك الذين حققوا أعلى درجة في تعرف الكلمات بشكل صحيح وسريع أثناء وجودهم في الصف الأول .</a:t>
            </a:r>
          </a:p>
          <a:p>
            <a:endParaRPr lang="ar-IQ" dirty="0" smtClean="0"/>
          </a:p>
          <a:p>
            <a:endParaRPr lang="ar-IQ" dirty="0"/>
          </a:p>
        </p:txBody>
      </p:sp>
    </p:spTree>
    <p:extLst>
      <p:ext uri="{BB962C8B-B14F-4D97-AF65-F5344CB8AC3E}">
        <p14:creationId xmlns:p14="http://schemas.microsoft.com/office/powerpoint/2010/main" val="1783473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p:txBody>
          <a:bodyPr>
            <a:normAutofit fontScale="92500" lnSpcReduction="10000"/>
          </a:bodyPr>
          <a:lstStyle/>
          <a:p>
            <a:r>
              <a:rPr lang="ar-IQ" dirty="0" smtClean="0"/>
              <a:t>إن </a:t>
            </a:r>
            <a:r>
              <a:rPr lang="ar-IQ" dirty="0"/>
              <a:t>فهم مدلول الكلمة ، أي تعرف نطقها ومعناها ، يتضمن أكثر من مجرد تحليلها حرفاً وقد  ظهر في الآونة الأخيرة أن السياق ذا المعنى يساعد على تعرف الكلمة ، على سبيل المثال كلمة "ممرضة" يمكن تعرفها بشكل أيسر لو سبقتها كلمة "طبيب" وعلى القارئ أن يكون قادراً على تعرف الكلمة بسرعة ودقة  ، إن القارئ الجيد دائماً أسرع من القارئ الضعيف في نطق الكلمات ، و الأشخاص ذوو القدرة القرائية التي تتعدي الصف الرابع لا يخطئون في تعرف الكلمات والذي يميز بين القارئ الجيد والقارئ الضعيف في هذه الحالة هي السرعة وليست الدقة    وتعني هذه الحقيقة أن القارئ الضعيف لم يتقن أنماط العلاقة بين الهجاء والأصوات بينما القارئ الجيد لديه قدرة تتعدى إجادته للجانب الآلي من القراءة ، ومن الأمور المهمة أن القارئ الماهر يبدو أنه لا يتعرف الكلمات غير المألوفة عن طريق التطبيق السريع للقواعد التي تحكم العلاقات بين الحروف وأصواتها ، لكن بدلا من ذلك ، ترى البحوث أنه يتعرف عليها عن طريق مقارنتها بكلمات معروفة ، ومهارة التعرف يجب تنميتها حتى تصبح آلية تلقائية تتطلب القليل من الانتباه الواعي حتى يتوفر انتباه القارئ لتفسير النص بدلاً من تعرف الكلمات ، وأحياناً يكون القارئ غير المتمرس غير قادر على التركيز على المعنى أثناء القراءة ، ذلك أن مهارة التعرف لديه ذات مستوى متدني .</a:t>
            </a:r>
          </a:p>
          <a:p>
            <a:endParaRPr lang="ar-IQ" dirty="0"/>
          </a:p>
        </p:txBody>
      </p:sp>
    </p:spTree>
    <p:extLst>
      <p:ext uri="{BB962C8B-B14F-4D97-AF65-F5344CB8AC3E}">
        <p14:creationId xmlns:p14="http://schemas.microsoft.com/office/powerpoint/2010/main" val="2293892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p:txBody>
          <a:bodyPr>
            <a:normAutofit fontScale="92500" lnSpcReduction="20000"/>
          </a:bodyPr>
          <a:lstStyle/>
          <a:p>
            <a:r>
              <a:rPr lang="ar-IQ" dirty="0" smtClean="0"/>
              <a:t>ثالثاً- القراءة </a:t>
            </a:r>
            <a:r>
              <a:rPr lang="ar-IQ" dirty="0"/>
              <a:t>عملية </a:t>
            </a:r>
            <a:r>
              <a:rPr lang="ar-IQ" dirty="0" err="1"/>
              <a:t>إستراتيجية</a:t>
            </a:r>
            <a:r>
              <a:rPr lang="ar-IQ" dirty="0"/>
              <a:t> </a:t>
            </a:r>
          </a:p>
          <a:p>
            <a:r>
              <a:rPr lang="ar-IQ" dirty="0"/>
              <a:t> القارئ الماهر قارئ مرن ، وتعتمد طريقة قراءة النص على مقدار تعقد النص ، ومد فهم القارئ لموضوعه ، والغرض من القراءة ، وتظهر الدراسات أن القارئ الضعيف تنقصه </a:t>
            </a:r>
            <a:r>
              <a:rPr lang="ar-IQ" dirty="0" err="1"/>
              <a:t>إستراتيجيتان</a:t>
            </a:r>
            <a:r>
              <a:rPr lang="ar-IQ" dirty="0"/>
              <a:t> يوظفهما القارئ الجيد ، الأولى هي  قياس معرفته الذاتية بالنسبة لمتطلبات أداء المهمة ومراقبة مدى فهمه ، والثانية هي استخدام </a:t>
            </a:r>
            <a:r>
              <a:rPr lang="ar-IQ" dirty="0" err="1"/>
              <a:t>إستراتيجيات</a:t>
            </a:r>
            <a:r>
              <a:rPr lang="ar-IQ" dirty="0"/>
              <a:t> تثبيت المعنى عندما يعاق الفهم .</a:t>
            </a:r>
          </a:p>
          <a:p>
            <a:r>
              <a:rPr lang="ar-IQ" dirty="0"/>
              <a:t>رابعاً- الدافعية في تعلم القراءة </a:t>
            </a:r>
          </a:p>
          <a:p>
            <a:r>
              <a:rPr lang="ar-IQ"/>
              <a:t> يعرف المعلمون أن الدافعية أحد مفاتيح تعلم القراءة ،  وتعلم القراءة الجيدة يستغرق سنوات عدة بالنسبة لكثير من الأطفال ، وأثناء فترة تعلمهم للقراءة لابد من شد انتباههم ، وعليهم ألا يفقدوا الأمل بأنهم في النهاية سوف يصبحون قراء مهرة  ، إن القراءة ذاتها متعة للعديد من القراء المهرة بالنسبة لعمرهم الزمني ،  بل هي متعة بالنسبة للأطفال ذوي المهارة المتوسطة ، بل وأقل من المتوسطة ، فهؤلاء الأطفال يتعلقون بمادة القراءة ، مثلما يتعلق السمك بصنارة الصياد ، ولعل الهدف هو زيادة نسبة الأطفال الذين يقرؤون باستفاضة وتوسع واستمتاع ظاهر ، ذلك هدف تعليم القراءة كما يتضمن الهدف ذاته زيادة عدد القراء الأكفاء ، وخطوة أساسية لتحقيق هذا الهدف تتمثل في تزويد الأطفال بوفرة من الكتب المسلية . </a:t>
            </a:r>
          </a:p>
          <a:p>
            <a:endParaRPr lang="ar-IQ" dirty="0"/>
          </a:p>
        </p:txBody>
      </p:sp>
    </p:spTree>
    <p:extLst>
      <p:ext uri="{BB962C8B-B14F-4D97-AF65-F5344CB8AC3E}">
        <p14:creationId xmlns:p14="http://schemas.microsoft.com/office/powerpoint/2010/main" val="15456152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ho">
  <a:themeElements>
    <a:clrScheme name="SOHO">
      <a:dk1>
        <a:srgbClr val="2E2224"/>
      </a:dk1>
      <a:lt1>
        <a:sysClr val="window" lastClr="FFFFFF"/>
      </a:lt1>
      <a:dk2>
        <a:srgbClr val="48231E"/>
      </a:dk2>
      <a:lt2>
        <a:srgbClr val="CBD8DD"/>
      </a:lt2>
      <a:accent1>
        <a:srgbClr val="61625E"/>
      </a:accent1>
      <a:accent2>
        <a:srgbClr val="964D2C"/>
      </a:accent2>
      <a:accent3>
        <a:srgbClr val="66553E"/>
      </a:accent3>
      <a:accent4>
        <a:srgbClr val="848058"/>
      </a:accent4>
      <a:accent5>
        <a:srgbClr val="AFA14B"/>
      </a:accent5>
      <a:accent6>
        <a:srgbClr val="AD7D4D"/>
      </a:accent6>
      <a:hlink>
        <a:srgbClr val="FFDE66"/>
      </a:hlink>
      <a:folHlink>
        <a:srgbClr val="C0AEBC"/>
      </a:folHlink>
    </a:clrScheme>
    <a:fontScheme name="SOHO">
      <a:majorFont>
        <a:latin typeface="Candara"/>
        <a:ea typeface=""/>
        <a:cs typeface=""/>
        <a:font script="Jpan" typeface="ＭＳ Ｐゴシック"/>
        <a:font script="Hang" typeface="HY견명조"/>
        <a:font script="Hans" typeface="华文新魏"/>
        <a:font script="Hant" typeface="新細明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ＭＳ Ｐゴシック"/>
        <a:font script="Hang" typeface="HY견명조"/>
        <a:font script="Hans" typeface="华文楷体"/>
        <a:font script="Hant" typeface="新細明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HO">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7000"/>
                <a:satMod val="150000"/>
              </a:schemeClr>
            </a:gs>
            <a:gs pos="30000">
              <a:schemeClr val="phClr">
                <a:shade val="94000"/>
                <a:satMod val="130000"/>
              </a:schemeClr>
            </a:gs>
            <a:gs pos="45000">
              <a:schemeClr val="phClr">
                <a:shade val="100000"/>
                <a:satMod val="120000"/>
              </a:schemeClr>
            </a:gs>
            <a:gs pos="55000">
              <a:schemeClr val="phClr">
                <a:shade val="100000"/>
                <a:satMod val="118000"/>
              </a:schemeClr>
            </a:gs>
            <a:gs pos="73000">
              <a:schemeClr val="phClr">
                <a:shade val="94000"/>
                <a:satMod val="130000"/>
              </a:schemeClr>
            </a:gs>
            <a:gs pos="100000">
              <a:schemeClr val="phClr">
                <a:shade val="67000"/>
                <a:satMod val="15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2700000" algn="br" rotWithShape="0">
              <a:srgbClr val="000000">
                <a:alpha val="40000"/>
              </a:srgbClr>
            </a:outerShdw>
          </a:effectLst>
        </a:effectStyle>
        <a:effectStyle>
          <a:effectLst>
            <a:outerShdw blurRad="50800" dist="38100" dir="2700000" algn="br" rotWithShape="0">
              <a:srgbClr val="000000">
                <a:alpha val="40000"/>
              </a:srgbClr>
            </a:outerShdw>
          </a:effectLst>
        </a:effectStyle>
        <a:effectStyle>
          <a:effectLst>
            <a:outerShdw blurRad="50800" dist="38100" dir="2700000" algn="br" rotWithShape="0">
              <a:srgbClr val="000000">
                <a:alpha val="40000"/>
              </a:srgbClr>
            </a:outerShdw>
          </a:effectLst>
          <a:scene3d>
            <a:camera prst="orthographicFront">
              <a:rot lat="0" lon="0" rev="0"/>
            </a:camera>
            <a:lightRig rig="threePt" dir="t">
              <a:rot lat="0" lon="0" rev="2700000"/>
            </a:lightRig>
          </a:scene3d>
          <a:sp3d contourW="19050">
            <a:bevelT w="31750" h="38100"/>
            <a:contourClr>
              <a:schemeClr val="phClr">
                <a:shade val="15000"/>
                <a:satMod val="110000"/>
              </a:schemeClr>
            </a:contourClr>
          </a:sp3d>
        </a:effectStyle>
      </a:effectStyleLst>
      <a:bgFillStyleLst>
        <a:solidFill>
          <a:schemeClr val="phClr"/>
        </a:solidFill>
        <a:gradFill rotWithShape="1">
          <a:gsLst>
            <a:gs pos="0">
              <a:schemeClr val="phClr">
                <a:tint val="64000"/>
                <a:satMod val="210000"/>
              </a:schemeClr>
            </a:gs>
            <a:gs pos="40000">
              <a:schemeClr val="phClr">
                <a:tint val="72000"/>
                <a:shade val="99000"/>
                <a:satMod val="200000"/>
              </a:schemeClr>
            </a:gs>
            <a:gs pos="100000">
              <a:schemeClr val="phClr">
                <a:tint val="100000"/>
                <a:shade val="30000"/>
                <a:alpha val="100000"/>
                <a:satMod val="175000"/>
                <a:lumMod val="100000"/>
              </a:schemeClr>
            </a:gs>
          </a:gsLst>
          <a:path path="circle">
            <a:fillToRect l="50000" t="-80000" r="50000" b="180000"/>
          </a:path>
        </a:gradFill>
        <a:blipFill rotWithShape="1">
          <a:blip xmlns:r="http://schemas.openxmlformats.org/officeDocument/2006/relationships" r:embed="rId1">
            <a:duotone>
              <a:schemeClr val="phClr">
                <a:tint val="86000"/>
                <a:alpha val="90000"/>
              </a:schemeClr>
              <a:schemeClr val="phClr">
                <a:shade val="49000"/>
                <a:satMod val="120000"/>
              </a:schemeClr>
            </a:duotone>
          </a:blip>
          <a:stretch/>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TM01790493[[fn=الرياض]]</Template>
  <TotalTime>8</TotalTime>
  <Words>878</Words>
  <Application>Microsoft Office PowerPoint</Application>
  <PresentationFormat>عرض على الشاشة (3:4)‏</PresentationFormat>
  <Paragraphs>21</Paragraphs>
  <Slides>6</Slides>
  <Notes>1</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Soho</vt:lpstr>
      <vt:lpstr>أنواع القراءة من حيث الغرض</vt:lpstr>
      <vt:lpstr>عرض تقديمي في PowerPoint</vt:lpstr>
      <vt:lpstr>عرض تقديمي في PowerPoint</vt:lpstr>
      <vt:lpstr>مبادئ عن طبيعة القراءة </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أنواع القراءة من حيث الغرض</dc:title>
  <dc:creator>dr.baidaa</dc:creator>
  <cp:lastModifiedBy>dr.baidaa</cp:lastModifiedBy>
  <cp:revision>2</cp:revision>
  <dcterms:created xsi:type="dcterms:W3CDTF">2019-09-11T09:19:51Z</dcterms:created>
  <dcterms:modified xsi:type="dcterms:W3CDTF">2019-09-11T09:38:57Z</dcterms:modified>
</cp:coreProperties>
</file>