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44"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t>12/01/1441</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12/01/1441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12/01/1441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12/01/1441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t>12/01/1441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12/01/1441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t>12/01/1441</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t>12/01/1441</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12/01/1441</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12/01/1441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12/01/1441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t>12/01/1441</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09442" y="908721"/>
            <a:ext cx="7117180" cy="3868660"/>
          </a:xfrm>
        </p:spPr>
        <p:txBody>
          <a:bodyPr/>
          <a:lstStyle/>
          <a:p>
            <a:r>
              <a:rPr lang="ar-IQ" dirty="0">
                <a:solidFill>
                  <a:prstClr val="white"/>
                </a:solidFill>
              </a:rPr>
              <a:t>أهداف تعليم القراءة في المرحلة الابتدائية </a:t>
            </a:r>
            <a:endParaRPr lang="ar-IQ" dirty="0"/>
          </a:p>
        </p:txBody>
      </p:sp>
    </p:spTree>
    <p:extLst>
      <p:ext uri="{BB962C8B-B14F-4D97-AF65-F5344CB8AC3E}">
        <p14:creationId xmlns:p14="http://schemas.microsoft.com/office/powerpoint/2010/main" val="4016198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92500" lnSpcReduction="20000"/>
          </a:bodyPr>
          <a:lstStyle/>
          <a:p>
            <a:r>
              <a:rPr lang="ar-IQ" dirty="0"/>
              <a:t>1 ـ اكتساب مهارات القراءة الأساسية التي تمثل في القراءة الجهرية , مقرونة بسلامة في النطق و حسن في الأداء و ضبط للحركات و الضوابط الأخرى و تمثيل للمعنى.</a:t>
            </a:r>
          </a:p>
          <a:p>
            <a:r>
              <a:rPr lang="ar-IQ" dirty="0"/>
              <a:t>2 ـ القدرة على القراءة الاستيعابية الواعية بالسرعة المناسبة و استنباط الأفكار العامة و المعلومات الجزئية أو إدراك ما بين السطور من معان و ما وراء الألفاظ من مقاصد .</a:t>
            </a:r>
          </a:p>
          <a:p>
            <a:r>
              <a:rPr lang="ar-IQ" dirty="0"/>
              <a:t>3 ـ الاستفادة من أساليب الكتّاب و الشعراء و محاكاة الجيد منها .</a:t>
            </a:r>
          </a:p>
          <a:p>
            <a:r>
              <a:rPr lang="ar-IQ" dirty="0"/>
              <a:t>4 ـ ارتقاء مستوى التعبير الشفوي و الكتابي و تنميته بأسلوب لغوي صحيح .</a:t>
            </a:r>
          </a:p>
          <a:p>
            <a:r>
              <a:rPr lang="ar-IQ" dirty="0"/>
              <a:t>5 ـ توسيع خبرات الطالب المعرفية و العلمية و الثقافية , بما يكتسبه من بطون الكتب و المجلات و الصحف و غيرها من وسائل النشر و الإعلام .</a:t>
            </a:r>
          </a:p>
          <a:p>
            <a:r>
              <a:rPr lang="ar-IQ" dirty="0"/>
              <a:t>6 ـ جعل القراءة نشاطا محببا عند الطالب للاستمتاع بوقت فراغه بكل ما هو نافع و مفيد و مسلّ .</a:t>
            </a:r>
          </a:p>
          <a:p>
            <a:endParaRPr lang="ar-IQ" dirty="0"/>
          </a:p>
        </p:txBody>
      </p:sp>
    </p:spTree>
    <p:extLst>
      <p:ext uri="{BB962C8B-B14F-4D97-AF65-F5344CB8AC3E}">
        <p14:creationId xmlns:p14="http://schemas.microsoft.com/office/powerpoint/2010/main" val="3411329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92500" lnSpcReduction="10000"/>
          </a:bodyPr>
          <a:lstStyle/>
          <a:p>
            <a:r>
              <a:rPr lang="ar-IQ" dirty="0"/>
              <a:t>7 ـ مساعدة المتعلم على تعلم المواد الأساسية في جميع مراحل التعليم , فالقراءة هي أداة التعلم الأساسية و هي الجسر الذي يصل بين الإنسان و العالم المحيط به . و إن أي إخفاق في السيطرة على هذه المهارة سيؤدي إلى الإخفاق في الحياة المدرسية أولا , و قد يؤدي إلى الإخفاق في الحياة العامة أيضا .</a:t>
            </a:r>
          </a:p>
          <a:p>
            <a:r>
              <a:rPr lang="ar-IQ" dirty="0"/>
              <a:t>8 ـ تأكيد الصلة و تعزيزها بكتاب الله و السنة النبوية و الاعتزاز بما خلفه لنا الأجداد و الأسلاف من تراث فكري و علمي و أدبي و لغوي . </a:t>
            </a:r>
          </a:p>
          <a:p>
            <a:r>
              <a:rPr lang="ar-IQ" dirty="0"/>
              <a:t>9 ـ تنمية الفهم العميق لما يقرأ مع تمكينه من الأداء الطبيعي لتصوير المعنى كالتعجب و الاستفهام و المزدوجتين .... إلخ .</a:t>
            </a:r>
          </a:p>
          <a:p>
            <a:r>
              <a:rPr lang="ar-IQ" dirty="0"/>
              <a:t>10 ـ الوصول بالتلميذ إلى القراءة المتراسلة المعبرة و المؤثرة .</a:t>
            </a:r>
          </a:p>
          <a:p>
            <a:r>
              <a:rPr lang="ar-IQ" dirty="0"/>
              <a:t>11 ـ تسهيل عملية تعلم بقية الفنون من تعبير و كتابة و غيرها على اعتبار فنون اللغة كلا متكاملا.</a:t>
            </a:r>
          </a:p>
          <a:p>
            <a:endParaRPr lang="ar-IQ" dirty="0"/>
          </a:p>
        </p:txBody>
      </p:sp>
    </p:spTree>
    <p:extLst>
      <p:ext uri="{BB962C8B-B14F-4D97-AF65-F5344CB8AC3E}">
        <p14:creationId xmlns:p14="http://schemas.microsoft.com/office/powerpoint/2010/main" val="1772369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a:t>طرائق تدريس القراءة </a:t>
            </a:r>
          </a:p>
        </p:txBody>
      </p:sp>
      <p:sp>
        <p:nvSpPr>
          <p:cNvPr id="3" name="عنصر نائب للمحتوى 2"/>
          <p:cNvSpPr>
            <a:spLocks noGrp="1"/>
          </p:cNvSpPr>
          <p:nvPr>
            <p:ph idx="1"/>
          </p:nvPr>
        </p:nvSpPr>
        <p:spPr/>
        <p:txBody>
          <a:bodyPr>
            <a:normAutofit fontScale="85000" lnSpcReduction="20000"/>
          </a:bodyPr>
          <a:lstStyle/>
          <a:p>
            <a:r>
              <a:rPr lang="ar-IQ" dirty="0"/>
              <a:t>أولا : الطريقة التركيبية :  </a:t>
            </a:r>
          </a:p>
          <a:p>
            <a:r>
              <a:rPr lang="ar-IQ" dirty="0"/>
              <a:t>ويندرج تحتها طرق فرعية هي :</a:t>
            </a:r>
          </a:p>
          <a:p>
            <a:r>
              <a:rPr lang="ar-IQ" dirty="0"/>
              <a:t>1 - الطريقة الأبجدية الحرفية أو الهجائية :  </a:t>
            </a:r>
          </a:p>
          <a:p>
            <a:r>
              <a:rPr lang="ar-IQ" dirty="0"/>
              <a:t>لقد استخدمت هذه الطريقة منذ القدم في تعليم الكبار القراءة والكتابة في الكتاتيب أو المدارس فهي تبدأ بكتابة الحروف على لوح من الصفيح أو الخشب في شكل مجموعات أو العودة لها في كتاب مبادئ القراءة مشيرا إليها حرفا </a:t>
            </a:r>
            <a:r>
              <a:rPr lang="ar-IQ" dirty="0" err="1"/>
              <a:t>حرفا</a:t>
            </a:r>
            <a:r>
              <a:rPr lang="ar-IQ" dirty="0"/>
              <a:t> وناطقا بأسمائها والطلاب يرددون حتى يحفظونها وهكذا تسير بقية المجموعات ، وقد يستعين على الحفظ بالتلحين مثل ( الألف لا شيء عليها ، والباء نقطة من تحتها ) فإذا حفظت أشكال الحروف وأسماؤها من قبل الطلاب ،انتقل المعلم إلى تعليم أصواتها بالحركات الثلاث ( بَ ، بِ ، بُ ) ثم ينتقل إلى تعليم مقاطع تنتهي بحرف من حروف المد مثل :(  </a:t>
            </a:r>
            <a:r>
              <a:rPr lang="ar-IQ" dirty="0" err="1"/>
              <a:t>بَا</a:t>
            </a:r>
            <a:r>
              <a:rPr lang="ar-IQ" dirty="0"/>
              <a:t> ، بُو ، بِي ) ثم ينتقل المعلم بطلابه إلى قراءة الكلمات ثم إلى قراءة الجمل وبذلك يكون الجزء الأكبر من تعليم القراءة قد انتهى ولم يبق إلا التدريب والتمرين على قراءة قطع أكبر ، وكان تعليم الكتابة يسير جنبا إلى جنب مع تعليم القراءة ، لتثبيت ما تعلموا في القراءة من ناحية ، ولتعليم الخط والهجاء من ناحية أخرى .</a:t>
            </a:r>
          </a:p>
          <a:p>
            <a:endParaRPr lang="ar-IQ" dirty="0"/>
          </a:p>
        </p:txBody>
      </p:sp>
    </p:spTree>
    <p:extLst>
      <p:ext uri="{BB962C8B-B14F-4D97-AF65-F5344CB8AC3E}">
        <p14:creationId xmlns:p14="http://schemas.microsoft.com/office/powerpoint/2010/main" val="3903397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92500" lnSpcReduction="20000"/>
          </a:bodyPr>
          <a:lstStyle/>
          <a:p>
            <a:r>
              <a:rPr lang="ar-IQ" dirty="0"/>
              <a:t>والأساس الذي تقوم عليه هذه الطريقة هو أن القراءة عبارة عن القدرة على تعرف الكلمات والنطق بها ، أما الفهم فيبدو أنهم ينظرون إليه على أنه عملية عقلية يمكن أن يقوم بها المتعلم من تلقاء نفسه متى تعرف الكلمات ونطق بها</a:t>
            </a:r>
            <a:r>
              <a:rPr lang="ar-IQ" dirty="0" smtClean="0"/>
              <a:t>.</a:t>
            </a:r>
          </a:p>
          <a:p>
            <a:r>
              <a:rPr lang="ar-IQ" dirty="0"/>
              <a:t>- الطريقة الصوتية ( الأسلوب الصوتي ) : وهي تلتقي مع الطريقة الأبجدية في الأساس , ولكنها تختلف عنها في خطوة من خطواتها وهي تعليم أسماء الحروف ، فهي ترى أن الهدف في تعليم القراءة هو تعرف الكلمات والنطق بها، وأن هذا لا يتحقق إلا إذا استطاع المتعلم أن يتعرف الأصوات التي تتركب منها الكلمة ، ولكن هذه القدرة على التركيب لا تتطلب سوى معرفة أشكال الحروف ، وأصواتها أما أسماؤها فلا داعي لمعرفتها لأن معرفتها قد تعوق المتعلم في أثناء تحليل الكلمة والنطق بها ، فمثلا إذا أراد من تعلم بالطريقة الأبجدية ( الأسلوب الهجائي ) أن يقرأ كلمة </a:t>
            </a:r>
          </a:p>
          <a:p>
            <a:r>
              <a:rPr lang="ar-IQ" dirty="0"/>
              <a:t>( قلم ) فإنه ينظر إلى الحرف الأول فيها فإذا عرف شكله فإنه يحدده باسمه فيقول " هذا قاف " ثم يعود فيهمل المجهود الذي بذله في تذكر هذا الاسم ، ويحاول أن يتذكر صوت الحرف " ق " فإذا ما تذكره انتقل إلى الحرف الثاني وفعل به </a:t>
            </a:r>
            <a:r>
              <a:rPr lang="ar-IQ" dirty="0" smtClean="0"/>
              <a:t>ما</a:t>
            </a:r>
            <a:endParaRPr lang="ar-IQ" dirty="0"/>
          </a:p>
          <a:p>
            <a:endParaRPr lang="ar-IQ" dirty="0"/>
          </a:p>
        </p:txBody>
      </p:sp>
    </p:spTree>
    <p:extLst>
      <p:ext uri="{BB962C8B-B14F-4D97-AF65-F5344CB8AC3E}">
        <p14:creationId xmlns:p14="http://schemas.microsoft.com/office/powerpoint/2010/main" val="3572467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lnSpcReduction="10000"/>
          </a:bodyPr>
          <a:lstStyle/>
          <a:p>
            <a:r>
              <a:rPr lang="ar-IQ" dirty="0"/>
              <a:t>فعله بالأول وهكذا حتى ينتهي من الحرف الثالث ، ثم يضم هذه الأصوات بعضها إلى بعض وينطق بالكلمة كلها ، فكأنه يمكنه أن ينتقل من تعرف أشكال الحروف إلى نطق أصواتها مباشرة دون ذكر أسمائها ، ولكن معرفته بأسماء هذه الحروف عاقه عن ذلك ، ولذا رأت هذه الطريقة الاستغناء عن تعليم أسماء الحروف والاكتفاء بتعليم أصواتها ، وفيما عدا ذلك نجد أنها تتفق مع الطريقة الأبجدية ( الأسلوب الهجائي ) في كل شيء . </a:t>
            </a:r>
          </a:p>
          <a:p>
            <a:r>
              <a:rPr lang="ar-IQ" dirty="0"/>
              <a:t>ويطلق على هاتين الطريقتين اسم الطرق الجزئية لأن كلتيهما تبدأ بتعليم الحروف ، وهي الأجزاء التي تتألف منها الكلمات ، وقد يطلق عليها اسم آخر هو (الطرق التركيبية )  نظرا لأن العملية العقلية التي يقوم بها التلميذ في تعرف الكلمة هي تركيب أصواتها من الحروف التي تعلمها وحفظها من قبل . </a:t>
            </a:r>
          </a:p>
        </p:txBody>
      </p:sp>
    </p:spTree>
    <p:extLst>
      <p:ext uri="{BB962C8B-B14F-4D97-AF65-F5344CB8AC3E}">
        <p14:creationId xmlns:p14="http://schemas.microsoft.com/office/powerpoint/2010/main" val="18677885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TotalTime>
  <Words>785</Words>
  <Application>Microsoft Office PowerPoint</Application>
  <PresentationFormat>عرض على الشاشة (3:4)‏</PresentationFormat>
  <Paragraphs>22</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تدفق</vt:lpstr>
      <vt:lpstr>أهداف تعليم القراءة في المرحلة الابتدائية </vt:lpstr>
      <vt:lpstr>عرض تقديمي في PowerPoint</vt:lpstr>
      <vt:lpstr>عرض تقديمي في PowerPoint</vt:lpstr>
      <vt:lpstr>طرائق تدريس القراءة </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أهداف تعليم القراءة في المرحلة الابتدائية </dc:title>
  <dc:creator>dr.baidaa</dc:creator>
  <cp:lastModifiedBy>dr.baidaa</cp:lastModifiedBy>
  <cp:revision>2</cp:revision>
  <dcterms:created xsi:type="dcterms:W3CDTF">2019-09-11T13:05:53Z</dcterms:created>
  <dcterms:modified xsi:type="dcterms:W3CDTF">2019-09-11T13:16:28Z</dcterms:modified>
</cp:coreProperties>
</file>