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ar-SA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أنواع القراءة </a:t>
            </a:r>
            <a:br>
              <a:rPr lang="ar-IQ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3375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تقسم القراءة </a:t>
            </a:r>
            <a:r>
              <a:rPr lang="ar-IQ" dirty="0" smtClean="0"/>
              <a:t> على نوعين : </a:t>
            </a:r>
            <a:endParaRPr lang="ar-IQ" dirty="0"/>
          </a:p>
          <a:p>
            <a:r>
              <a:rPr lang="ar-IQ" dirty="0"/>
              <a:t>أولا : </a:t>
            </a:r>
            <a:r>
              <a:rPr lang="ar-IQ" dirty="0" smtClean="0"/>
              <a:t>من </a:t>
            </a:r>
            <a:r>
              <a:rPr lang="ar-IQ" dirty="0"/>
              <a:t>حيث طبيعة الأداء . </a:t>
            </a:r>
          </a:p>
          <a:p>
            <a:r>
              <a:rPr lang="ar-IQ" dirty="0"/>
              <a:t>ثانيا : </a:t>
            </a:r>
            <a:r>
              <a:rPr lang="ar-IQ" dirty="0" smtClean="0"/>
              <a:t>من </a:t>
            </a:r>
            <a:r>
              <a:rPr lang="ar-IQ" dirty="0"/>
              <a:t>حيث الغرض .</a:t>
            </a:r>
          </a:p>
          <a:p>
            <a:r>
              <a:rPr lang="ar-IQ" b="1" dirty="0"/>
              <a:t>أولا : أنواع القراءة من حيث طبيعة الأداء </a:t>
            </a:r>
          </a:p>
          <a:p>
            <a:r>
              <a:rPr lang="ar-IQ" dirty="0"/>
              <a:t>1 ـ القراءة الصامتة : لو تأملنا الأسلوب الذي نستخدمه في القراءة خارج المدرسة أو بعد الانتهاء من مراحل التعليم كلها أو بعضها لوجدنا أن معظم قراءاتنا صامتة . و في هذا النوع من القراءة يدرك القارئ الحروف و الكلمات المطبوعة أمامه و </a:t>
            </a:r>
            <a:r>
              <a:rPr lang="ar-IQ" dirty="0" err="1"/>
              <a:t>يفهه</a:t>
            </a:r>
            <a:r>
              <a:rPr lang="ar-IQ" dirty="0"/>
              <a:t> دون أن يجهر بنطقها . و على هذا النحو يقرأ التلميذ الموضوع في صمت ثم يعود للتفكير فيه ليتبين مدى ما فهمه منه</a:t>
            </a:r>
          </a:p>
          <a:p>
            <a:r>
              <a:rPr lang="ar-IQ" dirty="0"/>
              <a:t>و الأساس النفسي لهذه الطريقة هو الربط بين الكلمات باعتبارها رموزا مرئية </a:t>
            </a:r>
            <a:r>
              <a:rPr lang="ar-IQ" dirty="0" smtClean="0"/>
              <a:t>.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8611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b="1" dirty="0"/>
              <a:t>أهداف تدريس القراءة الصامتة و مزاياها :</a:t>
            </a:r>
          </a:p>
          <a:p>
            <a:r>
              <a:rPr lang="ar-IQ" dirty="0"/>
              <a:t>بينت البحوث التربوية و النفسية أن القراءة الصامتة تحقق الأغراض التالية :  </a:t>
            </a:r>
          </a:p>
          <a:p>
            <a:r>
              <a:rPr lang="ar-IQ" dirty="0"/>
              <a:t>أ ـ زيادة سرعة المتعلم في القراءة مع إدراكه للمعاني المقروءة. و قد ظهر من خلال تطبيق اختبارات القراءة على التلاميذ أنهم عندما يجيبون عنها في صمت يستغرقون وقتا أقصر مما لو أجابوا عنها جهرا , و أن القراءة الصامتة لا تعرقل الفهم .</a:t>
            </a:r>
          </a:p>
          <a:p>
            <a:r>
              <a:rPr lang="ar-IQ" dirty="0"/>
              <a:t>ب ـ العناية البالغة بالمعنى و اعتبار عنصر النطق مشتتا يعوق سرعة التركيز عن المعنى و الالتفات إلى الخبرات الفنية التي تتاح للقراءة الصامتة .</a:t>
            </a:r>
          </a:p>
          <a:p>
            <a:r>
              <a:rPr lang="ar-IQ" dirty="0"/>
              <a:t>ج ـ إنها أسلوب القراءة الطبيعية التي يمارسها الإنسان في مواقف الحياة المختلفة يوميا . و لهذا يجب التدريب عليها يوميا منذ الصغر.</a:t>
            </a:r>
          </a:p>
          <a:p>
            <a:r>
              <a:rPr lang="ar-IQ" dirty="0"/>
              <a:t>د ـ زيادة قدرة التلميذ على القراءة و الفهم في درس القراءة و غيرها من المواد و هي تساعده على تحليل ما يقرأ و التمعن فيه , و تنمي فيه الرغبة لحل المشكلات . و القراءة الصامتة من أهم الوسائل التي تحقق للقارئ كثيرا من الأهداف لأنها تيسر له إشباع حاجاته و تنمية ميوله و تزوده بالحقائق و المعارف و الخبرات الضرورية في حياته .</a:t>
            </a:r>
          </a:p>
          <a:p>
            <a:r>
              <a:rPr lang="ar-IQ" dirty="0"/>
              <a:t>هـ ـ زيادة حصيلة القارئ اللغوية و الفكرية ,لأن القراءة الصامتة تتيح للقارئ تأمل العبارات و التراكيب و عقد المقارنات بينها , و التفكير فيها مما ينمي ثروته اللغوية , كما أنها تيسر له الهدوء الذي يمكنه من تعمق الأفكار و دراسة العلاقات بينها .</a:t>
            </a:r>
          </a:p>
          <a:p>
            <a:r>
              <a:rPr lang="ar-IQ" dirty="0"/>
              <a:t>و ـ إنها تشغل تلاميذ الفصل جميعا و تعودهم على الاعتماد على النفس في الفهم, كما تعودهم على حب </a:t>
            </a:r>
            <a:r>
              <a:rPr lang="ar-IQ" dirty="0" err="1"/>
              <a:t>الإطلاع</a:t>
            </a:r>
            <a:r>
              <a:rPr lang="ar-IQ" dirty="0"/>
              <a:t> و فيها مراعاة الفروق الفردية بينهم , إذ يستطيع كل فرد أن يقرأ وفق المعدل الذي يناسبه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55761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عيوبها : و للقراءة الصامتة عيوب أذكر منها ما يلي  </a:t>
            </a:r>
          </a:p>
          <a:p>
            <a:r>
              <a:rPr lang="ar-IQ" dirty="0"/>
              <a:t>أ- صعوبة تصحيح الأخطاء . </a:t>
            </a:r>
          </a:p>
          <a:p>
            <a:r>
              <a:rPr lang="ar-IQ" dirty="0"/>
              <a:t>ب ـ الأخطاء غير مناسبة للطلاب الضعاف .</a:t>
            </a:r>
          </a:p>
          <a:p>
            <a:r>
              <a:rPr lang="ar-IQ" dirty="0"/>
              <a:t>ج - صعوبة التأكد من حدوث القراءة .</a:t>
            </a:r>
          </a:p>
          <a:p>
            <a:r>
              <a:rPr lang="ar-IQ" dirty="0"/>
              <a:t>2 ـ القراءة الجهرية : بالرغم من الأهمية الكبرى المعطاة للقراءة الصامتة و أهميتها في عالم اليوم إلا أن الصغار يحتاجون أيضا للقراءة الجهرية . فهم يستفيدون تربويا من قراءة الشعر و النثر و المسرحيات بصوت عال , كما أن القراءة الجهرية تؤدي إلى تذوقهم لموسيقى النص الأدبي و تحسن نطقهم و تعبيرهم .</a:t>
            </a:r>
          </a:p>
          <a:p>
            <a:r>
              <a:rPr lang="ar-IQ" dirty="0"/>
              <a:t>فالقراءة الجهرية هي التي ينطق القارئ خلالها بالمقروء بصوت مسموع مع مراعاة ضبط المقروء وفهم معناه 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3784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أهداف تدريس القراءة الجهرية :</a:t>
            </a:r>
          </a:p>
          <a:p>
            <a:r>
              <a:rPr lang="ar-IQ" dirty="0"/>
              <a:t>أ ـ القراءة الجهرية تيسر للمعلم الكشف عن أخطاء التلاميذ في النطق .</a:t>
            </a:r>
          </a:p>
          <a:p>
            <a:r>
              <a:rPr lang="ar-IQ" dirty="0"/>
              <a:t>ب ـ هي وسيلة المعلم أيضا في اختبار قياس الطلاقة و الدقة في النطق و الإلقاء و هذه مهارات مطلوبة في مهن كثيرة كالمحاماة و التدريس و الوعظ و الخطابة و غيرها .</a:t>
            </a:r>
          </a:p>
          <a:p>
            <a:r>
              <a:rPr lang="ar-IQ" dirty="0"/>
              <a:t>ج ـ تساعد التلميذ في الربط بين الألفاظ المسموعة في الحياة اليومية و الرموز المكتوبة .</a:t>
            </a:r>
          </a:p>
          <a:p>
            <a:r>
              <a:rPr lang="ar-IQ"/>
              <a:t>د- ـ في القراءة الجهرية استخدام لحاستي السمع و البصر مما يزيد من استمتاع التلاميذ بها , و خاصة إذا كانت المادة المقروءة شعرا أو نثرا أو قصة أو حوارا عميقا 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91439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TM01790490[[fn=القاهرة]]</Template>
  <TotalTime>2</TotalTime>
  <Words>571</Words>
  <Application>Microsoft Office PowerPoint</Application>
  <PresentationFormat>عرض على الشاشة (3:4)‏</PresentationFormat>
  <Paragraphs>26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Decatur</vt:lpstr>
      <vt:lpstr>أنواع القراءة 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القراءة  </dc:title>
  <dc:creator>dr.baidaa</dc:creator>
  <cp:lastModifiedBy>dr.baidaa</cp:lastModifiedBy>
  <cp:revision>3</cp:revision>
  <dcterms:created xsi:type="dcterms:W3CDTF">2019-09-11T09:08:18Z</dcterms:created>
  <dcterms:modified xsi:type="dcterms:W3CDTF">2019-09-11T09:21:44Z</dcterms:modified>
</cp:coreProperties>
</file>